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7" r:id="rId3"/>
    <p:sldId id="318" r:id="rId4"/>
    <p:sldId id="340" r:id="rId5"/>
    <p:sldId id="330" r:id="rId6"/>
    <p:sldId id="333" r:id="rId7"/>
    <p:sldId id="331" r:id="rId8"/>
    <p:sldId id="328" r:id="rId9"/>
    <p:sldId id="329" r:id="rId10"/>
    <p:sldId id="332" r:id="rId11"/>
    <p:sldId id="335" r:id="rId12"/>
    <p:sldId id="336" r:id="rId13"/>
    <p:sldId id="327" r:id="rId14"/>
    <p:sldId id="324" r:id="rId15"/>
    <p:sldId id="338" r:id="rId16"/>
    <p:sldId id="337" r:id="rId17"/>
    <p:sldId id="319" r:id="rId18"/>
    <p:sldId id="321" r:id="rId19"/>
    <p:sldId id="325" r:id="rId20"/>
    <p:sldId id="322" r:id="rId21"/>
    <p:sldId id="326" r:id="rId22"/>
    <p:sldId id="323" r:id="rId23"/>
    <p:sldId id="320" r:id="rId24"/>
    <p:sldId id="334" r:id="rId25"/>
    <p:sldId id="284" r:id="rId26"/>
    <p:sldId id="341" r:id="rId27"/>
    <p:sldId id="33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2" autoAdjust="0"/>
    <p:restoredTop sz="94660"/>
  </p:normalViewPr>
  <p:slideViewPr>
    <p:cSldViewPr>
      <p:cViewPr varScale="1">
        <p:scale>
          <a:sx n="74" d="100"/>
          <a:sy n="74" d="100"/>
        </p:scale>
        <p:origin x="-21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8BAD-264A-4F65-81D7-DE06DE0FC7FC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40E-DFF9-4B2C-8179-C12E0533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8BAD-264A-4F65-81D7-DE06DE0FC7FC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40E-DFF9-4B2C-8179-C12E0533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8BAD-264A-4F65-81D7-DE06DE0FC7FC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40E-DFF9-4B2C-8179-C12E0533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8BAD-264A-4F65-81D7-DE06DE0FC7FC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40E-DFF9-4B2C-8179-C12E0533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8BAD-264A-4F65-81D7-DE06DE0FC7FC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40E-DFF9-4B2C-8179-C12E0533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8BAD-264A-4F65-81D7-DE06DE0FC7FC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40E-DFF9-4B2C-8179-C12E0533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8BAD-264A-4F65-81D7-DE06DE0FC7FC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40E-DFF9-4B2C-8179-C12E0533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8BAD-264A-4F65-81D7-DE06DE0FC7FC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40E-DFF9-4B2C-8179-C12E0533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8BAD-264A-4F65-81D7-DE06DE0FC7FC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40E-DFF9-4B2C-8179-C12E0533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8BAD-264A-4F65-81D7-DE06DE0FC7FC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40E-DFF9-4B2C-8179-C12E0533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8BAD-264A-4F65-81D7-DE06DE0FC7FC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DD40E-DFF9-4B2C-8179-C12E05330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8BAD-264A-4F65-81D7-DE06DE0FC7FC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DD40E-DFF9-4B2C-8179-C12E05330B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//upload.wikimedia.org/wikipedia/commons/1/15/RomanVirgilFolio014rVergilPortrait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opacity/map/?photo=3683067087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google.com/url?sa=i&amp;rct=j&amp;q=&amp;esrc=s&amp;frm=1&amp;source=images&amp;cd=&amp;cad=rja&amp;docid=_i6O0NuuFtG8gM&amp;tbnid=zJ-_GnV6r8uoNM:&amp;ved=0CAUQjRw&amp;url=http://www.goodreads.com/book/show/408862.The_Golden_Bough&amp;ei=-LoSUbK_DuTI2AXw6oHoBg&amp;psig=AFQjCNFjPMvlO9PLsZF1Kh1I7hWWAAlP4A&amp;ust=136026839312822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digitalgallery.nypl.org/nypldigital/dgkeysearchdetail.cfm?trg=1&amp;strucID=1762626&amp;imageid=1624118&amp;total=1&amp;e=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allart.biz/up/photos/album/L/Litovchenko/litovchenko_charon_carries_souls_across_the_river_styx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frm=1&amp;source=images&amp;cd=&amp;cad=rja&amp;docid=UtUiY5ykJebI9M&amp;tbnid=bSRYCQmuBDU5tM:&amp;ved=0CAUQjRw&amp;url=http://devlindonnelly.com/2010/03/a-map-of-the-underworld-according-virgil%E2%80%99s-aeneid-rendered-as-a-subway-map/&amp;ei=b6ISUbnGGu642QWx14GQDg&amp;bvm=bv.41934586,d.b2I&amp;psig=AFQjCNHwpgT4mpWsjpywg2vVGg5N2TwdxA&amp;ust=13602615624221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&amp;esrc=s&amp;frm=1&amp;source=images&amp;cd=&amp;cad=rja&amp;docid=3eIpxdwAMlgbfM&amp;tbnid=Ei-ka0bBF-zmaM:&amp;ved=0CAUQjRw&amp;url=http://www.whitenewsnow.com/lounge-white-patriots/9798-map-thread.html&amp;ei=iqISUanxC4ik2gW8zYDoAw&amp;bvm=bv.41934586,d.b2I&amp;psig=AFQjCNHwpgT4mpWsjpywg2vVGg5N2TwdxA&amp;ust=136026156242213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url?sa=i&amp;rct=j&amp;q=&amp;esrc=s&amp;frm=1&amp;source=images&amp;cd=&amp;cad=rja&amp;docid=q9sG4F0mEFXhSM&amp;tbnid=Ei6LV5a6F7AZcM:&amp;ved=0CAUQjRw&amp;url=http://monsterbrains.blogspot.com/2008_08_03_archive.html&amp;ei=H6MSUafjIO-62gWI0YGABA&amp;bvm=bv.41934586,d.b2I&amp;psig=AFQjCNHwpgT4mpWsjpywg2vVGg5N2TwdxA&amp;ust=136026156242213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en.citizendium.org/wiki/File:Wenceslas_Hollar_-_Aeneas_in_the_underworld_(State_2)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&amp;esrc=s&amp;frm=1&amp;source=images&amp;cd=&amp;cad=rja&amp;docid=V_Gy3oXBvvvfFM&amp;tbnid=erSVbvJEJWo59M:&amp;ved=0CAUQjRw&amp;url=http://egregores.wordpress.com/category/aeneid/&amp;ei=1KISUe7WMuXr2QXH3YH4Cw&amp;bvm=bv.41934586,d.b2I&amp;psig=AFQjCNHwpgT4mpWsjpywg2vVGg5N2TwdxA&amp;ust=136026156242213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url?sa=i&amp;rct=j&amp;q=&amp;esrc=s&amp;frm=1&amp;source=images&amp;cd=&amp;cad=rja&amp;docid=_oaBpqvY6T88xM&amp;tbnid=tcrRj5gV2own3M:&amp;ved=0CAUQjRw&amp;url=http://department.monm.edu/classics/courses/clas230/MythDocuments/MorfordLenardon13.htm&amp;ei=W7kSUZ_PBcSO2AWz54GQBw&amp;psig=AFQjCNE4WkGmvtsGjsJTrJrhI3kImVKOdg&amp;ust=136026798451609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frm=1&amp;source=images&amp;cd=&amp;cad=rja&amp;docid=-mMO03vhlEIaEM&amp;tbnid=I4UGel7U_wCFKM:&amp;ved=0CAUQjRw&amp;url=http://www.flickriver.com/photos/24364447@N05/6555494997/&amp;ei=yLgSUazsF9KE2QXMpoGgCA&amp;psig=AFQjCNFeJH1IMfZLjPdrLvN9xSUlHaPtMA&amp;ust=13602678445926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&amp;esrc=s&amp;frm=1&amp;source=images&amp;cd=&amp;cad=rja&amp;docid=GuPJBbxrgnvs9M&amp;tbnid=9rMfkCRO7a0hwM:&amp;ved=0CAUQjRw&amp;url=http://www.lookon.net/siena-cathedral.html&amp;ei=8rgSUfPnK8iJ2AWC1YH4Dw&amp;psig=AFQjCNEiOacWo1KJOuLhPHbin8K3bJAQ_g&amp;ust=136026788522113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042dlkMRIvAu-M&amp;tbnid=7wG5AUSs5LL3HM:&amp;ved=0CAUQjRw&amp;url=http://msopal29.myweb.uga.edu/&amp;ei=I7kSUb31D-qg2QW-3oCoBA&amp;psig=AFQjCNEPU3JXE4WG3PglD-iVUmYRXErR6A&amp;ust=1360267925811390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Ku9tLb1l60wQ6M&amp;tbnid=XHcvdflZ4C5rdM:&amp;ved=0CAUQjRw&amp;url=http://69.73.141.126/~jxatraon/past_articles.php?articleID=37&amp;ei=YrcSUafJEIXk2wWyhYGgCA&amp;psig=AFQjCNFYdw71iADwn0unWuCTj9PHk3BbMw&amp;ust=1360267410886617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Ku9tLb1l60wQ6M&amp;tbnid=XHcvdflZ4C5rdM:&amp;ved=0CAUQjRw&amp;url=http://69.73.141.126/~jxatraon/past_articles.php?articleID=37&amp;ei=YrcSUafJEIXk2wWyhYGgCA&amp;psig=AFQjCNFYdw71iADwn0unWuCTj9PHk3BbMw&amp;ust=136026741088661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frm=1&amp;source=images&amp;cd=&amp;cad=rja&amp;docid=bFns4H_T28IlqM&amp;tbnid=inFW9YnoaEQ8KM:&amp;ved=0CAUQjRw&amp;url=http://www.artsci.wustl.edu/~ckeane/italypics.html&amp;ei=grcSUefKKeil2AWjzYDwDg&amp;psig=AFQjCNFYdw71iADwn0unWuCTj9PHk3BbMw&amp;ust=13602674108866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Vergil’s </a:t>
            </a:r>
            <a:r>
              <a:rPr lang="en-US" i="1" dirty="0" err="1" smtClean="0"/>
              <a:t>Aeneid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Book VI</a:t>
            </a:r>
            <a:endParaRPr lang="en-US" dirty="0"/>
          </a:p>
        </p:txBody>
      </p:sp>
      <p:pic>
        <p:nvPicPr>
          <p:cNvPr id="8" name="Picture 4" descr="Virgi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2689273"/>
          </a:xfrm>
          <a:prstGeom prst="rect">
            <a:avLst/>
          </a:prstGeom>
          <a:noFill/>
        </p:spPr>
      </p:pic>
      <p:pic>
        <p:nvPicPr>
          <p:cNvPr id="4098" name="Picture 2" descr="http://www.vanderbilt.edu/AnS/Classics/roman_provinces/mosaics%20of%20roman%20africa/The%20poet%20Virgil%20and%20two%20mus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286000" cy="2250951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8/87/Fran%C3%A7ois_Boucher_-_Kimbell_'Juno_Asking_Aeolus_to_Release_the_Winds'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9501"/>
            <a:ext cx="2286000" cy="3138499"/>
          </a:xfrm>
          <a:prstGeom prst="rect">
            <a:avLst/>
          </a:prstGeom>
          <a:noFill/>
        </p:spPr>
      </p:pic>
      <p:pic>
        <p:nvPicPr>
          <p:cNvPr id="11" name="Picture 2" descr="http://arts.unomaha.edu/art/SOWELL/ART4750/Images04/romanu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00" b="10000"/>
          <a:stretch>
            <a:fillRect/>
          </a:stretch>
        </p:blipFill>
        <p:spPr bwMode="auto">
          <a:xfrm>
            <a:off x="0" y="2286000"/>
            <a:ext cx="2286000" cy="2057400"/>
          </a:xfrm>
          <a:prstGeom prst="rect">
            <a:avLst/>
          </a:prstGeom>
          <a:noFill/>
        </p:spPr>
      </p:pic>
      <p:pic>
        <p:nvPicPr>
          <p:cNvPr id="12" name="Picture 4" descr="File:RomanVirgilFolio014rVergilPortrai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55"/>
          <a:stretch>
            <a:fillRect/>
          </a:stretch>
        </p:blipFill>
        <p:spPr bwMode="auto">
          <a:xfrm>
            <a:off x="2286000" y="4648200"/>
            <a:ext cx="2286000" cy="2209800"/>
          </a:xfrm>
          <a:prstGeom prst="rect">
            <a:avLst/>
          </a:prstGeom>
          <a:noFill/>
        </p:spPr>
      </p:pic>
      <p:pic>
        <p:nvPicPr>
          <p:cNvPr id="13" name="Picture 2" descr="http://www.backtoclassics.com/images/pics/gianlorenzobernini/gianlorenzobernini_aeneasanchisesandascanius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2286000" cy="3328232"/>
          </a:xfrm>
          <a:prstGeom prst="rect">
            <a:avLst/>
          </a:prstGeom>
          <a:noFill/>
        </p:spPr>
      </p:pic>
      <p:pic>
        <p:nvPicPr>
          <p:cNvPr id="14" name="Picture 2" descr="http://pterodactylpants.com/wp-content/uploads/2010/04/Laocoon-Group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2286000" cy="2590800"/>
          </a:xfrm>
          <a:prstGeom prst="rect">
            <a:avLst/>
          </a:prstGeom>
          <a:noFill/>
        </p:spPr>
      </p:pic>
      <p:pic>
        <p:nvPicPr>
          <p:cNvPr id="15" name="Picture 2" descr="http://25.media.tumblr.com/tumblr_lzix7kstSv1qbhp9xo1_r1_128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1" y="0"/>
            <a:ext cx="2930669" cy="2286000"/>
          </a:xfrm>
          <a:prstGeom prst="rect">
            <a:avLst/>
          </a:prstGeom>
          <a:noFill/>
        </p:spPr>
      </p:pic>
      <p:pic>
        <p:nvPicPr>
          <p:cNvPr id="17" name="Picture 2" descr="http://upload.wikimedia.org/wikipedia/commons/4/4e/RomanVirgilFolio077r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603315"/>
            <a:ext cx="2286000" cy="2254685"/>
          </a:xfrm>
          <a:prstGeom prst="rect">
            <a:avLst/>
          </a:prstGeom>
          <a:noFill/>
        </p:spPr>
      </p:pic>
      <p:pic>
        <p:nvPicPr>
          <p:cNvPr id="18" name="Picture 2" descr="http://historyproject.ucdavis.edu/marchandslides.bak/cadden_joan/images/Meeting%20of%20gods%20Aeneid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20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farm3.staticflickr.com/2609/3683067087_5e73c9489a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3772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50" y="6019800"/>
            <a:ext cx="3200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3" action="ppaction://hlinkfile"/>
              </a:rPr>
              <a:t>Cityfront</a:t>
            </a:r>
            <a:r>
              <a:rPr lang="en-US" dirty="0">
                <a:hlinkClick r:id="rId3" action="ppaction://hlinkfile"/>
              </a:rPr>
              <a:t> Center, Chicago, IL, US</a:t>
            </a:r>
            <a:r>
              <a:rPr lang="en-US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5443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4" name="Picture 6" descr="http://4.bp.blogspot.com/-YftUofhsIgI/TuT9RnZUA8I/AAAAAAAABFQ/GLZUPQ3NU6o/s1600/Slid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" y="20548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77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d.gr-assets.com/books/1174504446l/40886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29241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96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[The Sibyl of Cumae guides Aeneas through the Underworld.]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092"/>
            <a:ext cx="72390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" y="531573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 </a:t>
            </a:r>
            <a:r>
              <a:rPr lang="en-US" sz="1200" dirty="0"/>
              <a:t>Sibyl of Cumae guides Aeneas through the </a:t>
            </a:r>
            <a:r>
              <a:rPr lang="en-US" sz="1200" dirty="0" smtClean="0"/>
              <a:t>Underworld (</a:t>
            </a:r>
            <a:r>
              <a:rPr lang="en-US" sz="1200" i="1" dirty="0" err="1" smtClean="0"/>
              <a:t>Aeneae</a:t>
            </a:r>
            <a:r>
              <a:rPr lang="en-US" sz="1200" i="1" dirty="0" smtClean="0"/>
              <a:t> </a:t>
            </a:r>
            <a:r>
              <a:rPr lang="en-US" sz="1200" i="1" dirty="0" err="1"/>
              <a:t>descensus</a:t>
            </a:r>
            <a:r>
              <a:rPr lang="en-US" sz="1200" i="1" dirty="0"/>
              <a:t> ad </a:t>
            </a:r>
            <a:r>
              <a:rPr lang="en-US" sz="1200" i="1" dirty="0" err="1"/>
              <a:t>inferos</a:t>
            </a:r>
            <a:r>
              <a:rPr lang="en-US" sz="1200" i="1" dirty="0"/>
              <a:t> cum </a:t>
            </a:r>
            <a:r>
              <a:rPr lang="en-US" sz="1200" i="1" dirty="0" err="1"/>
              <a:t>Sibylla</a:t>
            </a:r>
            <a:r>
              <a:rPr lang="en-US" sz="1200" i="1" dirty="0"/>
              <a:t> </a:t>
            </a:r>
            <a:r>
              <a:rPr lang="en-US" sz="1200" i="1" dirty="0" err="1" smtClean="0"/>
              <a:t>Cumaea</a:t>
            </a:r>
            <a:r>
              <a:rPr lang="en-US" sz="1200" dirty="0"/>
              <a:t>)</a:t>
            </a:r>
          </a:p>
          <a:p>
            <a:r>
              <a:rPr lang="en-US" sz="1200" dirty="0" err="1" smtClean="0"/>
              <a:t>Baur</a:t>
            </a:r>
            <a:r>
              <a:rPr lang="en-US" sz="1200" dirty="0"/>
              <a:t>, </a:t>
            </a:r>
            <a:r>
              <a:rPr lang="en-US" sz="1200" dirty="0" err="1"/>
              <a:t>Joh</a:t>
            </a:r>
            <a:r>
              <a:rPr lang="en-US" sz="1200" dirty="0"/>
              <a:t>. Wilhelm (Johann Wilhelm), 1600-1642 </a:t>
            </a:r>
            <a:r>
              <a:rPr lang="en-US" sz="1200" dirty="0" smtClean="0"/>
              <a:t>: </a:t>
            </a:r>
            <a:r>
              <a:rPr lang="en-US" sz="1200" dirty="0"/>
              <a:t>Engravings</a:t>
            </a:r>
          </a:p>
          <a:p>
            <a:r>
              <a:rPr lang="en-US" sz="1200" dirty="0" smtClean="0"/>
              <a:t>: </a:t>
            </a:r>
            <a:r>
              <a:rPr lang="en-US" sz="1200" dirty="0"/>
              <a:t>1 print : </a:t>
            </a:r>
            <a:r>
              <a:rPr lang="en-US" sz="1200" dirty="0" err="1"/>
              <a:t>b&amp;w</a:t>
            </a:r>
            <a:r>
              <a:rPr lang="en-US" sz="1200" dirty="0"/>
              <a:t> ; 18.6 x 24.8 cm.</a:t>
            </a:r>
          </a:p>
          <a:p>
            <a:r>
              <a:rPr lang="en-US" sz="1200" dirty="0" smtClean="0"/>
              <a:t>Includes </a:t>
            </a:r>
            <a:r>
              <a:rPr lang="en-US" sz="1200" dirty="0"/>
              <a:t>additional text in Latin and German. Written on border: "The Sibyl of Cumae guides Aeneas around Hell ; 'Metamorphoses' by Ovid (Book 14) ; Engr. after J.W. </a:t>
            </a:r>
            <a:r>
              <a:rPr lang="en-US" sz="1200" dirty="0" err="1"/>
              <a:t>Baur</a:t>
            </a:r>
            <a:r>
              <a:rPr lang="en-US" sz="1200" dirty="0"/>
              <a:t>, 17th cen." </a:t>
            </a:r>
          </a:p>
          <a:p>
            <a:r>
              <a:rPr lang="en-US" sz="1200" dirty="0" smtClean="0"/>
              <a:t>: </a:t>
            </a:r>
            <a:r>
              <a:rPr lang="en-US" sz="1200" dirty="0"/>
              <a:t>From </a:t>
            </a:r>
            <a:r>
              <a:rPr lang="en-US" sz="1200" i="1" dirty="0" err="1"/>
              <a:t>Publii</a:t>
            </a:r>
            <a:r>
              <a:rPr lang="en-US" sz="1200" i="1" dirty="0"/>
              <a:t> </a:t>
            </a:r>
            <a:r>
              <a:rPr lang="en-US" sz="1200" i="1" dirty="0" err="1"/>
              <a:t>Ovidii</a:t>
            </a:r>
            <a:r>
              <a:rPr lang="en-US" sz="1200" i="1" dirty="0"/>
              <a:t> </a:t>
            </a:r>
            <a:r>
              <a:rPr lang="en-US" sz="1200" i="1" dirty="0" err="1"/>
              <a:t>Nasonis</a:t>
            </a:r>
            <a:r>
              <a:rPr lang="en-US" sz="1200" i="1" dirty="0"/>
              <a:t> </a:t>
            </a:r>
            <a:r>
              <a:rPr lang="en-US" sz="1200" i="1" dirty="0" err="1"/>
              <a:t>metamorphoseon</a:t>
            </a:r>
            <a:r>
              <a:rPr lang="en-US" sz="1200" i="1" dirty="0"/>
              <a:t>, </a:t>
            </a:r>
            <a:r>
              <a:rPr lang="en-US" sz="1200" i="1" dirty="0" err="1"/>
              <a:t>libri</a:t>
            </a:r>
            <a:r>
              <a:rPr lang="en-US" sz="1200" i="1" dirty="0"/>
              <a:t> XV, </a:t>
            </a:r>
            <a:r>
              <a:rPr lang="en-US" sz="1200" i="1" dirty="0" err="1"/>
              <a:t>oder</a:t>
            </a:r>
            <a:r>
              <a:rPr lang="en-US" sz="1200" i="1" dirty="0"/>
              <a:t>, </a:t>
            </a:r>
            <a:r>
              <a:rPr lang="en-US" sz="1200" i="1" dirty="0" err="1"/>
              <a:t>fünfzehn</a:t>
            </a:r>
            <a:r>
              <a:rPr lang="en-US" sz="1200" i="1" dirty="0"/>
              <a:t> </a:t>
            </a:r>
            <a:r>
              <a:rPr lang="en-US" sz="1200" i="1" dirty="0" err="1"/>
              <a:t>Bücher</a:t>
            </a:r>
            <a:r>
              <a:rPr lang="en-US" sz="1200" i="1" dirty="0"/>
              <a:t> der </a:t>
            </a:r>
            <a:r>
              <a:rPr lang="en-US" sz="1200" i="1" dirty="0" err="1"/>
              <a:t>Verwandlungen</a:t>
            </a:r>
            <a:r>
              <a:rPr lang="en-US" sz="1200" i="1" dirty="0"/>
              <a:t> des </a:t>
            </a:r>
            <a:r>
              <a:rPr lang="en-US" sz="1200" i="1" dirty="0" err="1"/>
              <a:t>römischen</a:t>
            </a:r>
            <a:r>
              <a:rPr lang="en-US" sz="1200" i="1" dirty="0"/>
              <a:t> </a:t>
            </a:r>
            <a:r>
              <a:rPr lang="en-US" sz="1200" i="1" dirty="0" err="1"/>
              <a:t>Dichters</a:t>
            </a:r>
            <a:r>
              <a:rPr lang="en-US" sz="1200" i="1" dirty="0"/>
              <a:t> </a:t>
            </a:r>
            <a:r>
              <a:rPr lang="en-US" sz="1200" i="1" dirty="0" err="1"/>
              <a:t>Publius</a:t>
            </a:r>
            <a:r>
              <a:rPr lang="en-US" sz="1200" i="1" dirty="0"/>
              <a:t> </a:t>
            </a:r>
            <a:r>
              <a:rPr lang="en-US" sz="1200" i="1" dirty="0" err="1"/>
              <a:t>Ovidius</a:t>
            </a:r>
            <a:r>
              <a:rPr lang="en-US" sz="1200" i="1" dirty="0"/>
              <a:t> </a:t>
            </a:r>
            <a:r>
              <a:rPr lang="en-US" sz="1200" i="1" dirty="0" err="1"/>
              <a:t>Naso</a:t>
            </a:r>
            <a:r>
              <a:rPr lang="en-US" sz="1200" i="1" dirty="0"/>
              <a:t>.</a:t>
            </a:r>
            <a:r>
              <a:rPr lang="en-US" sz="1200" dirty="0"/>
              <a:t> Ovid (43 B.C.-17 or 18 A.D.), Author. </a:t>
            </a:r>
            <a:r>
              <a:rPr lang="en-US" sz="1200" dirty="0" err="1"/>
              <a:t>Baur</a:t>
            </a:r>
            <a:r>
              <a:rPr lang="en-US" sz="1200" dirty="0"/>
              <a:t>, </a:t>
            </a:r>
            <a:r>
              <a:rPr lang="en-US" sz="1200" dirty="0" err="1"/>
              <a:t>Joh</a:t>
            </a:r>
            <a:r>
              <a:rPr lang="en-US" sz="1200" dirty="0"/>
              <a:t>. Wilhelm (Johann Wilhelm) (1600-1642), Artist. </a:t>
            </a:r>
          </a:p>
          <a:p>
            <a:r>
              <a:rPr lang="en-US" sz="1200" dirty="0" smtClean="0"/>
              <a:t>: </a:t>
            </a:r>
            <a:r>
              <a:rPr lang="en-US" sz="1200" dirty="0"/>
              <a:t>Mid-Manhattan Library / Picture Collection </a:t>
            </a:r>
          </a:p>
        </p:txBody>
      </p:sp>
    </p:spTree>
    <p:extLst>
      <p:ext uri="{BB962C8B-B14F-4D97-AF65-F5344CB8AC3E}">
        <p14:creationId xmlns:p14="http://schemas.microsoft.com/office/powerpoint/2010/main" val="136360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Alexander Dmitrievich Litovchenko ( 1835 - 1890)  Charon carries souls across the river Styx  Oil on canvas, 1889  The State Russian Museum, St. Petersburg, Russia">
            <a:hlinkClick r:id="rId2" tooltip="Alexander Dmitrievich Litovchenko ( 1835 - 1890)  Charon carries souls across the river Styx  Oil on canvas, 1889  The State Russian Museum, St. Petersburg, Russ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71271"/>
            <a:ext cx="743943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65767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Alexander </a:t>
            </a:r>
            <a:r>
              <a:rPr lang="en-US" dirty="0" err="1"/>
              <a:t>Dmitrievich</a:t>
            </a:r>
            <a:r>
              <a:rPr lang="en-US" dirty="0"/>
              <a:t> </a:t>
            </a:r>
            <a:r>
              <a:rPr lang="en-US" dirty="0" err="1"/>
              <a:t>Litovchenko</a:t>
            </a:r>
            <a:r>
              <a:rPr lang="en-US" dirty="0"/>
              <a:t> ( 1835 - 1890)</a:t>
            </a:r>
            <a:br>
              <a:rPr lang="en-US" dirty="0"/>
            </a:br>
            <a:r>
              <a:rPr lang="en-US" dirty="0"/>
              <a:t>Charon carries souls across the river Styx</a:t>
            </a:r>
            <a:br>
              <a:rPr lang="en-US" dirty="0"/>
            </a:br>
            <a:r>
              <a:rPr lang="en-US" dirty="0"/>
              <a:t>Oil on canvas, 1889</a:t>
            </a:r>
            <a:br>
              <a:rPr lang="en-US" dirty="0"/>
            </a:br>
            <a:r>
              <a:rPr lang="en-US" dirty="0"/>
              <a:t>The State Russian Museum, St. Petersburg, Russia</a:t>
            </a:r>
          </a:p>
        </p:txBody>
      </p:sp>
    </p:spTree>
    <p:extLst>
      <p:ext uri="{BB962C8B-B14F-4D97-AF65-F5344CB8AC3E}">
        <p14:creationId xmlns:p14="http://schemas.microsoft.com/office/powerpoint/2010/main" val="1851105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personal.monm.edu/aoddson/academics/aeneid%20or%20dante/aeneid/miscellaneous%20pictures/bk6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677856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6477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Vatican Vergil c.400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1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http://personal.monm.edu/aoddson/academics/aeneid%20or%20dante/aeneid/miscellaneous%20pictures/bk6.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19277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12514" y="3200400"/>
            <a:ext cx="2655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Giuseppe Maria </a:t>
            </a:r>
            <a:r>
              <a:rPr lang="en-US" b="1" dirty="0" err="1" smtClean="0"/>
              <a:t>Crespi</a:t>
            </a:r>
            <a:endParaRPr lang="en-US" b="1" dirty="0" smtClean="0"/>
          </a:p>
          <a:p>
            <a:r>
              <a:rPr lang="en-US" b="1" dirty="0" smtClean="0"/>
              <a:t>Aeneas</a:t>
            </a:r>
            <a:r>
              <a:rPr lang="en-US" b="1" dirty="0"/>
              <a:t>, the Sibyl and </a:t>
            </a:r>
            <a:r>
              <a:rPr lang="en-US" b="1" dirty="0" smtClean="0"/>
              <a:t>Charon</a:t>
            </a:r>
          </a:p>
          <a:p>
            <a:r>
              <a:rPr lang="en-US" b="1" dirty="0" smtClean="0"/>
              <a:t>1700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2827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devlindonnelly.com/wp-content/uploads/2010/03/DSED_02-04-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5057775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as.ufl.edu/users/jmarks/epic/epic_images/images8-9_aeneid/Map_underworld_Aeneid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1437"/>
            <a:ext cx="26289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6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i38.tinypic.com/jzfdxz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48577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8400" y="3652463"/>
            <a:ext cx="21753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Master of the </a:t>
            </a:r>
            <a:r>
              <a:rPr lang="en-US" dirty="0" err="1" smtClean="0"/>
              <a:t>Aeneid</a:t>
            </a:r>
            <a:endParaRPr lang="en-US" dirty="0" smtClean="0"/>
          </a:p>
          <a:p>
            <a:r>
              <a:rPr lang="en-US" dirty="0" smtClean="0"/>
              <a:t>c.1530</a:t>
            </a:r>
          </a:p>
          <a:p>
            <a:r>
              <a:rPr lang="en-US" dirty="0" smtClean="0"/>
              <a:t>Fitzwilliam </a:t>
            </a:r>
            <a:r>
              <a:rPr lang="en-US" dirty="0"/>
              <a:t>Museum</a:t>
            </a:r>
          </a:p>
        </p:txBody>
      </p:sp>
    </p:spTree>
    <p:extLst>
      <p:ext uri="{BB962C8B-B14F-4D97-AF65-F5344CB8AC3E}">
        <p14:creationId xmlns:p14="http://schemas.microsoft.com/office/powerpoint/2010/main" val="2099088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Jacob van Swanenburg - The Sibyl showing Aeneas the Under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9" y="76200"/>
            <a:ext cx="76200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9319" y="577739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Jacob van </a:t>
            </a:r>
            <a:r>
              <a:rPr lang="en-US" sz="1600" dirty="0" err="1" smtClean="0"/>
              <a:t>Swanenburg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The Sibyl showing Aeneas the Underworld</a:t>
            </a:r>
            <a:br>
              <a:rPr lang="en-US" sz="1600" dirty="0"/>
            </a:br>
            <a:r>
              <a:rPr lang="en-US" sz="1600" dirty="0"/>
              <a:t>93.5 x 124 </a:t>
            </a:r>
            <a:r>
              <a:rPr lang="en-US" sz="1600" dirty="0" smtClean="0"/>
              <a:t>cm Oil </a:t>
            </a:r>
            <a:r>
              <a:rPr lang="en-US" sz="1600" dirty="0"/>
              <a:t>on panel</a:t>
            </a:r>
            <a:br>
              <a:rPr lang="en-US" sz="1600" dirty="0"/>
            </a:br>
            <a:r>
              <a:rPr lang="en-US" sz="1600" dirty="0" err="1"/>
              <a:t>Stedelijk</a:t>
            </a:r>
            <a:r>
              <a:rPr lang="en-US" sz="1600" dirty="0"/>
              <a:t> Museum De </a:t>
            </a:r>
            <a:r>
              <a:rPr lang="en-US" sz="1600" dirty="0" err="1"/>
              <a:t>Lakenhal</a:t>
            </a:r>
            <a:r>
              <a:rPr lang="en-US" sz="1600" dirty="0"/>
              <a:t>, Leiden</a:t>
            </a:r>
          </a:p>
        </p:txBody>
      </p:sp>
    </p:spTree>
    <p:extLst>
      <p:ext uri="{BB962C8B-B14F-4D97-AF65-F5344CB8AC3E}">
        <p14:creationId xmlns:p14="http://schemas.microsoft.com/office/powerpoint/2010/main" val="414125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collectionsonline.lacma.org/MWEBimages/decarts03_mm/full/50_9_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553832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66922" y="2443072"/>
            <a:ext cx="33770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Francesco </a:t>
            </a:r>
            <a:r>
              <a:rPr lang="en-US" dirty="0" err="1" smtClean="0"/>
              <a:t>Xanto</a:t>
            </a:r>
            <a:r>
              <a:rPr lang="en-US" dirty="0" smtClean="0"/>
              <a:t> </a:t>
            </a:r>
            <a:r>
              <a:rPr lang="en-US" dirty="0" err="1" smtClean="0"/>
              <a:t>Avelli</a:t>
            </a:r>
            <a:r>
              <a:rPr lang="en-US" dirty="0" smtClean="0"/>
              <a:t> da Rovigo (Italy</a:t>
            </a:r>
            <a:r>
              <a:rPr lang="en-US" dirty="0"/>
              <a:t>, </a:t>
            </a:r>
            <a:r>
              <a:rPr lang="en-US" dirty="0" err="1"/>
              <a:t>Urbino</a:t>
            </a:r>
            <a:r>
              <a:rPr lang="en-US" dirty="0"/>
              <a:t>) </a:t>
            </a:r>
            <a:br>
              <a:rPr lang="en-US" dirty="0"/>
            </a:br>
            <a:r>
              <a:rPr lang="en-US" b="1" i="1" dirty="0"/>
              <a:t>Charger from the </a:t>
            </a:r>
            <a:r>
              <a:rPr lang="en-US" b="1" i="1" dirty="0" err="1"/>
              <a:t>Pucci</a:t>
            </a:r>
            <a:r>
              <a:rPr lang="en-US" b="1" i="1" dirty="0"/>
              <a:t> Service: '</a:t>
            </a:r>
            <a:r>
              <a:rPr lang="en-US" b="1" i="1" dirty="0" err="1"/>
              <a:t>Palinurus</a:t>
            </a:r>
            <a:r>
              <a:rPr lang="en-US" b="1" i="1" dirty="0"/>
              <a:t> Falling Overboard'</a:t>
            </a:r>
            <a:r>
              <a:rPr lang="en-US" dirty="0"/>
              <a:t>, 1532</a:t>
            </a:r>
            <a:br>
              <a:rPr lang="en-US" dirty="0"/>
            </a:br>
            <a:r>
              <a:rPr lang="en-US" dirty="0"/>
              <a:t>Ceramic, Tin-glazed earthenware (</a:t>
            </a:r>
            <a:r>
              <a:rPr lang="en-US" dirty="0" err="1"/>
              <a:t>maiolica</a:t>
            </a:r>
            <a:r>
              <a:rPr lang="en-US" dirty="0"/>
              <a:t>), Diameter: 11 3/8 in. (28.9 cm)</a:t>
            </a:r>
            <a:br>
              <a:rPr lang="en-US" dirty="0"/>
            </a:br>
            <a:r>
              <a:rPr lang="en-US" dirty="0"/>
              <a:t>William Randolph Hearst Collection (50.9.28)</a:t>
            </a:r>
            <a:br>
              <a:rPr lang="en-US" dirty="0"/>
            </a:br>
            <a:r>
              <a:rPr lang="en-US" dirty="0"/>
              <a:t>Decorative Arts and Design Department</a:t>
            </a:r>
            <a:r>
              <a:rPr lang="en-US" dirty="0" smtClean="0"/>
              <a:t>. Los Angeles Co. Museum of Art (LACMA)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7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ediaevum.de/cards/p7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94539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26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en.citizendium.org/images/thumb/1/12/Wenceslas_Hollar_-_Aeneas_in_the_underworld_%28State_2%29.jpg/220px-Wenceslas_Hollar_-_Aeneas_in_the_underworld_%28State_2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31955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52957" y="2971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Aeneas </a:t>
            </a:r>
            <a:r>
              <a:rPr lang="en-US" dirty="0" smtClean="0"/>
              <a:t>in the Underworld</a:t>
            </a:r>
          </a:p>
          <a:p>
            <a:r>
              <a:rPr lang="en-US" dirty="0" smtClean="0"/>
              <a:t>Wenzel </a:t>
            </a:r>
            <a:r>
              <a:rPr lang="en-US" dirty="0" err="1" smtClean="0"/>
              <a:t>Hollar</a:t>
            </a:r>
            <a:endParaRPr lang="en-US" dirty="0"/>
          </a:p>
          <a:p>
            <a:r>
              <a:rPr lang="en-US" dirty="0" smtClean="0"/>
              <a:t>Before 1677</a:t>
            </a:r>
          </a:p>
        </p:txBody>
      </p:sp>
    </p:spTree>
    <p:extLst>
      <p:ext uri="{BB962C8B-B14F-4D97-AF65-F5344CB8AC3E}">
        <p14:creationId xmlns:p14="http://schemas.microsoft.com/office/powerpoint/2010/main" val="3767372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academic.brooklyn.cuny.edu/classic/wilson/core/bk6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59363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Jan Brueghel the Elder, Aeneas and Sibyl in the Underworld, 1600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69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egregores.files.wordpress.com/2009/11/178004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99"/>
            <a:ext cx="743079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57150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Aeneas and the Sibyl in the Underworld (Jan Brueghel the Younger, 1601–1678)</a:t>
            </a:r>
          </a:p>
        </p:txBody>
      </p:sp>
    </p:spTree>
    <p:extLst>
      <p:ext uri="{BB962C8B-B14F-4D97-AF65-F5344CB8AC3E}">
        <p14:creationId xmlns:p14="http://schemas.microsoft.com/office/powerpoint/2010/main" val="549867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department.monm.edu/classics/courses/clas230/MythDocuments/Images/Aeneid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410754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65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VISION OF AENEAS IN THE ELYSIAN FIELDS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Sebastiano</a:t>
            </a:r>
            <a:r>
              <a:rPr lang="en-US" dirty="0"/>
              <a:t> </a:t>
            </a:r>
            <a:r>
              <a:rPr lang="en-US" dirty="0" err="1"/>
              <a:t>Conca</a:t>
            </a:r>
            <a:r>
              <a:rPr lang="en-US" dirty="0"/>
              <a:t> Italian 1680-1764</a:t>
            </a:r>
            <a:br>
              <a:rPr lang="en-US" dirty="0"/>
            </a:br>
            <a:r>
              <a:rPr lang="en-US" dirty="0"/>
              <a:t>SN 168 Oil on Canvas 1735-40</a:t>
            </a:r>
          </a:p>
        </p:txBody>
      </p:sp>
      <p:pic>
        <p:nvPicPr>
          <p:cNvPr id="41986" name="Picture 2" descr="http://www.artworkonly.com/artreproductions/media/catalog/product/cache/1/image/9df78eab33525d08d6e5fb8d27136e95/t/h/the%20vision%20of%20aeneas%20in%20the%20elysian%20fiel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0"/>
            <a:ext cx="7315200" cy="5169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0200" y="5818802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"Virgil Reading the '</a:t>
            </a:r>
            <a:r>
              <a:rPr lang="en-US" dirty="0" err="1"/>
              <a:t>Aeneid</a:t>
            </a:r>
            <a:r>
              <a:rPr lang="en-US" dirty="0"/>
              <a:t>' to Augustus, Octavia, and </a:t>
            </a:r>
            <a:r>
              <a:rPr lang="en-US" dirty="0" err="1"/>
              <a:t>Livia</a:t>
            </a:r>
            <a:r>
              <a:rPr lang="en-US" dirty="0"/>
              <a:t>," by Jean Baptiste Joseph </a:t>
            </a:r>
            <a:r>
              <a:rPr lang="en-US" dirty="0" err="1"/>
              <a:t>Wicar</a:t>
            </a:r>
            <a:r>
              <a:rPr lang="en-US" dirty="0"/>
              <a:t>, French,1762–1834, oil on canvas [detail]; The Art Institute of Chicago®, www.artic.edu/aic</a:t>
            </a:r>
            <a:endParaRPr lang="en-US" dirty="0">
              <a:effectLst/>
            </a:endParaRPr>
          </a:p>
        </p:txBody>
      </p:sp>
      <p:pic>
        <p:nvPicPr>
          <p:cNvPr id="1028" name="Picture 4" descr="http://www.artexpertswebsite.com/pages/artists/artists_l-z/wicar/Virgil%20rea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24" y="0"/>
            <a:ext cx="69947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85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http://personal.monm.edu/aoddson/academics/aeneid%20or%20dante/aeneid/miscellaneous%20pictures/bk6.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6744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6477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Vatican Vergil c.400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2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Palinurus Statue Bo University Padova Italy - Pado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898" r="24743"/>
          <a:stretch/>
        </p:blipFill>
        <p:spPr bwMode="auto">
          <a:xfrm>
            <a:off x="1447800" y="0"/>
            <a:ext cx="3030877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1" y="4637300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/>
              <a:t>Palinurus Statue Bo University </a:t>
            </a:r>
            <a:r>
              <a:rPr lang="it-IT" sz="1200" dirty="0" smtClean="0"/>
              <a:t>Padua, Italy</a:t>
            </a:r>
          </a:p>
          <a:p>
            <a:endParaRPr lang="it-IT" sz="1200" dirty="0"/>
          </a:p>
          <a:p>
            <a:r>
              <a:rPr lang="en-US" sz="1200" dirty="0" smtClean="0"/>
              <a:t>This </a:t>
            </a:r>
            <a:r>
              <a:rPr lang="en-US" sz="1200" dirty="0"/>
              <a:t>is the last work of the sculptor Arturo Martini. The statue is dedicated to Primo </a:t>
            </a:r>
            <a:r>
              <a:rPr lang="en-US" sz="1200" dirty="0" err="1"/>
              <a:t>Visentin</a:t>
            </a:r>
            <a:r>
              <a:rPr lang="en-US" sz="1200" dirty="0"/>
              <a:t>, who was nicknamed </a:t>
            </a:r>
            <a:r>
              <a:rPr lang="en-US" sz="1200" dirty="0" err="1"/>
              <a:t>Massaccio</a:t>
            </a:r>
            <a:r>
              <a:rPr lang="en-US" sz="1200" dirty="0"/>
              <a:t>.</a:t>
            </a:r>
            <a:br>
              <a:rPr lang="en-US" sz="1200" dirty="0"/>
            </a:br>
            <a:r>
              <a:rPr lang="en-US" sz="1200" dirty="0" smtClean="0"/>
              <a:t>He </a:t>
            </a:r>
            <a:r>
              <a:rPr lang="en-US" sz="1200" dirty="0"/>
              <a:t>was a partisan commander, who was a graduate of </a:t>
            </a:r>
            <a:r>
              <a:rPr lang="en-US" sz="1200" dirty="0" err="1"/>
              <a:t>Padova</a:t>
            </a:r>
            <a:r>
              <a:rPr lang="en-US" sz="1200" dirty="0"/>
              <a:t> University, and was decorated with a gold medal for his work and his contribution in the Resistance movement.</a:t>
            </a:r>
            <a:br>
              <a:rPr lang="en-US" sz="1200" dirty="0"/>
            </a:br>
            <a:r>
              <a:rPr lang="en-US" sz="1200" dirty="0" smtClean="0"/>
              <a:t>The </a:t>
            </a:r>
            <a:r>
              <a:rPr lang="en-US" sz="1200" dirty="0"/>
              <a:t>statue depicts </a:t>
            </a:r>
            <a:r>
              <a:rPr lang="en-US" sz="1200" dirty="0" err="1"/>
              <a:t>Palinurus</a:t>
            </a:r>
            <a:r>
              <a:rPr lang="en-US" sz="1200" dirty="0"/>
              <a:t>, Aeneas' helmsman, who died within sight of the coastline of Italy, after a painful journey from Troy.</a:t>
            </a:r>
            <a:br>
              <a:rPr lang="en-US" sz="1200" dirty="0"/>
            </a:br>
            <a:r>
              <a:rPr lang="en-US" sz="1200" dirty="0" err="1" smtClean="0"/>
              <a:t>Visentin</a:t>
            </a:r>
            <a:r>
              <a:rPr lang="en-US" sz="1200" dirty="0" smtClean="0"/>
              <a:t> </a:t>
            </a:r>
            <a:r>
              <a:rPr lang="en-US" sz="1200" dirty="0"/>
              <a:t>similarly died at the end of the war, when there was a glimmer of liberation of Italy- the cause he had fought and died </a:t>
            </a:r>
            <a:r>
              <a:rPr lang="en-US" sz="1200" dirty="0" smtClean="0"/>
              <a:t>for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8436" name="Picture 4" descr="http://farm1.staticflickr.com/201/481653415_0a365d0f7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44805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6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personal.monm.edu/aoddson/academics/aeneid%20or%20dante/aeneid/miscellaneous%20pictures/bk6.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65018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6477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Vatican Vergil c.400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34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mlahanas.de/Greeks/Mythology/RM/ApolloCumaeanSibylCerr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44582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55626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Apollo and the </a:t>
            </a:r>
            <a:r>
              <a:rPr lang="en-US" dirty="0" err="1"/>
              <a:t>Cumaean</a:t>
            </a:r>
            <a:r>
              <a:rPr lang="en-US" dirty="0"/>
              <a:t> Sibyl, Giovanni </a:t>
            </a:r>
            <a:r>
              <a:rPr lang="en-US" dirty="0" err="1"/>
              <a:t>Domenico</a:t>
            </a:r>
            <a:r>
              <a:rPr lang="en-US" dirty="0"/>
              <a:t> </a:t>
            </a:r>
            <a:r>
              <a:rPr lang="en-US" dirty="0" err="1"/>
              <a:t>Cerrini</a:t>
            </a:r>
            <a:r>
              <a:rPr lang="en-US" dirty="0"/>
              <a:t>, (1609-1681)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1666, 102 x 135 cm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1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farm8.staticflickr.com/7152/6555494997_3f7257070f_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675322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lookon.net/wp-content/uploads/2010/11/Siena-cathedr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200"/>
            <a:ext cx="365317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47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mlahanas.de/Greeks/LX/Images/CumaeanSiby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5" y="-26756"/>
            <a:ext cx="47625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95035" y="6203963"/>
            <a:ext cx="4348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Michelangelo's rendering of the </a:t>
            </a:r>
            <a:r>
              <a:rPr lang="en-US" dirty="0" err="1"/>
              <a:t>Cumaean</a:t>
            </a:r>
            <a:r>
              <a:rPr lang="en-US" dirty="0"/>
              <a:t> Sibyl</a:t>
            </a:r>
            <a:br>
              <a:rPr lang="en-US" dirty="0"/>
            </a:br>
            <a:endParaRPr lang="en-US" dirty="0"/>
          </a:p>
        </p:txBody>
      </p:sp>
      <p:pic>
        <p:nvPicPr>
          <p:cNvPr id="13316" name="Picture 4" descr="http://msopal29.myweb.uga.edu/entire%20ceil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71" y="2590800"/>
            <a:ext cx="39611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6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Sibyl’s Cave (Cumae)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artsci.wustl.edu/~ckeane/cave%20of%20sibyl,%20cum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" y="381000"/>
            <a:ext cx="4562475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69.73.141.126/~jxatraon/images/article/art_37_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94" y="2047875"/>
            <a:ext cx="45529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7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69.73.141.126/~jxatraon/images/article/art_37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" y="9418"/>
            <a:ext cx="45529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rtsci.wustl.edu/~ckeane/nr%20cave(s)%20of%20sibyl,%20cuma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57" y="231339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2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338</Words>
  <Application>Microsoft Office PowerPoint</Application>
  <PresentationFormat>On-screen Show (4:3)</PresentationFormat>
  <Paragraphs>35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Vergil’s Aeneid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Sibyl’s Cave (Cumae)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Default User</cp:lastModifiedBy>
  <cp:revision>37</cp:revision>
  <dcterms:created xsi:type="dcterms:W3CDTF">2013-01-12T18:06:32Z</dcterms:created>
  <dcterms:modified xsi:type="dcterms:W3CDTF">2013-02-12T15:21:56Z</dcterms:modified>
</cp:coreProperties>
</file>