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E0988-F2E5-4EF2-A654-CC5206F5F8CE}" type="datetimeFigureOut">
              <a:rPr lang="en-US" smtClean="0"/>
              <a:t>9/1/2009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AC316-CE58-4DFD-BDC2-4FABF13F9F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.gif"/><Relationship Id="rId5" Type="http://schemas.openxmlformats.org/officeDocument/2006/relationships/hyperlink" Target="http://www.fordham.edu/halsall/ancient/450-gortyn.html" TargetMode="External"/><Relationship Id="rId4" Type="http://schemas.openxmlformats.org/officeDocument/2006/relationships/hyperlink" Target="http://traumwerk.stanford.edu:3455/archaeopaedia/2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Citizenship and Government </a:t>
            </a:r>
            <a:br>
              <a:rPr lang="en-US" dirty="0" smtClean="0"/>
            </a:br>
            <a:r>
              <a:rPr lang="en-US" dirty="0" smtClean="0"/>
              <a:t>in Ancient Greece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http://library.thinkquest.org/6339/gov/drip%20clo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533400"/>
            <a:ext cx="1000125" cy="1362075"/>
          </a:xfrm>
          <a:prstGeom prst="rect">
            <a:avLst/>
          </a:prstGeom>
          <a:noFill/>
        </p:spPr>
      </p:pic>
      <p:pic>
        <p:nvPicPr>
          <p:cNvPr id="5" name="Content Placeholder 5" descr="Ostrak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3505200"/>
            <a:ext cx="2057400" cy="2743200"/>
          </a:xfrm>
          <a:prstGeom prst="rect">
            <a:avLst/>
          </a:prstGeom>
        </p:spPr>
      </p:pic>
      <p:pic>
        <p:nvPicPr>
          <p:cNvPr id="6" name="Picture 3" descr="C:\Users\Owner\AppData\Local\Microsoft\Windows\Temporary Internet Files\Low\Content.IE5\BOEI8D3M\gortyn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505200"/>
            <a:ext cx="2434590" cy="27432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Citizenry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Who were and were not citizens in the Greek world? How were citizens organized? Explain the terms </a:t>
            </a:r>
            <a:r>
              <a:rPr lang="en-US" i="1" dirty="0" err="1"/>
              <a:t>phyle</a:t>
            </a:r>
            <a:r>
              <a:rPr lang="en-US" dirty="0"/>
              <a:t>, </a:t>
            </a:r>
            <a:r>
              <a:rPr lang="en-US" i="1" dirty="0" err="1"/>
              <a:t>phratry</a:t>
            </a:r>
            <a:r>
              <a:rPr lang="en-US" dirty="0"/>
              <a:t>, </a:t>
            </a:r>
            <a:r>
              <a:rPr lang="en-US" i="1" dirty="0"/>
              <a:t>demos</a:t>
            </a:r>
            <a:r>
              <a:rPr lang="en-US" dirty="0"/>
              <a:t> and </a:t>
            </a:r>
            <a:r>
              <a:rPr lang="en-US" i="1" dirty="0" err="1"/>
              <a:t>atimia</a:t>
            </a:r>
            <a:r>
              <a:rPr lang="en-US" i="1" dirty="0"/>
              <a:t>.</a:t>
            </a:r>
            <a:endParaRPr lang="en-US" dirty="0"/>
          </a:p>
          <a:p>
            <a:pPr lvl="0"/>
            <a:r>
              <a:rPr lang="en-US" dirty="0"/>
              <a:t>What are some of the basic characteristics of citizen life in Sparta? Explain the terms </a:t>
            </a:r>
            <a:r>
              <a:rPr lang="en-US" i="1" dirty="0" err="1"/>
              <a:t>agoge</a:t>
            </a:r>
            <a:r>
              <a:rPr lang="en-US" dirty="0"/>
              <a:t>, </a:t>
            </a:r>
            <a:r>
              <a:rPr lang="en-US" i="1" dirty="0" err="1"/>
              <a:t>syssita</a:t>
            </a:r>
            <a:r>
              <a:rPr lang="en-US" dirty="0"/>
              <a:t> and </a:t>
            </a:r>
            <a:r>
              <a:rPr lang="en-US" i="1" dirty="0" err="1"/>
              <a:t>kleros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What does </a:t>
            </a:r>
            <a:r>
              <a:rPr lang="en-US" i="1" dirty="0"/>
              <a:t>xenia</a:t>
            </a:r>
            <a:r>
              <a:rPr lang="en-US" dirty="0"/>
              <a:t> mean and why was it so important in Greek society?</a:t>
            </a:r>
          </a:p>
          <a:p>
            <a:pPr lvl="0"/>
            <a:r>
              <a:rPr lang="en-US" dirty="0"/>
              <a:t>Describe the political status of each of the following  groups: women, slaves, serfs, helots, </a:t>
            </a:r>
            <a:r>
              <a:rPr lang="en-US" i="1" dirty="0" err="1"/>
              <a:t>perioikoi</a:t>
            </a:r>
            <a:r>
              <a:rPr lang="en-US" dirty="0"/>
              <a:t> and </a:t>
            </a:r>
            <a:r>
              <a:rPr lang="en-US" dirty="0" err="1"/>
              <a:t>metics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Describe the chief characteristics of each of the following types of government found in the Greek world and give an example of each: monarchy, satrapy, aristocracy, tyranny, oligarchy and democracy.</a:t>
            </a:r>
          </a:p>
          <a:p>
            <a:pPr lvl="0"/>
            <a:r>
              <a:rPr lang="en-US" dirty="0"/>
              <a:t>Describe the political organization of the following: prehistoric government (Bronze Age); </a:t>
            </a:r>
            <a:r>
              <a:rPr lang="en-US" i="1" dirty="0"/>
              <a:t>poleis</a:t>
            </a:r>
            <a:r>
              <a:rPr lang="en-US" dirty="0"/>
              <a:t>; Athens; Sparta; and Boeotia.</a:t>
            </a:r>
          </a:p>
          <a:p>
            <a:pPr lvl="0"/>
            <a:r>
              <a:rPr lang="en-US" dirty="0"/>
              <a:t>Describe the responsibilities and/or purposes of each of the following: </a:t>
            </a:r>
            <a:r>
              <a:rPr lang="en-US" i="1" dirty="0" err="1"/>
              <a:t>boule</a:t>
            </a:r>
            <a:r>
              <a:rPr lang="en-US" dirty="0"/>
              <a:t>; </a:t>
            </a:r>
            <a:r>
              <a:rPr lang="en-US" i="1" dirty="0" err="1"/>
              <a:t>Areopagus</a:t>
            </a:r>
            <a:r>
              <a:rPr lang="en-US" dirty="0"/>
              <a:t>; </a:t>
            </a:r>
            <a:r>
              <a:rPr lang="en-US" i="1" dirty="0" err="1"/>
              <a:t>gerousia</a:t>
            </a:r>
            <a:r>
              <a:rPr lang="en-US" dirty="0"/>
              <a:t>; </a:t>
            </a:r>
            <a:r>
              <a:rPr lang="en-US" i="1" dirty="0" err="1"/>
              <a:t>ekklesia</a:t>
            </a:r>
            <a:r>
              <a:rPr lang="en-US" dirty="0"/>
              <a:t> (assembly); ostracism; archon; </a:t>
            </a:r>
            <a:r>
              <a:rPr lang="en-US" dirty="0" err="1"/>
              <a:t>strategoi</a:t>
            </a:r>
            <a:r>
              <a:rPr lang="en-US" dirty="0"/>
              <a:t>; </a:t>
            </a:r>
            <a:r>
              <a:rPr lang="en-US" dirty="0" err="1"/>
              <a:t>ephor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How did Greeks develop their system of laws? What one thing was instrumental in removing aristocratic control of law?</a:t>
            </a:r>
          </a:p>
          <a:p>
            <a:pPr lvl="0"/>
            <a:r>
              <a:rPr lang="en-US" dirty="0"/>
              <a:t>Describe some important features of the Athenian trial system.</a:t>
            </a:r>
          </a:p>
          <a:p>
            <a:endParaRPr lang="en-US" dirty="0"/>
          </a:p>
        </p:txBody>
      </p:sp>
      <p:pic>
        <p:nvPicPr>
          <p:cNvPr id="7" name="Content Placeholder 5" descr="Ostrak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1676400"/>
            <a:ext cx="2743200" cy="3657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How </a:t>
            </a:r>
            <a:r>
              <a:rPr lang="en-US" dirty="0"/>
              <a:t>did Greeks develop their system of laws? What one thing was instrumental in removing aristocratic control of law?</a:t>
            </a:r>
          </a:p>
          <a:p>
            <a:pPr lvl="0"/>
            <a:r>
              <a:rPr lang="en-US" dirty="0"/>
              <a:t>Describe some important features of the Athenian trial system.</a:t>
            </a:r>
          </a:p>
          <a:p>
            <a:endParaRPr lang="en-US" dirty="0"/>
          </a:p>
        </p:txBody>
      </p:sp>
      <p:pic>
        <p:nvPicPr>
          <p:cNvPr id="1027" name="Picture 3" descr="C:\Users\Owner\AppData\Local\Microsoft\Windows\Temporary Internet Files\Low\Content.IE5\BOEI8D3M\gortyn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52400"/>
            <a:ext cx="2840355" cy="32004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400801" y="3581400"/>
            <a:ext cx="2514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G</a:t>
            </a:r>
            <a:r>
              <a:rPr lang="en-US" dirty="0" err="1" smtClean="0"/>
              <a:t>ortyn</a:t>
            </a:r>
            <a:r>
              <a:rPr lang="en-US" dirty="0" smtClean="0"/>
              <a:t> law code, Crete</a:t>
            </a:r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http://traumwerk.stanford.edu:3455/archaeopaedia/223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5"/>
              </a:rPr>
              <a:t>http://www.fordham.edu/halsall/ancient/450-gortyn.html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Picture 2" descr="http://library.thinkquest.org/6339/gov/drip%20clock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4114800"/>
            <a:ext cx="1342825" cy="18288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253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Citizenship and Government  in Ancient Greece</vt:lpstr>
      <vt:lpstr>Citizenry</vt:lpstr>
      <vt:lpstr>Government</vt:lpstr>
      <vt:lpstr>Government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Citizenship and Government  in Ancient Greece</dc:title>
  <dc:creator>Owner</dc:creator>
  <cp:lastModifiedBy>Owner</cp:lastModifiedBy>
  <cp:revision>4</cp:revision>
  <dcterms:created xsi:type="dcterms:W3CDTF">2009-09-02T00:46:52Z</dcterms:created>
  <dcterms:modified xsi:type="dcterms:W3CDTF">2009-09-02T18:52:11Z</dcterms:modified>
</cp:coreProperties>
</file>