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7" r:id="rId4"/>
    <p:sldId id="275" r:id="rId5"/>
    <p:sldId id="259" r:id="rId6"/>
    <p:sldId id="262" r:id="rId7"/>
    <p:sldId id="277" r:id="rId8"/>
    <p:sldId id="282" r:id="rId9"/>
    <p:sldId id="283" r:id="rId10"/>
    <p:sldId id="276" r:id="rId11"/>
    <p:sldId id="280" r:id="rId12"/>
    <p:sldId id="285" r:id="rId13"/>
    <p:sldId id="284" r:id="rId14"/>
    <p:sldId id="279" r:id="rId15"/>
    <p:sldId id="287" r:id="rId16"/>
    <p:sldId id="278" r:id="rId17"/>
    <p:sldId id="286" r:id="rId18"/>
    <p:sldId id="273" r:id="rId19"/>
    <p:sldId id="288" r:id="rId20"/>
    <p:sldId id="29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3ABD1-44D2-4483-AA44-EAE6FD1399D5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9BB8D-84A2-463A-84A2-CDD6500A3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7181E-82DD-4A75-89C5-D008FF0E589E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BB4-5058-40F8-8779-A0ACC56253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partment.monm.edu/classics/Courses/CLAS240/EverydayLife/geographicplaces.htm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s.howstuffworks.com/hsw/22110-rise-to-power-the-roman-census-video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Classici&amp;action=edit&amp;redlink=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9.png"/><Relationship Id="rId4" Type="http://schemas.openxmlformats.org/officeDocument/2006/relationships/hyperlink" Target="http://en.wikipedia.org/wiki/Proletari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hyperlink" Target="http://sights.seindal.dk/photo/462,s86f.html" TargetMode="Externa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hyperlink" Target="http://sights.seindal.dk/sight/86_Paestum-all.html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The Geography </a:t>
            </a:r>
            <a:br>
              <a:rPr lang="en-US" dirty="0" smtClean="0">
                <a:hlinkClick r:id="rId3"/>
              </a:rPr>
            </a:br>
            <a:r>
              <a:rPr lang="en-US" dirty="0" smtClean="0">
                <a:hlinkClick r:id="rId3"/>
              </a:rPr>
              <a:t>of the Roman Empire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6400800" cy="17526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an historical context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509-29 REPUBLIC</a:t>
            </a:r>
            <a:br>
              <a:rPr lang="en-US" b="1" dirty="0" smtClean="0"/>
            </a:br>
            <a:r>
              <a:rPr lang="en-US" sz="3600" dirty="0" smtClean="0"/>
              <a:t> </a:t>
            </a:r>
            <a:r>
              <a:rPr lang="en-US" sz="3600" b="1" dirty="0" smtClean="0"/>
              <a:t>Gallic Wars </a:t>
            </a:r>
            <a:r>
              <a:rPr lang="en-US" sz="3600" dirty="0" smtClean="0"/>
              <a:t>51-58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295400" y="4953000"/>
            <a:ext cx="124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MASSILIA</a:t>
            </a:r>
          </a:p>
          <a:p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752601" y="3352800"/>
            <a:ext cx="1142999" cy="685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28800" y="2286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4400" y="4343400"/>
            <a:ext cx="124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GALLIA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866900" y="3924300"/>
            <a:ext cx="1371599" cy="533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0800" y="4267200"/>
            <a:ext cx="135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LUGDUNUM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" y="2819400"/>
            <a:ext cx="95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LUTETIA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6" idx="0"/>
          </p:cNvCxnSpPr>
          <p:nvPr/>
        </p:nvCxnSpPr>
        <p:spPr>
          <a:xfrm rot="16200000" flipV="1">
            <a:off x="2396083" y="3395117"/>
            <a:ext cx="1295400" cy="448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upload.wikimedia.org/wikipedia/commons/c/ca/Gaul,_1st_century_B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5725" y="1962150"/>
            <a:ext cx="5248275" cy="48958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r>
              <a:rPr lang="en-US" dirty="0" smtClean="0"/>
              <a:t>Roman Gaul</a:t>
            </a:r>
            <a:endParaRPr lang="en-US" dirty="0"/>
          </a:p>
        </p:txBody>
      </p:sp>
      <p:pic>
        <p:nvPicPr>
          <p:cNvPr id="28674" name="Picture 2" descr="http://www.zsplast.gdynia.pl/historia_sztuki/kanon/kanon_dziel_obrazy/rzym/swiatynia_w_maison_carree%20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71600"/>
            <a:ext cx="4384110" cy="3200400"/>
          </a:xfrm>
          <a:prstGeom prst="rect">
            <a:avLst/>
          </a:prstGeom>
          <a:noFill/>
        </p:spPr>
      </p:pic>
      <p:pic>
        <p:nvPicPr>
          <p:cNvPr id="28676" name="Picture 4" descr="http://www.avignon-et-provence.com/tourisme/pont-du-gard/img/pont-du-gard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3390900"/>
            <a:ext cx="5238750" cy="3467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457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Carree</a:t>
            </a:r>
            <a:endParaRPr lang="en-US" dirty="0" smtClean="0"/>
          </a:p>
          <a:p>
            <a:r>
              <a:rPr lang="en-US" dirty="0" smtClean="0"/>
              <a:t>Nimes (</a:t>
            </a:r>
            <a:r>
              <a:rPr lang="en-US" dirty="0" err="1" smtClean="0"/>
              <a:t>Nemausus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Pont du </a:t>
            </a:r>
            <a:r>
              <a:rPr lang="en-US" dirty="0" err="1" smtClean="0"/>
              <a:t>Gard</a:t>
            </a:r>
            <a:endParaRPr lang="en-US" dirty="0" smtClean="0"/>
          </a:p>
        </p:txBody>
      </p:sp>
      <p:pic>
        <p:nvPicPr>
          <p:cNvPr id="28678" name="Picture 6" descr="http://www.avignon-et-provence.com/tourisme-provence/theatre-antique-orange/img/theatre-antique-orange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7413" y="685800"/>
            <a:ext cx="4106587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86400" y="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Theatre</a:t>
            </a:r>
          </a:p>
          <a:p>
            <a:r>
              <a:rPr lang="en-US" dirty="0" smtClean="0"/>
              <a:t>Orange (</a:t>
            </a:r>
            <a:r>
              <a:rPr lang="en-US" dirty="0" err="1" smtClean="0"/>
              <a:t>Arausio</a:t>
            </a:r>
            <a:r>
              <a:rPr lang="en-US" dirty="0" smtClean="0"/>
              <a:t>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29 B.C.- 476 A.D. IMPERIAL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 </a:t>
            </a:r>
            <a:r>
              <a:rPr lang="en-US" sz="3600" b="1" dirty="0" smtClean="0"/>
              <a:t>Eruption of Vesuvius (Aug. 24-25, 79 A.D.)</a:t>
            </a:r>
            <a:endParaRPr lang="en-US" sz="36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2705100" y="3619500"/>
            <a:ext cx="1371599" cy="533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5562600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Pompeii</a:t>
            </a:r>
            <a:endParaRPr lang="en-US" dirty="0"/>
          </a:p>
        </p:txBody>
      </p:sp>
      <p:pic>
        <p:nvPicPr>
          <p:cNvPr id="31746" name="Picture 2" descr="http://www.mariamilani.com/rome_maps/pompeii_vesuvius_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7518" y="1371600"/>
            <a:ext cx="4226482" cy="320040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rot="5400000" flipH="1" flipV="1">
            <a:off x="3467099" y="4762500"/>
            <a:ext cx="1371599" cy="533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4600" y="457200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Mediolanum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Pompeii</a:t>
            </a:r>
            <a:endParaRPr lang="en-US" dirty="0"/>
          </a:p>
        </p:txBody>
      </p:sp>
      <p:pic>
        <p:nvPicPr>
          <p:cNvPr id="32770" name="Picture 2" descr="http://pixarplanet.com/blog/images/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5000625" cy="3714750"/>
          </a:xfrm>
          <a:prstGeom prst="rect">
            <a:avLst/>
          </a:prstGeom>
          <a:noFill/>
        </p:spPr>
      </p:pic>
      <p:pic>
        <p:nvPicPr>
          <p:cNvPr id="32772" name="Picture 4" descr="http://prestotours.com/blog/Pompeii-cou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1675" y="0"/>
            <a:ext cx="3362325" cy="4572000"/>
          </a:xfrm>
          <a:prstGeom prst="rect">
            <a:avLst/>
          </a:prstGeom>
          <a:noFill/>
        </p:spPr>
      </p:pic>
      <p:pic>
        <p:nvPicPr>
          <p:cNvPr id="32774" name="Picture 6" descr="http://cache.virtualtourist.com/1898061-Pompeii-Pompe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114800"/>
            <a:ext cx="4096512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thejournal.org/studylibrary/maps/roman-empi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8671034" cy="5943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whitman.edu/theatre/theatretour/spainmaps/spain.google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7675703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oregon.edu/~klio/maps/re/sp_roman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09600"/>
            <a:ext cx="7289074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25146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Bilbilis</a:t>
            </a:r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5257800" y="2438400"/>
            <a:ext cx="152400" cy="152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Spain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1816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Merida</a:t>
            </a:r>
            <a:endParaRPr lang="en-US" dirty="0"/>
          </a:p>
        </p:txBody>
      </p:sp>
      <p:pic>
        <p:nvPicPr>
          <p:cNvPr id="33798" name="Picture 6" descr="http://photos.igougo.com/images/p176870-Merida_Spain-The_Roman_Bridge_in_Meri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3467100"/>
            <a:ext cx="4514850" cy="3390900"/>
          </a:xfrm>
          <a:prstGeom prst="rect">
            <a:avLst/>
          </a:prstGeom>
          <a:noFill/>
        </p:spPr>
      </p:pic>
      <p:pic>
        <p:nvPicPr>
          <p:cNvPr id="8" name="Picture 2" descr="http://cache.virtualtourist.com/3765787-Roman_Theatre_Merida_Extremadura_Spain-Meri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5334000" cy="4000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Constantinopolis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4" name="Content Placeholder 23" descr="ROMAMMIV 1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3048000" cy="2286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239000" y="3505200"/>
            <a:ext cx="188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BYZANTIUM = </a:t>
            </a:r>
            <a:br>
              <a:rPr lang="en-US" dirty="0" smtClean="0"/>
            </a:br>
            <a:r>
              <a:rPr lang="en-US" dirty="0" smtClean="0"/>
              <a:t>CONSTANTINOPLE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705600" y="37338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4495800"/>
            <a:ext cx="102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EPHESUS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553200" y="45720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://www.bestturkeytours.com/images/hotel_details/admin_images/Ephes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3240405" cy="2286000"/>
          </a:xfrm>
          <a:prstGeom prst="rect">
            <a:avLst/>
          </a:prstGeom>
          <a:noFill/>
        </p:spPr>
      </p:pic>
      <p:pic>
        <p:nvPicPr>
          <p:cNvPr id="33796" name="Picture 4" descr="http://www.circusmaximus.us/constntin-j.toled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43200"/>
            <a:ext cx="2971800" cy="2209800"/>
          </a:xfrm>
          <a:prstGeom prst="rect">
            <a:avLst/>
          </a:prstGeom>
          <a:noFill/>
        </p:spPr>
      </p:pic>
      <p:pic>
        <p:nvPicPr>
          <p:cNvPr id="33798" name="Picture 6" descr="http://upload.wikimedia.org/wikipedia/commons/thumb/c/c1/Constantinople_center.svg/521px-Constantinople_center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384172" cy="2743200"/>
          </a:xfrm>
          <a:prstGeom prst="rect">
            <a:avLst/>
          </a:prstGeom>
          <a:noFill/>
        </p:spPr>
      </p:pic>
      <p:pic>
        <p:nvPicPr>
          <p:cNvPr id="33800" name="Picture 8" descr="http://www.hennessy.id.au/quentingeorge/archives/constantin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1600200"/>
            <a:ext cx="1226034" cy="182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Census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Established by King </a:t>
            </a:r>
            <a:r>
              <a:rPr lang="en-US" dirty="0" err="1" smtClean="0"/>
              <a:t>Servius</a:t>
            </a:r>
            <a:r>
              <a:rPr lang="en-US" dirty="0" smtClean="0"/>
              <a:t> </a:t>
            </a:r>
            <a:r>
              <a:rPr lang="en-US" dirty="0" err="1" smtClean="0"/>
              <a:t>Tullius</a:t>
            </a:r>
            <a:endParaRPr lang="en-US" dirty="0" smtClean="0"/>
          </a:p>
          <a:p>
            <a:r>
              <a:rPr lang="en-US" dirty="0" smtClean="0"/>
              <a:t>Two censors</a:t>
            </a:r>
          </a:p>
          <a:p>
            <a:r>
              <a:rPr lang="en-US" dirty="0" smtClean="0"/>
              <a:t>Citizenship, wealth, military duty, taxes, and morality</a:t>
            </a:r>
          </a:p>
          <a:p>
            <a:endParaRPr lang="en-US" dirty="0"/>
          </a:p>
        </p:txBody>
      </p:sp>
      <p:pic>
        <p:nvPicPr>
          <p:cNvPr id="2050" name="Picture 2" descr="http://www.vroma.org/images/mcmanus_images/cen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04800"/>
            <a:ext cx="4286250" cy="31908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Roman History: Major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753-509 MONARCHY</a:t>
            </a:r>
            <a:endParaRPr lang="en-US" dirty="0" smtClean="0"/>
          </a:p>
          <a:p>
            <a:r>
              <a:rPr lang="en-US" b="1" dirty="0" smtClean="0"/>
              <a:t>509-29 REPUBLIC</a:t>
            </a:r>
            <a:endParaRPr lang="en-US" dirty="0" smtClean="0"/>
          </a:p>
          <a:p>
            <a:r>
              <a:rPr lang="en-US" b="1" dirty="0" smtClean="0"/>
              <a:t>29 B.C.- 476 A.D. IMPERIAL AGE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2290" name="Picture 2" descr="http://www.desitin.no/images/JuliusCaes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8526" y="1295400"/>
            <a:ext cx="2085474" cy="2743200"/>
          </a:xfrm>
          <a:prstGeom prst="rect">
            <a:avLst/>
          </a:prstGeom>
          <a:noFill/>
        </p:spPr>
      </p:pic>
      <p:pic>
        <p:nvPicPr>
          <p:cNvPr id="5" name="Picture 2" descr="http://www.kmkz.com/jonesj/gallery/Augustus%20of%20Prima%20Por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29000"/>
            <a:ext cx="1984012" cy="3200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Orders by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Senators: 800000 sesterces</a:t>
            </a:r>
          </a:p>
          <a:p>
            <a:r>
              <a:rPr lang="en-US" dirty="0" err="1" smtClean="0"/>
              <a:t>Equites</a:t>
            </a:r>
            <a:r>
              <a:rPr lang="en-US" dirty="0" smtClean="0"/>
              <a:t> (Knights): 400000 sesterces</a:t>
            </a:r>
          </a:p>
          <a:p>
            <a:r>
              <a:rPr lang="en-US" dirty="0" smtClean="0"/>
              <a:t>1st</a:t>
            </a:r>
            <a:r>
              <a:rPr lang="en-US" dirty="0" smtClean="0"/>
              <a:t>, or </a:t>
            </a:r>
            <a:r>
              <a:rPr lang="en-US" i="1" dirty="0" err="1" smtClean="0">
                <a:hlinkClick r:id="rId3" action="ppaction://hlinkfile" tooltip="Classici (page does not exist)"/>
              </a:rPr>
              <a:t>classici</a:t>
            </a:r>
            <a:r>
              <a:rPr lang="en-US" dirty="0" smtClean="0"/>
              <a:t>: 100,000 </a:t>
            </a:r>
            <a:r>
              <a:rPr lang="en-US" dirty="0" smtClean="0"/>
              <a:t>sesterces in </a:t>
            </a:r>
            <a:r>
              <a:rPr lang="en-US" dirty="0" smtClean="0"/>
              <a:t>assets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40 </a:t>
            </a:r>
            <a:r>
              <a:rPr lang="en-US" dirty="0" smtClean="0"/>
              <a:t>centuries of men 45 and older, </a:t>
            </a:r>
          </a:p>
          <a:p>
            <a:pPr>
              <a:buNone/>
            </a:pPr>
            <a:r>
              <a:rPr lang="en-US" dirty="0" smtClean="0"/>
              <a:t>            40 </a:t>
            </a:r>
            <a:r>
              <a:rPr lang="en-US" dirty="0" smtClean="0"/>
              <a:t>centuries of men 17-45, prospective soldiers. </a:t>
            </a:r>
          </a:p>
          <a:p>
            <a:r>
              <a:rPr lang="en-US" dirty="0" smtClean="0"/>
              <a:t>2nd: 75,000 sesterces in </a:t>
            </a:r>
            <a:r>
              <a:rPr lang="en-US" dirty="0" smtClean="0"/>
              <a:t>assets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10 </a:t>
            </a:r>
            <a:r>
              <a:rPr lang="en-US" dirty="0" smtClean="0"/>
              <a:t>centuries of older </a:t>
            </a:r>
            <a:r>
              <a:rPr lang="en-US" dirty="0" smtClean="0"/>
              <a:t>men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10 </a:t>
            </a:r>
            <a:r>
              <a:rPr lang="en-US" dirty="0" smtClean="0"/>
              <a:t>of younger. </a:t>
            </a:r>
          </a:p>
          <a:p>
            <a:r>
              <a:rPr lang="en-US" dirty="0" smtClean="0"/>
              <a:t>3rd: 50,000 sesterces in </a:t>
            </a:r>
            <a:r>
              <a:rPr lang="en-US" dirty="0" smtClean="0"/>
              <a:t>assets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10 </a:t>
            </a:r>
            <a:r>
              <a:rPr lang="en-US" dirty="0" smtClean="0"/>
              <a:t>of </a:t>
            </a:r>
            <a:r>
              <a:rPr lang="en-US" dirty="0" smtClean="0"/>
              <a:t>older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10 </a:t>
            </a:r>
            <a:r>
              <a:rPr lang="en-US" dirty="0" smtClean="0"/>
              <a:t>of younger. </a:t>
            </a:r>
          </a:p>
          <a:p>
            <a:r>
              <a:rPr lang="en-US" dirty="0" smtClean="0"/>
              <a:t>4th: 25,000 </a:t>
            </a:r>
            <a:r>
              <a:rPr lang="en-US" dirty="0" smtClean="0"/>
              <a:t>sesterces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10 older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10 </a:t>
            </a:r>
            <a:r>
              <a:rPr lang="en-US" dirty="0" smtClean="0"/>
              <a:t>younger. </a:t>
            </a:r>
            <a:endParaRPr lang="en-US" dirty="0" smtClean="0"/>
          </a:p>
          <a:p>
            <a:r>
              <a:rPr lang="en-US" dirty="0" smtClean="0"/>
              <a:t>5th: 11,000 sesterces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30 centuries of specific types of workmen, such as 3 of carpenters. </a:t>
            </a:r>
          </a:p>
          <a:p>
            <a:r>
              <a:rPr lang="en-US" dirty="0" smtClean="0"/>
              <a:t>6th</a:t>
            </a:r>
            <a:r>
              <a:rPr lang="en-US" dirty="0" smtClean="0"/>
              <a:t>, or </a:t>
            </a:r>
            <a:r>
              <a:rPr lang="en-US" i="1" dirty="0" err="1" smtClean="0">
                <a:hlinkClick r:id="rId4" action="ppaction://hlinkfile" tooltip="Proletarii"/>
              </a:rPr>
              <a:t>proletarii</a:t>
            </a:r>
            <a:r>
              <a:rPr lang="en-US" dirty="0" smtClean="0"/>
              <a:t>: No estate.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One </a:t>
            </a:r>
            <a:r>
              <a:rPr lang="en-US" dirty="0" smtClean="0"/>
              <a:t>century. </a:t>
            </a:r>
          </a:p>
          <a:p>
            <a:endParaRPr lang="en-US" dirty="0"/>
          </a:p>
        </p:txBody>
      </p:sp>
      <p:pic>
        <p:nvPicPr>
          <p:cNvPr id="4" name="Picture 2" descr="Toga Illustr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447800"/>
            <a:ext cx="1714500" cy="31623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 (the Etruscan Period)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362200" y="31242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ETRURIA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33528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62200" y="4038600"/>
            <a:ext cx="76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124200" y="39624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users.cwnet.com/millenia/Etruscan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027" y="2286000"/>
            <a:ext cx="3905973" cy="4572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0"/>
            <a:ext cx="3733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Etruria </a:t>
            </a:r>
            <a:br>
              <a:rPr lang="en-US" dirty="0" smtClean="0"/>
            </a:br>
            <a:r>
              <a:rPr lang="en-US" sz="3100" dirty="0" smtClean="0"/>
              <a:t>(modern Tuscany)</a:t>
            </a:r>
            <a:endParaRPr lang="en-US" sz="3100" dirty="0"/>
          </a:p>
        </p:txBody>
      </p:sp>
      <p:pic>
        <p:nvPicPr>
          <p:cNvPr id="6" name="Picture 5" descr="sarcophagus-reclining-couple_~1155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114800"/>
            <a:ext cx="3278725" cy="2743200"/>
          </a:xfrm>
          <a:prstGeom prst="rect">
            <a:avLst/>
          </a:prstGeom>
        </p:spPr>
      </p:pic>
      <p:pic>
        <p:nvPicPr>
          <p:cNvPr id="3078" name="Picture 6" descr="http://www.oldworldartisans.com/images/Web%20Pages/Fresco%20Styles/Dancing_Woman_and_Lyre_Player,_Etruscan,_5th_Century_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51549" cy="3657600"/>
          </a:xfrm>
          <a:prstGeom prst="rect">
            <a:avLst/>
          </a:prstGeom>
          <a:noFill/>
        </p:spPr>
      </p:pic>
      <p:pic>
        <p:nvPicPr>
          <p:cNvPr id="3080" name="Picture 8" descr="http://eternallycool.net/wp-content/uploads/2008/05/tarquinia.jpg"/>
          <p:cNvPicPr>
            <a:picLocks noChangeAspect="1" noChangeArrowheads="1"/>
          </p:cNvPicPr>
          <p:nvPr/>
        </p:nvPicPr>
        <p:blipFill>
          <a:blip r:embed="rId5"/>
          <a:srcRect t="12500"/>
          <a:stretch>
            <a:fillRect/>
          </a:stretch>
        </p:blipFill>
        <p:spPr bwMode="auto">
          <a:xfrm>
            <a:off x="0" y="3657600"/>
            <a:ext cx="5456559" cy="3200400"/>
          </a:xfrm>
          <a:prstGeom prst="rect">
            <a:avLst/>
          </a:prstGeom>
          <a:noFill/>
        </p:spPr>
      </p:pic>
      <p:pic>
        <p:nvPicPr>
          <p:cNvPr id="12" name="Picture 4" descr="http://media-2.web.britannica.com/eb-media/88/7488-004-208060B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8250" y="1524000"/>
            <a:ext cx="4095750" cy="28289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509-29 REPUBLIC</a:t>
            </a:r>
            <a:br>
              <a:rPr lang="en-US" b="1" dirty="0" smtClean="0"/>
            </a:br>
            <a:r>
              <a:rPr lang="en-US" sz="3600" dirty="0" smtClean="0"/>
              <a:t> </a:t>
            </a:r>
            <a:r>
              <a:rPr lang="en-US" sz="3600" b="1" dirty="0" smtClean="0"/>
              <a:t>Italic Wars </a:t>
            </a:r>
            <a:r>
              <a:rPr lang="en-US" sz="3600" dirty="0" smtClean="0"/>
              <a:t>509-290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://media-2.web.britannica.com/eb-media/39/1039-004-EB050BD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975" y="1752600"/>
            <a:ext cx="2867025" cy="352425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962400" y="2667000"/>
            <a:ext cx="91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LATIUM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3810002" y="3276598"/>
            <a:ext cx="914398" cy="304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81600" y="2895600"/>
            <a:ext cx="96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SABINES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4267200" y="32004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67200" y="5334000"/>
            <a:ext cx="1821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PAESTUM</a:t>
            </a:r>
            <a:br>
              <a:rPr lang="en-US" dirty="0" smtClean="0"/>
            </a:br>
            <a:r>
              <a:rPr lang="en-US" dirty="0" smtClean="0"/>
              <a:t>MAGNA GRAECIA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4001294" y="4610894"/>
            <a:ext cx="1143000" cy="455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1143000"/>
          </a:xfrm>
        </p:spPr>
        <p:txBody>
          <a:bodyPr/>
          <a:lstStyle/>
          <a:p>
            <a:r>
              <a:rPr lang="en-US" dirty="0" smtClean="0"/>
              <a:t>SABINES</a:t>
            </a:r>
            <a:endParaRPr lang="en-US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3400" y="40386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Rape of 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Sabines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Nicholas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Poussin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 1636-37 </a:t>
            </a:r>
          </a:p>
        </p:txBody>
      </p:sp>
      <p:pic>
        <p:nvPicPr>
          <p:cNvPr id="18435" name="Picture 3" descr="http://uutz.files.wordpress.com/2009/06/rapesab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403" y="3200400"/>
            <a:ext cx="5106597" cy="3657600"/>
          </a:xfrm>
          <a:prstGeom prst="rect">
            <a:avLst/>
          </a:prstGeom>
          <a:noFill/>
        </p:spPr>
      </p:pic>
      <p:pic>
        <p:nvPicPr>
          <p:cNvPr id="9" name="Picture 4" descr="http://faculty.evansville.edu/rl29/art105/img/poussin_sab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486400" cy="396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5943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Jacques Louis David</a:t>
            </a:r>
          </a:p>
          <a:p>
            <a:r>
              <a:rPr lang="en-US" dirty="0" smtClean="0"/>
              <a:t>Intervention of Sabine Women, 1799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/>
          <a:lstStyle/>
          <a:p>
            <a:r>
              <a:rPr lang="en-US" dirty="0" smtClean="0"/>
              <a:t>Paestum</a:t>
            </a:r>
            <a:endParaRPr lang="en-US" dirty="0"/>
          </a:p>
        </p:txBody>
      </p:sp>
      <p:pic>
        <p:nvPicPr>
          <p:cNvPr id="11270" name="Picture 6" descr="View of the Forum from the Amphitheatr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33400"/>
            <a:ext cx="3048000" cy="22860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593467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http://sights.seindal.dk/sight/86_Paestum-all.html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87413" y="2819400"/>
            <a:ext cx="415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View of the Forum from the Amphitheatre</a:t>
            </a:r>
            <a:endParaRPr lang="en-US" dirty="0"/>
          </a:p>
        </p:txBody>
      </p:sp>
      <p:pic>
        <p:nvPicPr>
          <p:cNvPr id="11272" name="Picture 8" descr="1999-08-05 12:09: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352800"/>
            <a:ext cx="4876800" cy="3657600"/>
          </a:xfrm>
          <a:prstGeom prst="rect">
            <a:avLst/>
          </a:prstGeom>
          <a:noFill/>
        </p:spPr>
      </p:pic>
      <p:pic>
        <p:nvPicPr>
          <p:cNvPr id="12" name="Picture 4" descr="Map of Paestum with indications of the excavated are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667000"/>
            <a:ext cx="4400550" cy="294322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95400" y="5486400"/>
            <a:ext cx="2939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Temple of Athena at Paestum</a:t>
            </a:r>
            <a:endParaRPr lang="en-US" dirty="0"/>
          </a:p>
        </p:txBody>
      </p:sp>
      <p:pic>
        <p:nvPicPr>
          <p:cNvPr id="11274" name="Picture 10" descr="http://www.alenapoli.org/perle/image/paestum_map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686050" cy="2628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457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Maison</a:t>
            </a:r>
            <a:r>
              <a:rPr lang="en-US" dirty="0" smtClean="0"/>
              <a:t> </a:t>
            </a:r>
            <a:r>
              <a:rPr lang="en-US" dirty="0" err="1" smtClean="0"/>
              <a:t>Carree</a:t>
            </a:r>
            <a:endParaRPr lang="en-US" dirty="0" smtClean="0"/>
          </a:p>
          <a:p>
            <a:r>
              <a:rPr lang="en-US" dirty="0" smtClean="0"/>
              <a:t>Nimes (</a:t>
            </a:r>
            <a:r>
              <a:rPr lang="en-US" dirty="0" err="1" smtClean="0"/>
              <a:t>Nemausus</a:t>
            </a:r>
            <a:r>
              <a:rPr lang="en-US" dirty="0" smtClean="0"/>
              <a:t>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509-29 REPUBLIC</a:t>
            </a:r>
            <a:br>
              <a:rPr lang="en-US" b="1" dirty="0" smtClean="0"/>
            </a:br>
            <a:r>
              <a:rPr lang="en-US" sz="3600" dirty="0" smtClean="0"/>
              <a:t> </a:t>
            </a:r>
            <a:r>
              <a:rPr lang="en-US" sz="3600" b="1" dirty="0" smtClean="0"/>
              <a:t>Punic Wars </a:t>
            </a:r>
            <a:r>
              <a:rPr lang="en-US" sz="3600" dirty="0" smtClean="0"/>
              <a:t>264-146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75" y="2286000"/>
            <a:ext cx="888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447800" y="5943600"/>
            <a:ext cx="124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CARTHAGO</a:t>
            </a:r>
            <a:br>
              <a:rPr lang="en-US" dirty="0" smtClean="0"/>
            </a:br>
            <a:r>
              <a:rPr lang="en-US" dirty="0" smtClean="0"/>
              <a:t>AFRICA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51054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5486400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HISPANIA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rot="5400000" flipH="1" flipV="1">
            <a:off x="190545" y="4305347"/>
            <a:ext cx="1523989" cy="838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81400" y="6211669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SICILIA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3925094" y="54475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http://www.memo.fr/Media/Carthage_car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0"/>
            <a:ext cx="4191000" cy="3619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/>
              <a:t>Carthage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029200"/>
            <a:ext cx="92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TOPHET</a:t>
            </a:r>
            <a:endParaRPr lang="en-US" dirty="0"/>
          </a:p>
        </p:txBody>
      </p:sp>
      <p:pic>
        <p:nvPicPr>
          <p:cNvPr id="30724" name="Picture 4" descr="http://xenohistorian.faithweb.com/africa/Carth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3448050"/>
            <a:ext cx="5295900" cy="3409950"/>
          </a:xfrm>
          <a:prstGeom prst="rect">
            <a:avLst/>
          </a:prstGeom>
          <a:noFill/>
        </p:spPr>
      </p:pic>
      <p:pic>
        <p:nvPicPr>
          <p:cNvPr id="7" name="Picture 2" descr="Carthage, Tunis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19200"/>
            <a:ext cx="4438650" cy="3324226"/>
          </a:xfrm>
          <a:prstGeom prst="rect">
            <a:avLst/>
          </a:prstGeom>
          <a:noFill/>
        </p:spPr>
      </p:pic>
      <p:pic>
        <p:nvPicPr>
          <p:cNvPr id="30726" name="Picture 6" descr="http://www.synergise.com/travel/Homepage/edpics/tunisia-carthage-colum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609600"/>
            <a:ext cx="4286250" cy="2857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TPVERSION" val="2008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1"/>
  <p:tag name="INCLUDEPPT" val="True"/>
  <p:tag name="ZEROBASED" val="False"/>
  <p:tag name="FIBNUMRESULTS" val="5"/>
  <p:tag name="PRRESPONSE3" val="8"/>
  <p:tag name="PRRESPONSE9" val="2"/>
  <p:tag name="SHOWBARVISIBLE" val="True"/>
  <p:tag name="RESPCOUNTERSTYLE" val="-1"/>
  <p:tag name="BACKUPMAINTENANCE" val="7"/>
  <p:tag name="RACEENDPOINTS" val="100"/>
  <p:tag name="MAXRESPONDERS" val="5"/>
  <p:tag name="CUSTOMCELLBACKCOLOR1" val="-657956"/>
  <p:tag name="DISPLAYDEVICEID" val="True"/>
  <p:tag name="CHARTCOLORS" val="0"/>
  <p:tag name="CORRECTPOINTVALUE" val="100"/>
  <p:tag name="CHARTSCALE" val="True"/>
  <p:tag name="PRRESPONSE2" val="9"/>
  <p:tag name="PRRESPONSE10" val="1"/>
  <p:tag name="ANSWERNOWSTYLE" val="-1"/>
  <p:tag name="NUMRESPONSES" val="1"/>
  <p:tag name="RACERSMAXDISPLAYED" val="5"/>
  <p:tag name="BUBBLEGROUPING" val="3"/>
  <p:tag name="DISPLAYDEVICENUMBER" val="True"/>
  <p:tag name="RESETCHARTS" val="True"/>
  <p:tag name="REALTIMEBACKUP" val="False"/>
  <p:tag name="PRRESPONSE1" val="10"/>
  <p:tag name="SHOWFLASHWARNING" val="True"/>
  <p:tag name="COUNTDOWNSECONDS" val="10"/>
  <p:tag name="AUTOUPDATEALIASES" val="True"/>
  <p:tag name="CUSTOMGRIDBACKCOLOR" val="-722948"/>
  <p:tag name="GRIDSIZE" val="{Width=800, Height=600}"/>
  <p:tag name="INCORRECTPOINTVALUE" val="0"/>
  <p:tag name="PRRESPONSE5" val="6"/>
  <p:tag name="USESECONDARYMONITOR" val="True"/>
  <p:tag name="REVIEWONLY" val="False"/>
  <p:tag name="CUSTOMCELLBACKCOLOR3" val="-268652"/>
  <p:tag name="MULTIRESPDIVISOR" val="1"/>
  <p:tag name="FIBINCLUDEOTHER" val="True"/>
  <p:tag name="COUNTDOWNSTYLE" val="-1"/>
  <p:tag name="TEAMSINLEADERBOARD" val="5"/>
  <p:tag name="GRIDPOSITION" val="1"/>
  <p:tag name="PRRESPONSE6" val="5"/>
  <p:tag name="CHARTVALUEFORMAT" val="0%"/>
  <p:tag name="GRIDOPACITY" val="90"/>
  <p:tag name="PRRESPONSE7" val="4"/>
  <p:tag name="BUBBLEVALUEFORMAT" val="0.0"/>
  <p:tag name="FIBDISPLAYRESULTS" val="True"/>
  <p:tag name="CUSTOMCELLBACKCOLOR4" val="-8355712"/>
  <p:tag name="INPUTSOURCE" val="1"/>
  <p:tag name="POWERPOINTVERSION" val="12.0"/>
  <p:tag name="PARTICIPANTSINLEADERBOARD" val="5"/>
  <p:tag name="AUTOADJUSTPARTRANGE" val="True"/>
  <p:tag name="PARTLISTDEFAULT" val="1"/>
  <p:tag name="DELIMITERS" val="3.1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195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Geography  of the Roman Empire </vt:lpstr>
      <vt:lpstr>Roman History: Major Periods</vt:lpstr>
      <vt:lpstr>Monarchy (the Etruscan Period)</vt:lpstr>
      <vt:lpstr>Etruria  (modern Tuscany)</vt:lpstr>
      <vt:lpstr>509-29 REPUBLIC  Italic Wars 509-290 </vt:lpstr>
      <vt:lpstr>SABINES</vt:lpstr>
      <vt:lpstr>Paestum</vt:lpstr>
      <vt:lpstr>509-29 REPUBLIC  Punic Wars 264-146</vt:lpstr>
      <vt:lpstr>Carthage</vt:lpstr>
      <vt:lpstr>509-29 REPUBLIC  Gallic Wars 51-58</vt:lpstr>
      <vt:lpstr>Roman Gaul</vt:lpstr>
      <vt:lpstr>29 B.C.- 476 A.D. IMPERIAL AGE  Eruption of Vesuvius (Aug. 24-25, 79 A.D.)</vt:lpstr>
      <vt:lpstr>Pompeii</vt:lpstr>
      <vt:lpstr>Slide 14</vt:lpstr>
      <vt:lpstr>Slide 15</vt:lpstr>
      <vt:lpstr>Roman Spain</vt:lpstr>
      <vt:lpstr>Roman Spain</vt:lpstr>
      <vt:lpstr>Constantinopolis </vt:lpstr>
      <vt:lpstr>Census</vt:lpstr>
      <vt:lpstr>Orders by Wealth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Geography of Greece</dc:title>
  <dc:creator>Owner</dc:creator>
  <cp:lastModifiedBy>Owner</cp:lastModifiedBy>
  <cp:revision>15</cp:revision>
  <dcterms:created xsi:type="dcterms:W3CDTF">2009-08-30T17:41:07Z</dcterms:created>
  <dcterms:modified xsi:type="dcterms:W3CDTF">2009-10-26T03:48:38Z</dcterms:modified>
</cp:coreProperties>
</file>