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4" r:id="rId4"/>
    <p:sldId id="261" r:id="rId5"/>
    <p:sldId id="259" r:id="rId6"/>
    <p:sldId id="260" r:id="rId7"/>
    <p:sldId id="263" r:id="rId8"/>
    <p:sldId id="257" r:id="rId9"/>
    <p:sldId id="262" r:id="rId10"/>
    <p:sldId id="265" r:id="rId11"/>
    <p:sldId id="267" r:id="rId12"/>
    <p:sldId id="26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4070-507D-4B4A-8AC4-8ED9D673173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B6935-926F-493A-822B-F2891F674D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B6935-926F-493A-822B-F2891F674D9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B186-B07E-40E7-BA0B-96AAEBECA5E5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755F-281E-4765-8292-23E6F4AA7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metmuseum.org/toah/intro/atr/06sm.htm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www.theoi.com/Gallery/Z20.4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partment.monm.edu/classics/Courses/Chronology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na.org/abzu/abzu-displayentry.pl?RC=1586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http://hubpages.com/hub/Bronze-Age-Pylos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metmuseum.org/toah/hd/grmu/ho_24.97.30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Lyres over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hlinkClick r:id="rId3"/>
              </a:rPr>
              <a:t>Heilbrun</a:t>
            </a:r>
            <a:r>
              <a:rPr lang="en-US" b="1" dirty="0" smtClean="0">
                <a:hlinkClick r:id="rId3"/>
              </a:rPr>
              <a:t> Timeline of Art History</a:t>
            </a:r>
            <a:endParaRPr lang="en-US" dirty="0"/>
          </a:p>
        </p:txBody>
      </p:sp>
      <p:pic>
        <p:nvPicPr>
          <p:cNvPr id="4" name="Picture 3" descr="cycladly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822976" cy="2743200"/>
          </a:xfrm>
          <a:prstGeom prst="rect">
            <a:avLst/>
          </a:prstGeom>
        </p:spPr>
      </p:pic>
      <p:pic>
        <p:nvPicPr>
          <p:cNvPr id="5" name="Content Placeholder 3" descr="lyre_player mycenae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029200"/>
            <a:ext cx="2190180" cy="1828800"/>
          </a:xfrm>
          <a:prstGeom prst="rect">
            <a:avLst/>
          </a:prstGeom>
        </p:spPr>
      </p:pic>
      <p:pic>
        <p:nvPicPr>
          <p:cNvPr id="6" name="Content Placeholder 3" descr="phoenix_ancient_art_greek_archaic_blackfigure_olpe_123823566629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5577" y="4114800"/>
            <a:ext cx="2498423" cy="2743200"/>
          </a:xfrm>
          <a:prstGeom prst="rect">
            <a:avLst/>
          </a:prstGeom>
        </p:spPr>
      </p:pic>
      <p:pic>
        <p:nvPicPr>
          <p:cNvPr id="7" name="Content Placeholder 3" descr="OrpheusLyr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9400" y="4114800"/>
            <a:ext cx="3068456" cy="2743200"/>
          </a:xfrm>
          <a:prstGeom prst="rect">
            <a:avLst/>
          </a:prstGeom>
        </p:spPr>
      </p:pic>
      <p:pic>
        <p:nvPicPr>
          <p:cNvPr id="8" name="Content Placeholder 3" descr="Playing%20A%20Lyr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2642" y="0"/>
            <a:ext cx="1721358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Hellenistic</a:t>
            </a:r>
            <a:endParaRPr lang="en-US" dirty="0"/>
          </a:p>
        </p:txBody>
      </p:sp>
      <p:pic>
        <p:nvPicPr>
          <p:cNvPr id="21506" name="Picture 2" descr="http://www.theoi.com/image/Z20.4Mousa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5551714" cy="548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43600" y="45720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hlinkClick r:id="rId4"/>
              </a:rPr>
              <a:t>http://www.theoi.com/Gallery/Z20.4.html</a:t>
            </a:r>
            <a:endParaRPr lang="en-US" sz="2000" b="1" dirty="0" smtClean="0"/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943600" y="1524000"/>
            <a:ext cx="320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NINE MOUSAI </a:t>
            </a:r>
          </a:p>
          <a:p>
            <a:r>
              <a:rPr lang="en-US" dirty="0" smtClean="0"/>
              <a:t>Museum Collection: Archaeological Museum of Elis, Elis, Greece </a:t>
            </a:r>
            <a:br>
              <a:rPr lang="en-US" dirty="0" smtClean="0"/>
            </a:br>
            <a:r>
              <a:rPr lang="en-US" dirty="0" smtClean="0"/>
              <a:t>Catalogue Number: TBA</a:t>
            </a:r>
            <a:br>
              <a:rPr lang="en-US" dirty="0" smtClean="0"/>
            </a:br>
            <a:r>
              <a:rPr lang="en-US" dirty="0" smtClean="0"/>
              <a:t>Type: Mosaic</a:t>
            </a:r>
            <a:br>
              <a:rPr lang="en-US" dirty="0" smtClean="0"/>
            </a:br>
            <a:r>
              <a:rPr lang="en-US" dirty="0" smtClean="0"/>
              <a:t>Context: Elis </a:t>
            </a:r>
            <a:br>
              <a:rPr lang="en-US" dirty="0" smtClean="0"/>
            </a:br>
            <a:r>
              <a:rPr lang="en-US" dirty="0" smtClean="0"/>
              <a:t>Date: C1st BC </a:t>
            </a:r>
            <a:br>
              <a:rPr lang="en-US" dirty="0" smtClean="0"/>
            </a:br>
            <a:r>
              <a:rPr lang="en-US" dirty="0" smtClean="0"/>
              <a:t>Period: Hellenistic Greek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Rulers and Leaders</a:t>
            </a:r>
            <a:br>
              <a:rPr lang="en-US" dirty="0" smtClean="0"/>
            </a:br>
            <a:r>
              <a:rPr lang="en-US" sz="2800" dirty="0" smtClean="0"/>
              <a:t>Why is each important?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14800" y="1295400"/>
            <a:ext cx="3505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1219200"/>
            <a:ext cx="36576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0" y="17526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Mausolus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Artemisia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Mithridates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Miltiades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Nicias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Olympias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Peisistratus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Pericles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Pheippides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(or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Philippides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Philip II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Philip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Polycrates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Ptolemy (13)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Pyrrhus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Seleucus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Themistocles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35814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Alcibiades</a:t>
            </a:r>
            <a:endParaRPr lang="en-US" b="1" dirty="0" smtClean="0"/>
          </a:p>
          <a:p>
            <a:r>
              <a:rPr lang="en-US" b="1" dirty="0" smtClean="0"/>
              <a:t>Alexander the Great</a:t>
            </a:r>
          </a:p>
          <a:p>
            <a:r>
              <a:rPr lang="en-US" b="1" dirty="0" err="1" smtClean="0"/>
              <a:t>Antigonus</a:t>
            </a:r>
            <a:r>
              <a:rPr lang="en-US" b="1" dirty="0" smtClean="0"/>
              <a:t> (3)</a:t>
            </a:r>
          </a:p>
          <a:p>
            <a:r>
              <a:rPr lang="en-US" b="1" dirty="0" smtClean="0"/>
              <a:t>Antiochus (10)</a:t>
            </a:r>
          </a:p>
          <a:p>
            <a:r>
              <a:rPr lang="en-US" b="1" dirty="0" err="1" smtClean="0"/>
              <a:t>Attalus</a:t>
            </a:r>
            <a:r>
              <a:rPr lang="en-US" b="1" dirty="0" smtClean="0"/>
              <a:t> (3)</a:t>
            </a:r>
          </a:p>
          <a:p>
            <a:r>
              <a:rPr lang="en-US" b="1" dirty="0" err="1" smtClean="0"/>
              <a:t>Berenice</a:t>
            </a:r>
            <a:r>
              <a:rPr lang="en-US" b="1" dirty="0" smtClean="0"/>
              <a:t> (3)</a:t>
            </a:r>
          </a:p>
          <a:p>
            <a:r>
              <a:rPr lang="en-US" b="1" dirty="0" smtClean="0"/>
              <a:t>Cimon</a:t>
            </a:r>
          </a:p>
          <a:p>
            <a:r>
              <a:rPr lang="en-US" b="1" dirty="0" smtClean="0"/>
              <a:t>Cleisthenes</a:t>
            </a:r>
          </a:p>
          <a:p>
            <a:r>
              <a:rPr lang="en-US" b="1" dirty="0" smtClean="0"/>
              <a:t>Cleon</a:t>
            </a:r>
          </a:p>
          <a:p>
            <a:r>
              <a:rPr lang="en-US" b="1" dirty="0" smtClean="0"/>
              <a:t>Cleopatra (7)</a:t>
            </a:r>
          </a:p>
          <a:p>
            <a:r>
              <a:rPr lang="en-US" b="1" dirty="0" smtClean="0"/>
              <a:t>Croesus</a:t>
            </a:r>
          </a:p>
          <a:p>
            <a:r>
              <a:rPr lang="en-US" b="1" dirty="0" smtClean="0"/>
              <a:t>Demosthenes (orator)</a:t>
            </a:r>
          </a:p>
          <a:p>
            <a:r>
              <a:rPr lang="en-US" b="1" dirty="0" smtClean="0"/>
              <a:t>Draco</a:t>
            </a:r>
          </a:p>
          <a:p>
            <a:r>
              <a:rPr lang="en-US" b="1" dirty="0" err="1" smtClean="0"/>
              <a:t>Hieron</a:t>
            </a:r>
            <a:r>
              <a:rPr lang="en-US" b="1" dirty="0" smtClean="0"/>
              <a:t> I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Lycurgus</a:t>
            </a:r>
          </a:p>
          <a:p>
            <a:r>
              <a:rPr lang="en-US" b="1" dirty="0" err="1" smtClean="0"/>
              <a:t>Leonidas</a:t>
            </a:r>
            <a:r>
              <a:rPr lang="en-US" b="1" dirty="0" smtClean="0"/>
              <a:t> 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the Rulers and Leaders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Athenians</a:t>
            </a:r>
          </a:p>
          <a:p>
            <a:r>
              <a:rPr lang="en-US" dirty="0" smtClean="0"/>
              <a:t>The Spartans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women</a:t>
            </a:r>
          </a:p>
          <a:p>
            <a:r>
              <a:rPr lang="en-US" dirty="0" smtClean="0"/>
              <a:t>The tyrants</a:t>
            </a:r>
          </a:p>
          <a:p>
            <a:r>
              <a:rPr lang="en-US" dirty="0" smtClean="0"/>
              <a:t>The generals</a:t>
            </a:r>
          </a:p>
          <a:p>
            <a:r>
              <a:rPr lang="en-US" dirty="0" smtClean="0"/>
              <a:t>The successors of Alexander</a:t>
            </a:r>
          </a:p>
          <a:p>
            <a:r>
              <a:rPr lang="en-US" dirty="0" smtClean="0"/>
              <a:t>The lawgivers</a:t>
            </a:r>
          </a:p>
          <a:p>
            <a:r>
              <a:rPr lang="en-US" dirty="0" smtClean="0"/>
              <a:t>The kings</a:t>
            </a:r>
          </a:p>
          <a:p>
            <a:r>
              <a:rPr lang="en-US" dirty="0" smtClean="0"/>
              <a:t>The Fifth-century Club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hlinkClick r:id="rId3"/>
              </a:rPr>
              <a:t>GREEK CIVILIZATION: </a:t>
            </a:r>
            <a:br>
              <a:rPr lang="en-US" b="1" dirty="0" smtClean="0">
                <a:hlinkClick r:id="rId3"/>
              </a:rPr>
            </a:br>
            <a:r>
              <a:rPr lang="en-US" b="1" dirty="0" smtClean="0">
                <a:hlinkClick r:id="rId3"/>
              </a:rPr>
              <a:t>GENERAL 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2800-1100 B.C. THE BRONZE AGE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1100-700 B.C. THE DARK AGES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700-500 B.C. THE ARCHAIC PERIOD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500-300 B.C. THE CLASSICAL AGE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338-31 B.C. THE HELLENISTIC PERIOD</a:t>
            </a:r>
          </a:p>
          <a:p>
            <a:r>
              <a:rPr lang="en-US" b="1" dirty="0" smtClean="0"/>
              <a:t>31 B.C.- A.D. 565 THE ROMAN PERIOD</a:t>
            </a:r>
          </a:p>
          <a:p>
            <a:r>
              <a:rPr lang="en-US" b="1" dirty="0" smtClean="0"/>
              <a:t>565-1453 THE BYZANTINE PERIOD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1453-1829 THE TURKISH OCCUPATION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1829-present MODERN GREECE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4876800" cy="1143000"/>
          </a:xfrm>
        </p:spPr>
        <p:txBody>
          <a:bodyPr/>
          <a:lstStyle/>
          <a:p>
            <a:r>
              <a:rPr lang="en-US" dirty="0" smtClean="0"/>
              <a:t>Lyre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This reconstruction of a fifth-century B.C. lyre is in the British Museum.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is it made of?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History of the Lyre: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http://www.etana.org/abzu/abzu-displayentry.pl?RC=15860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vroma.org/images/mcmanus_images/ly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57200"/>
            <a:ext cx="3058668" cy="5486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143000"/>
          </a:xfrm>
        </p:spPr>
        <p:txBody>
          <a:bodyPr/>
          <a:lstStyle/>
          <a:p>
            <a:r>
              <a:rPr lang="en-US" dirty="0" smtClean="0"/>
              <a:t>Cycladic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</a:t>
            </a:r>
            <a:endParaRPr lang="en-US" dirty="0"/>
          </a:p>
        </p:txBody>
      </p:sp>
      <p:pic>
        <p:nvPicPr>
          <p:cNvPr id="4" name="Picture 3" descr="cycladly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4253610" cy="6400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Minoan / Mycenaean</a:t>
            </a:r>
            <a:endParaRPr lang="en-US" dirty="0"/>
          </a:p>
        </p:txBody>
      </p:sp>
      <p:pic>
        <p:nvPicPr>
          <p:cNvPr id="7" name="Content Placeholder 6" descr="6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2714" y="1066800"/>
            <a:ext cx="7021286" cy="4572000"/>
          </a:xfrm>
        </p:spPr>
      </p:pic>
      <p:pic>
        <p:nvPicPr>
          <p:cNvPr id="8" name="Picture 7" descr="lyre_player mycenae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4380359" cy="3657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0" y="5791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lyre player fresco from </a:t>
            </a:r>
            <a:r>
              <a:rPr lang="en-US" dirty="0" err="1" smtClean="0"/>
              <a:t>Pylos</a:t>
            </a:r>
            <a:endParaRPr lang="en-US" dirty="0" smtClean="0"/>
          </a:p>
          <a:p>
            <a:r>
              <a:rPr lang="en-US" dirty="0" smtClean="0"/>
              <a:t>c.1300 B.C. 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http://hubpages.com/hub/Bronze-Age-Pylos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Archaic</a:t>
            </a:r>
            <a:br>
              <a:rPr lang="en-US" dirty="0" smtClean="0"/>
            </a:br>
            <a:r>
              <a:rPr lang="en-US" dirty="0" smtClean="0"/>
              <a:t>Black-Figure</a:t>
            </a:r>
            <a:endParaRPr lang="en-US" dirty="0"/>
          </a:p>
        </p:txBody>
      </p:sp>
      <p:pic>
        <p:nvPicPr>
          <p:cNvPr id="4" name="Content Placeholder 3" descr="phoenix_ancient_art_greek_archaic_blackfigure_olpe_1238235666298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676400"/>
            <a:ext cx="4164037" cy="4572000"/>
          </a:xfrm>
          <a:prstGeom prst="rect">
            <a:avLst/>
          </a:prstGeom>
        </p:spPr>
      </p:pic>
      <p:pic>
        <p:nvPicPr>
          <p:cNvPr id="5" name="Picture 4" descr="phoenix_ancient_art_greek_archaic_blackfigure_olpe_123823566659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828800"/>
            <a:ext cx="3752850" cy="4000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Classical</a:t>
            </a:r>
            <a:br>
              <a:rPr lang="en-US" dirty="0" smtClean="0"/>
            </a:br>
            <a:r>
              <a:rPr lang="en-US" dirty="0" smtClean="0"/>
              <a:t>Red-Figure</a:t>
            </a:r>
            <a:endParaRPr lang="en-US" dirty="0"/>
          </a:p>
        </p:txBody>
      </p:sp>
      <p:pic>
        <p:nvPicPr>
          <p:cNvPr id="4" name="Content Placeholder 3" descr="OrpheusLy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676400"/>
            <a:ext cx="4762500" cy="4257675"/>
          </a:xfrm>
        </p:spPr>
      </p:pic>
      <p:sp>
        <p:nvSpPr>
          <p:cNvPr id="5" name="Rectangle 4"/>
          <p:cNvSpPr/>
          <p:nvPr/>
        </p:nvSpPr>
        <p:spPr>
          <a:xfrm>
            <a:off x="5562600" y="4267200"/>
            <a:ext cx="3581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Scene from the Myth of Orpheus</a:t>
            </a:r>
            <a:br>
              <a:rPr lang="en-US" b="1" dirty="0" smtClean="0"/>
            </a:br>
            <a:r>
              <a:rPr lang="en-US" b="1" dirty="0" smtClean="0"/>
              <a:t>Bell-</a:t>
            </a:r>
            <a:r>
              <a:rPr lang="en-US" b="1" dirty="0" err="1" smtClean="0"/>
              <a:t>krater</a:t>
            </a:r>
            <a:r>
              <a:rPr lang="en-US" dirty="0"/>
              <a:t>, ca. 440 </a:t>
            </a:r>
            <a:r>
              <a:rPr lang="en-US" cap="all" dirty="0" err="1"/>
              <a:t>b.c</a:t>
            </a:r>
            <a:r>
              <a:rPr lang="en-US" cap="all" dirty="0"/>
              <a:t>.</a:t>
            </a:r>
            <a:r>
              <a:rPr lang="en-US" dirty="0"/>
              <a:t>; red-figure</a:t>
            </a:r>
            <a:br>
              <a:rPr lang="en-US" dirty="0"/>
            </a:br>
            <a:r>
              <a:rPr lang="en-US" dirty="0"/>
              <a:t>Attributed to the Painter of London E 497</a:t>
            </a:r>
            <a:br>
              <a:rPr lang="en-US" dirty="0"/>
            </a:br>
            <a:r>
              <a:rPr lang="en-US" dirty="0"/>
              <a:t>Greek, Attic</a:t>
            </a:r>
            <a:br>
              <a:rPr lang="en-US" dirty="0"/>
            </a:br>
            <a:r>
              <a:rPr lang="en-US" dirty="0" smtClean="0"/>
              <a:t>Terracotta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http://www.metmuseum.org/toah/hd/grmu/ho_24.97.30.htm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1143000"/>
          </a:xfrm>
        </p:spPr>
        <p:txBody>
          <a:bodyPr/>
          <a:lstStyle/>
          <a:p>
            <a:r>
              <a:rPr lang="en-US" dirty="0" smtClean="0"/>
              <a:t>Classical</a:t>
            </a:r>
            <a:endParaRPr lang="en-US" dirty="0"/>
          </a:p>
        </p:txBody>
      </p:sp>
      <p:pic>
        <p:nvPicPr>
          <p:cNvPr id="4" name="Content Placeholder 3" descr="Playing%20A%20Ly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28600"/>
            <a:ext cx="4016502" cy="6400800"/>
          </a:xfrm>
        </p:spPr>
      </p:pic>
      <p:sp>
        <p:nvSpPr>
          <p:cNvPr id="5" name="TextBox 4"/>
          <p:cNvSpPr txBox="1"/>
          <p:nvPr/>
        </p:nvSpPr>
        <p:spPr>
          <a:xfrm>
            <a:off x="4876800" y="3733800"/>
            <a:ext cx="3655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Detail from a Greek pot painted by the Achilles Painter, c. 450-440 B.C.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Classical</a:t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century, South Italian</a:t>
            </a:r>
            <a:endParaRPr lang="en-US" dirty="0"/>
          </a:p>
        </p:txBody>
      </p:sp>
      <p:pic>
        <p:nvPicPr>
          <p:cNvPr id="4" name="Content Placeholder 3" descr="Stele_lyre_player_Glyptothek_Muni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74192" y="1600200"/>
            <a:ext cx="3395616" cy="4525963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722948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256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Greek Lyres over Time</vt:lpstr>
      <vt:lpstr>GREEK CIVILIZATION:  GENERAL CHRONOLOGY</vt:lpstr>
      <vt:lpstr>Lyre</vt:lpstr>
      <vt:lpstr>Cycladic</vt:lpstr>
      <vt:lpstr>Minoan / Mycenaean</vt:lpstr>
      <vt:lpstr>Archaic Black-Figure</vt:lpstr>
      <vt:lpstr>Classical Red-Figure</vt:lpstr>
      <vt:lpstr>Classical</vt:lpstr>
      <vt:lpstr>Classical 5th century, South Italian</vt:lpstr>
      <vt:lpstr>Hellenistic</vt:lpstr>
      <vt:lpstr>Rulers and Leaders Why is each important?</vt:lpstr>
      <vt:lpstr>Group the Rulers and Leaders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Lyres over Time</dc:title>
  <dc:creator>Owner</dc:creator>
  <cp:lastModifiedBy>Owner</cp:lastModifiedBy>
  <cp:revision>8</cp:revision>
  <dcterms:created xsi:type="dcterms:W3CDTF">2009-08-27T14:54:23Z</dcterms:created>
  <dcterms:modified xsi:type="dcterms:W3CDTF">2009-08-28T03:24:12Z</dcterms:modified>
</cp:coreProperties>
</file>