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jpeg" ContentType="image/jpeg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6" r:id="rId3"/>
    <p:sldId id="264" r:id="rId4"/>
    <p:sldId id="261" r:id="rId5"/>
    <p:sldId id="259" r:id="rId6"/>
    <p:sldId id="260" r:id="rId7"/>
    <p:sldId id="263" r:id="rId8"/>
    <p:sldId id="257" r:id="rId9"/>
    <p:sldId id="262" r:id="rId10"/>
    <p:sldId id="265" r:id="rId11"/>
    <p:sldId id="267" r:id="rId12"/>
    <p:sldId id="268" r:id="rId13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FC4070-507D-4B4A-8AC4-8ED9D6731738}" type="datetimeFigureOut">
              <a:rPr lang="en-US" smtClean="0"/>
              <a:t>8/27/2009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DB6935-926F-493A-822B-F2891F674D9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B6935-926F-493A-822B-F2891F674D9C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0B186-B07E-40E7-BA0B-96AAEBECA5E5}" type="datetimeFigureOut">
              <a:rPr lang="en-US" smtClean="0"/>
              <a:pPr/>
              <a:t>8/27/2009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5755F-281E-4765-8292-23E6F4AA7D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0B186-B07E-40E7-BA0B-96AAEBECA5E5}" type="datetimeFigureOut">
              <a:rPr lang="en-US" smtClean="0"/>
              <a:pPr/>
              <a:t>8/27/2009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5755F-281E-4765-8292-23E6F4AA7D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0B186-B07E-40E7-BA0B-96AAEBECA5E5}" type="datetimeFigureOut">
              <a:rPr lang="en-US" smtClean="0"/>
              <a:pPr/>
              <a:t>8/27/2009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5755F-281E-4765-8292-23E6F4AA7D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0B186-B07E-40E7-BA0B-96AAEBECA5E5}" type="datetimeFigureOut">
              <a:rPr lang="en-US" smtClean="0"/>
              <a:pPr/>
              <a:t>8/27/2009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5755F-281E-4765-8292-23E6F4AA7D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0B186-B07E-40E7-BA0B-96AAEBECA5E5}" type="datetimeFigureOut">
              <a:rPr lang="en-US" smtClean="0"/>
              <a:pPr/>
              <a:t>8/27/2009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5755F-281E-4765-8292-23E6F4AA7D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0B186-B07E-40E7-BA0B-96AAEBECA5E5}" type="datetimeFigureOut">
              <a:rPr lang="en-US" smtClean="0"/>
              <a:pPr/>
              <a:t>8/27/2009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5755F-281E-4765-8292-23E6F4AA7D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0B186-B07E-40E7-BA0B-96AAEBECA5E5}" type="datetimeFigureOut">
              <a:rPr lang="en-US" smtClean="0"/>
              <a:pPr/>
              <a:t>8/27/2009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5755F-281E-4765-8292-23E6F4AA7D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0B186-B07E-40E7-BA0B-96AAEBECA5E5}" type="datetimeFigureOut">
              <a:rPr lang="en-US" smtClean="0"/>
              <a:pPr/>
              <a:t>8/27/2009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5755F-281E-4765-8292-23E6F4AA7D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0B186-B07E-40E7-BA0B-96AAEBECA5E5}" type="datetimeFigureOut">
              <a:rPr lang="en-US" smtClean="0"/>
              <a:pPr/>
              <a:t>8/27/2009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5755F-281E-4765-8292-23E6F4AA7D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0B186-B07E-40E7-BA0B-96AAEBECA5E5}" type="datetimeFigureOut">
              <a:rPr lang="en-US" smtClean="0"/>
              <a:pPr/>
              <a:t>8/27/2009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5755F-281E-4765-8292-23E6F4AA7D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0B186-B07E-40E7-BA0B-96AAEBECA5E5}" type="datetimeFigureOut">
              <a:rPr lang="en-US" smtClean="0"/>
              <a:pPr/>
              <a:t>8/27/2009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5755F-281E-4765-8292-23E6F4AA7D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0B186-B07E-40E7-BA0B-96AAEBECA5E5}" type="datetimeFigureOut">
              <a:rPr lang="en-US" smtClean="0"/>
              <a:pPr/>
              <a:t>8/27/2009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5755F-281E-4765-8292-23E6F4AA7D3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://www.metmuseum.org/toah/intro/atr/06sm.htm" TargetMode="Externa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hyperlink" Target="http://www.theoi.com/Gallery/Z20.4.html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epartment.monm.edu/classics/Courses/Chronology.htm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tana.org/abzu/abzu-displayentry.pl?RC=15860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5" Type="http://schemas.openxmlformats.org/officeDocument/2006/relationships/hyperlink" Target="http://hubpages.com/hub/Bronze-Age-Pylos" TargetMode="Externa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hyperlink" Target="http://www.metmuseum.org/toah/hd/grmu/ho_24.97.30.htm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Greek Lyres over Time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1752600"/>
          </a:xfrm>
        </p:spPr>
        <p:txBody>
          <a:bodyPr/>
          <a:lstStyle/>
          <a:p>
            <a:r>
              <a:rPr lang="en-US" b="1" dirty="0" err="1" smtClean="0">
                <a:hlinkClick r:id="rId3"/>
              </a:rPr>
              <a:t>Heilbrun</a:t>
            </a:r>
            <a:r>
              <a:rPr lang="en-US" b="1" dirty="0" smtClean="0">
                <a:hlinkClick r:id="rId3"/>
              </a:rPr>
              <a:t> Timeline of Art History</a:t>
            </a:r>
            <a:endParaRPr lang="en-US" dirty="0"/>
          </a:p>
        </p:txBody>
      </p:sp>
      <p:pic>
        <p:nvPicPr>
          <p:cNvPr id="4" name="Picture 3" descr="cycladlyr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822976" cy="2743200"/>
          </a:xfrm>
          <a:prstGeom prst="rect">
            <a:avLst/>
          </a:prstGeom>
        </p:spPr>
      </p:pic>
      <p:pic>
        <p:nvPicPr>
          <p:cNvPr id="5" name="Content Placeholder 3" descr="lyre_player mycenaean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5029200"/>
            <a:ext cx="2190180" cy="1828800"/>
          </a:xfrm>
          <a:prstGeom prst="rect">
            <a:avLst/>
          </a:prstGeom>
        </p:spPr>
      </p:pic>
      <p:pic>
        <p:nvPicPr>
          <p:cNvPr id="6" name="Content Placeholder 3" descr="phoenix_ancient_art_greek_archaic_blackfigure_olpe_12382356662989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45577" y="4114800"/>
            <a:ext cx="2498423" cy="2743200"/>
          </a:xfrm>
          <a:prstGeom prst="rect">
            <a:avLst/>
          </a:prstGeom>
        </p:spPr>
      </p:pic>
      <p:pic>
        <p:nvPicPr>
          <p:cNvPr id="7" name="Content Placeholder 3" descr="OrpheusLyre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19400" y="4114800"/>
            <a:ext cx="3068456" cy="2743200"/>
          </a:xfrm>
          <a:prstGeom prst="rect">
            <a:avLst/>
          </a:prstGeom>
        </p:spPr>
      </p:pic>
      <p:pic>
        <p:nvPicPr>
          <p:cNvPr id="8" name="Content Placeholder 3" descr="Playing%20A%20Lyre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422642" y="0"/>
            <a:ext cx="1721358" cy="27432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Hellenistic</a:t>
            </a:r>
            <a:endParaRPr lang="en-US" dirty="0"/>
          </a:p>
        </p:txBody>
      </p:sp>
      <p:pic>
        <p:nvPicPr>
          <p:cNvPr id="21506" name="Picture 2" descr="http://www.theoi.com/image/Z20.4Mousa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1371600"/>
            <a:ext cx="5551714" cy="54864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5943600" y="4572000"/>
            <a:ext cx="2819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hlinkClick r:id="rId4"/>
              </a:rPr>
              <a:t>http://www.theoi.com/Gallery/Z20.4.html</a:t>
            </a:r>
            <a:endParaRPr lang="en-US" sz="2000" b="1" dirty="0" smtClean="0"/>
          </a:p>
          <a:p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5943600" y="1524000"/>
            <a:ext cx="3200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 NINE MOUSAI </a:t>
            </a:r>
          </a:p>
          <a:p>
            <a:r>
              <a:rPr lang="en-US" dirty="0" smtClean="0"/>
              <a:t>Museum Collection: Archaeological Museum of Elis, Elis, Greece </a:t>
            </a:r>
            <a:br>
              <a:rPr lang="en-US" dirty="0" smtClean="0"/>
            </a:br>
            <a:r>
              <a:rPr lang="en-US" dirty="0" smtClean="0"/>
              <a:t>Catalogue Number: TBA</a:t>
            </a:r>
            <a:br>
              <a:rPr lang="en-US" dirty="0" smtClean="0"/>
            </a:br>
            <a:r>
              <a:rPr lang="en-US" dirty="0" smtClean="0"/>
              <a:t>Type: Mosaic</a:t>
            </a:r>
            <a:br>
              <a:rPr lang="en-US" dirty="0" smtClean="0"/>
            </a:br>
            <a:r>
              <a:rPr lang="en-US" dirty="0" smtClean="0"/>
              <a:t>Context: Elis </a:t>
            </a:r>
            <a:br>
              <a:rPr lang="en-US" dirty="0" smtClean="0"/>
            </a:br>
            <a:r>
              <a:rPr lang="en-US" dirty="0" smtClean="0"/>
              <a:t>Date: C1st BC </a:t>
            </a:r>
            <a:br>
              <a:rPr lang="en-US" dirty="0" smtClean="0"/>
            </a:br>
            <a:r>
              <a:rPr lang="en-US" dirty="0" smtClean="0"/>
              <a:t>Period: Hellenistic Greek 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Rulers and Leaders</a:t>
            </a:r>
            <a:br>
              <a:rPr lang="en-US" dirty="0" smtClean="0"/>
            </a:br>
            <a:r>
              <a:rPr lang="en-US" sz="2800" dirty="0" smtClean="0"/>
              <a:t>Why is each important?</a:t>
            </a:r>
            <a:endParaRPr lang="en-US" sz="28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114800" y="1295400"/>
            <a:ext cx="35052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495800" y="1219200"/>
            <a:ext cx="3657600" cy="640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191000" y="1752600"/>
            <a:ext cx="3581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Mausolus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Artemisia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Mithridates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(2)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Miltiades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Nicias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Olympias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Peisistratus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Pericles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Pheippides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(or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Philippides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Philip II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Philip V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Polycrates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Ptolemy (13)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Pyrrhus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Seleucus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(3)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Solon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Themistocles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3581400" cy="4525963"/>
          </a:xfrm>
        </p:spPr>
        <p:txBody>
          <a:bodyPr>
            <a:normAutofit fontScale="55000" lnSpcReduction="20000"/>
          </a:bodyPr>
          <a:lstStyle/>
          <a:p>
            <a:r>
              <a:rPr lang="en-US" b="1" dirty="0" smtClean="0"/>
              <a:t>Alcibiades</a:t>
            </a:r>
            <a:endParaRPr lang="en-US" b="1" dirty="0" smtClean="0"/>
          </a:p>
          <a:p>
            <a:r>
              <a:rPr lang="en-US" b="1" dirty="0" smtClean="0"/>
              <a:t>Alexander the Great</a:t>
            </a:r>
          </a:p>
          <a:p>
            <a:r>
              <a:rPr lang="en-US" b="1" dirty="0" err="1" smtClean="0"/>
              <a:t>Antigonus</a:t>
            </a:r>
            <a:r>
              <a:rPr lang="en-US" b="1" dirty="0" smtClean="0"/>
              <a:t> (3)</a:t>
            </a:r>
          </a:p>
          <a:p>
            <a:r>
              <a:rPr lang="en-US" b="1" dirty="0" smtClean="0"/>
              <a:t>Antiochus (10)</a:t>
            </a:r>
          </a:p>
          <a:p>
            <a:r>
              <a:rPr lang="en-US" b="1" dirty="0" err="1" smtClean="0"/>
              <a:t>Attalus</a:t>
            </a:r>
            <a:r>
              <a:rPr lang="en-US" b="1" dirty="0" smtClean="0"/>
              <a:t> (3)</a:t>
            </a:r>
          </a:p>
          <a:p>
            <a:r>
              <a:rPr lang="en-US" b="1" dirty="0" err="1" smtClean="0"/>
              <a:t>Berenice</a:t>
            </a:r>
            <a:r>
              <a:rPr lang="en-US" b="1" dirty="0" smtClean="0"/>
              <a:t> (3)</a:t>
            </a:r>
          </a:p>
          <a:p>
            <a:r>
              <a:rPr lang="en-US" b="1" dirty="0" smtClean="0"/>
              <a:t>Cimon</a:t>
            </a:r>
          </a:p>
          <a:p>
            <a:r>
              <a:rPr lang="en-US" b="1" dirty="0" smtClean="0"/>
              <a:t>Cleisthenes</a:t>
            </a:r>
          </a:p>
          <a:p>
            <a:r>
              <a:rPr lang="en-US" b="1" dirty="0" smtClean="0"/>
              <a:t>Cleon</a:t>
            </a:r>
          </a:p>
          <a:p>
            <a:r>
              <a:rPr lang="en-US" b="1" dirty="0" smtClean="0"/>
              <a:t>Cleopatra (7)</a:t>
            </a:r>
          </a:p>
          <a:p>
            <a:r>
              <a:rPr lang="en-US" b="1" dirty="0" smtClean="0"/>
              <a:t>Croesus</a:t>
            </a:r>
          </a:p>
          <a:p>
            <a:r>
              <a:rPr lang="en-US" b="1" dirty="0" smtClean="0"/>
              <a:t>Demosthenes (orator)</a:t>
            </a:r>
          </a:p>
          <a:p>
            <a:r>
              <a:rPr lang="en-US" b="1" dirty="0" smtClean="0"/>
              <a:t>Draco</a:t>
            </a:r>
          </a:p>
          <a:p>
            <a:r>
              <a:rPr lang="en-US" b="1" dirty="0" err="1" smtClean="0"/>
              <a:t>Hieron</a:t>
            </a:r>
            <a:r>
              <a:rPr lang="en-US" b="1" dirty="0" smtClean="0"/>
              <a:t> I</a:t>
            </a:r>
            <a:r>
              <a:rPr lang="en-US" b="1" dirty="0" smtClean="0"/>
              <a:t> </a:t>
            </a:r>
            <a:endParaRPr lang="en-US" b="1" dirty="0" smtClean="0"/>
          </a:p>
          <a:p>
            <a:r>
              <a:rPr lang="en-US" b="1" dirty="0" smtClean="0"/>
              <a:t>Lycurgus</a:t>
            </a:r>
          </a:p>
          <a:p>
            <a:r>
              <a:rPr lang="en-US" b="1" dirty="0" err="1" smtClean="0"/>
              <a:t>Leonidas</a:t>
            </a:r>
            <a:r>
              <a:rPr lang="en-US" b="1" dirty="0" smtClean="0"/>
              <a:t>  </a:t>
            </a:r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Group the Rulers and Leaders</a:t>
            </a:r>
            <a:br>
              <a:rPr lang="en-US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</a:t>
            </a:r>
            <a:r>
              <a:rPr lang="en-US" dirty="0" smtClean="0"/>
              <a:t>he Athenians</a:t>
            </a:r>
          </a:p>
          <a:p>
            <a:r>
              <a:rPr lang="en-US" dirty="0" smtClean="0"/>
              <a:t>The Spartans</a:t>
            </a:r>
          </a:p>
          <a:p>
            <a:r>
              <a:rPr lang="en-US" dirty="0" smtClean="0"/>
              <a:t>T</a:t>
            </a:r>
            <a:r>
              <a:rPr lang="en-US" dirty="0" smtClean="0"/>
              <a:t>he women</a:t>
            </a:r>
          </a:p>
          <a:p>
            <a:r>
              <a:rPr lang="en-US" dirty="0" smtClean="0"/>
              <a:t>The tyrants</a:t>
            </a:r>
          </a:p>
          <a:p>
            <a:r>
              <a:rPr lang="en-US" dirty="0" smtClean="0"/>
              <a:t>The generals</a:t>
            </a:r>
          </a:p>
          <a:p>
            <a:r>
              <a:rPr lang="en-US" dirty="0" smtClean="0"/>
              <a:t>The successors of Alexander</a:t>
            </a:r>
          </a:p>
          <a:p>
            <a:r>
              <a:rPr lang="en-US" dirty="0" smtClean="0"/>
              <a:t>The lawgivers</a:t>
            </a:r>
          </a:p>
          <a:p>
            <a:r>
              <a:rPr lang="en-US" dirty="0" smtClean="0"/>
              <a:t>The kings</a:t>
            </a:r>
          </a:p>
          <a:p>
            <a:r>
              <a:rPr lang="en-US" dirty="0" smtClean="0"/>
              <a:t>The Fifth-century Club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hlinkClick r:id="rId3"/>
              </a:rPr>
              <a:t>GREEK CIVILIZATION: </a:t>
            </a:r>
            <a:br>
              <a:rPr lang="en-US" b="1" dirty="0" smtClean="0">
                <a:hlinkClick r:id="rId3"/>
              </a:rPr>
            </a:br>
            <a:r>
              <a:rPr lang="en-US" b="1" dirty="0" smtClean="0">
                <a:hlinkClick r:id="rId3"/>
              </a:rPr>
              <a:t>GENERAL CHRONOLOGY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2800-1100 B.C. THE BRONZE AGE</a:t>
            </a:r>
            <a:r>
              <a:rPr lang="en-US" dirty="0" smtClean="0"/>
              <a:t> </a:t>
            </a:r>
          </a:p>
          <a:p>
            <a:r>
              <a:rPr lang="en-US" b="1" dirty="0" smtClean="0"/>
              <a:t>1100-700 B.C. THE DARK AGES</a:t>
            </a:r>
            <a:r>
              <a:rPr lang="en-US" dirty="0" smtClean="0"/>
              <a:t> </a:t>
            </a:r>
          </a:p>
          <a:p>
            <a:r>
              <a:rPr lang="en-US" b="1" dirty="0" smtClean="0"/>
              <a:t>700-500 B.C. THE ARCHAIC PERIOD</a:t>
            </a:r>
            <a:r>
              <a:rPr lang="en-US" dirty="0" smtClean="0"/>
              <a:t> </a:t>
            </a:r>
          </a:p>
          <a:p>
            <a:r>
              <a:rPr lang="en-US" b="1" dirty="0" smtClean="0"/>
              <a:t>500-300 B.C. THE CLASSICAL AGE</a:t>
            </a:r>
            <a:r>
              <a:rPr lang="en-US" dirty="0" smtClean="0"/>
              <a:t> </a:t>
            </a:r>
          </a:p>
          <a:p>
            <a:r>
              <a:rPr lang="en-US" b="1" dirty="0" smtClean="0"/>
              <a:t>338-31 B.C. THE HELLENISTIC PERIOD</a:t>
            </a:r>
          </a:p>
          <a:p>
            <a:r>
              <a:rPr lang="en-US" b="1" dirty="0" smtClean="0"/>
              <a:t>31 B.C.- A.D. 565 THE ROMAN PERIOD</a:t>
            </a:r>
          </a:p>
          <a:p>
            <a:r>
              <a:rPr lang="en-US" b="1" dirty="0" smtClean="0"/>
              <a:t>565-1453 THE BYZANTINE PERIOD</a:t>
            </a:r>
            <a:r>
              <a:rPr lang="en-US" dirty="0" smtClean="0"/>
              <a:t> </a:t>
            </a:r>
          </a:p>
          <a:p>
            <a:r>
              <a:rPr lang="en-US" b="1" dirty="0" smtClean="0"/>
              <a:t>1453-1829 THE TURKISH OCCUPATION</a:t>
            </a:r>
            <a:r>
              <a:rPr lang="en-US" dirty="0" smtClean="0"/>
              <a:t> </a:t>
            </a:r>
          </a:p>
          <a:p>
            <a:r>
              <a:rPr lang="en-US" b="1" dirty="0" smtClean="0"/>
              <a:t>1829-present MODERN GREECE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0" y="274638"/>
            <a:ext cx="4876800" cy="1143000"/>
          </a:xfrm>
        </p:spPr>
        <p:txBody>
          <a:bodyPr/>
          <a:lstStyle/>
          <a:p>
            <a:r>
              <a:rPr lang="en-US" dirty="0" smtClean="0"/>
              <a:t>Lyre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1400" y="1600200"/>
            <a:ext cx="51054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This reconstruction of a fifth-century B.C. lyre is in the British Museum.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What is it made of?</a:t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History of the Lyre:</a:t>
            </a:r>
          </a:p>
          <a:p>
            <a:pPr>
              <a:buNone/>
            </a:pPr>
            <a:r>
              <a:rPr lang="en-US" dirty="0" smtClean="0">
                <a:hlinkClick r:id="rId3"/>
              </a:rPr>
              <a:t>http://www.etana.org/abzu/abzu-displayentry.pl?RC=15860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1026" name="Picture 2" descr="http://www.vroma.org/images/mcmanus_images/lyr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457200"/>
            <a:ext cx="3058668" cy="548640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2400" y="274638"/>
            <a:ext cx="4724400" cy="1143000"/>
          </a:xfrm>
        </p:spPr>
        <p:txBody>
          <a:bodyPr/>
          <a:lstStyle/>
          <a:p>
            <a:r>
              <a:rPr lang="en-US" dirty="0" smtClean="0"/>
              <a:t>Cycladic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di</a:t>
            </a:r>
            <a:endParaRPr lang="en-US" dirty="0"/>
          </a:p>
        </p:txBody>
      </p:sp>
      <p:pic>
        <p:nvPicPr>
          <p:cNvPr id="4" name="Picture 3" descr="cycladlyr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28600"/>
            <a:ext cx="4253610" cy="6400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Minoan / Mycenaean</a:t>
            </a:r>
            <a:endParaRPr lang="en-US" dirty="0"/>
          </a:p>
        </p:txBody>
      </p:sp>
      <p:pic>
        <p:nvPicPr>
          <p:cNvPr id="7" name="Content Placeholder 6" descr="60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122714" y="1066800"/>
            <a:ext cx="7021286" cy="4572000"/>
          </a:xfrm>
        </p:spPr>
      </p:pic>
      <p:pic>
        <p:nvPicPr>
          <p:cNvPr id="8" name="Picture 7" descr="lyre_player mycenaean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200400"/>
            <a:ext cx="4380359" cy="36576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572000" y="579120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lyre player fresco from </a:t>
            </a:r>
            <a:r>
              <a:rPr lang="en-US" dirty="0" err="1" smtClean="0"/>
              <a:t>Pylos</a:t>
            </a:r>
            <a:endParaRPr lang="en-US" dirty="0" smtClean="0"/>
          </a:p>
          <a:p>
            <a:r>
              <a:rPr lang="en-US" dirty="0" smtClean="0"/>
              <a:t>c.1300 B.C. </a:t>
            </a:r>
            <a:br>
              <a:rPr lang="en-US" dirty="0" smtClean="0"/>
            </a:br>
            <a:r>
              <a:rPr lang="en-US" dirty="0" smtClean="0">
                <a:hlinkClick r:id="rId5"/>
              </a:rPr>
              <a:t>http://hubpages.com/hub/Bronze-Age-Pylos</a:t>
            </a:r>
            <a:endParaRPr lang="en-US" dirty="0" smtClean="0"/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Archaic</a:t>
            </a:r>
            <a:br>
              <a:rPr lang="en-US" dirty="0" smtClean="0"/>
            </a:br>
            <a:r>
              <a:rPr lang="en-US" dirty="0" smtClean="0"/>
              <a:t>Black-Figure</a:t>
            </a:r>
            <a:endParaRPr lang="en-US" dirty="0"/>
          </a:p>
        </p:txBody>
      </p:sp>
      <p:pic>
        <p:nvPicPr>
          <p:cNvPr id="4" name="Content Placeholder 3" descr="phoenix_ancient_art_greek_archaic_blackfigure_olpe_12382356662989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419600" y="1676400"/>
            <a:ext cx="4164037" cy="4572000"/>
          </a:xfrm>
          <a:prstGeom prst="rect">
            <a:avLst/>
          </a:prstGeom>
        </p:spPr>
      </p:pic>
      <p:pic>
        <p:nvPicPr>
          <p:cNvPr id="5" name="Picture 4" descr="phoenix_ancient_art_greek_archaic_blackfigure_olpe_12382356665900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" y="1828800"/>
            <a:ext cx="3752850" cy="40005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Classical</a:t>
            </a:r>
            <a:br>
              <a:rPr lang="en-US" dirty="0" smtClean="0"/>
            </a:br>
            <a:r>
              <a:rPr lang="en-US" dirty="0" smtClean="0"/>
              <a:t>Red-Figure</a:t>
            </a:r>
            <a:endParaRPr lang="en-US" dirty="0"/>
          </a:p>
        </p:txBody>
      </p:sp>
      <p:pic>
        <p:nvPicPr>
          <p:cNvPr id="4" name="Content Placeholder 3" descr="OrpheusLyr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62000" y="1676400"/>
            <a:ext cx="4762500" cy="4257675"/>
          </a:xfrm>
        </p:spPr>
      </p:pic>
      <p:sp>
        <p:nvSpPr>
          <p:cNvPr id="5" name="Rectangle 4"/>
          <p:cNvSpPr/>
          <p:nvPr/>
        </p:nvSpPr>
        <p:spPr>
          <a:xfrm>
            <a:off x="5562600" y="4267200"/>
            <a:ext cx="35814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Scene from the Myth of Orpheus</a:t>
            </a:r>
            <a:br>
              <a:rPr lang="en-US" b="1" dirty="0" smtClean="0"/>
            </a:br>
            <a:r>
              <a:rPr lang="en-US" b="1" dirty="0" smtClean="0"/>
              <a:t>Bell-</a:t>
            </a:r>
            <a:r>
              <a:rPr lang="en-US" b="1" dirty="0" err="1" smtClean="0"/>
              <a:t>krater</a:t>
            </a:r>
            <a:r>
              <a:rPr lang="en-US" dirty="0"/>
              <a:t>, ca. 440 </a:t>
            </a:r>
            <a:r>
              <a:rPr lang="en-US" cap="all" dirty="0" err="1"/>
              <a:t>b.c</a:t>
            </a:r>
            <a:r>
              <a:rPr lang="en-US" cap="all" dirty="0"/>
              <a:t>.</a:t>
            </a:r>
            <a:r>
              <a:rPr lang="en-US" dirty="0"/>
              <a:t>; red-figure</a:t>
            </a:r>
            <a:br>
              <a:rPr lang="en-US" dirty="0"/>
            </a:br>
            <a:r>
              <a:rPr lang="en-US" dirty="0"/>
              <a:t>Attributed to the Painter of London E 497</a:t>
            </a:r>
            <a:br>
              <a:rPr lang="en-US" dirty="0"/>
            </a:br>
            <a:r>
              <a:rPr lang="en-US" dirty="0"/>
              <a:t>Greek, Attic</a:t>
            </a:r>
            <a:br>
              <a:rPr lang="en-US" dirty="0"/>
            </a:br>
            <a:r>
              <a:rPr lang="en-US" dirty="0" smtClean="0"/>
              <a:t>Terracotta</a:t>
            </a:r>
            <a:br>
              <a:rPr lang="en-US" dirty="0" smtClean="0"/>
            </a:br>
            <a:r>
              <a:rPr lang="en-US" dirty="0" smtClean="0">
                <a:hlinkClick r:id="rId4"/>
              </a:rPr>
              <a:t>http://www.metmuseum.org/toah/hd/grmu/ho_24.97.30.htm</a:t>
            </a:r>
            <a:endParaRPr lang="en-US" dirty="0" smtClean="0"/>
          </a:p>
          <a:p>
            <a:r>
              <a:rPr lang="en-US" dirty="0" smtClean="0"/>
              <a:t> 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0" y="274638"/>
            <a:ext cx="3886200" cy="1143000"/>
          </a:xfrm>
        </p:spPr>
        <p:txBody>
          <a:bodyPr/>
          <a:lstStyle/>
          <a:p>
            <a:r>
              <a:rPr lang="en-US" dirty="0" smtClean="0"/>
              <a:t>Classical</a:t>
            </a:r>
            <a:endParaRPr lang="en-US" dirty="0"/>
          </a:p>
        </p:txBody>
      </p:sp>
      <p:pic>
        <p:nvPicPr>
          <p:cNvPr id="4" name="Content Placeholder 3" descr="Playing%20A%20Lyr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57200" y="228600"/>
            <a:ext cx="4016502" cy="6400800"/>
          </a:xfrm>
        </p:spPr>
      </p:pic>
      <p:sp>
        <p:nvSpPr>
          <p:cNvPr id="5" name="TextBox 4"/>
          <p:cNvSpPr txBox="1"/>
          <p:nvPr/>
        </p:nvSpPr>
        <p:spPr>
          <a:xfrm>
            <a:off x="4876800" y="3733800"/>
            <a:ext cx="36555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Detail from a Greek pot painted by the Achilles Painter, c. 450-440 B.C.</a:t>
            </a:r>
            <a:endParaRPr lang="en-US" sz="24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Classical</a:t>
            </a:r>
            <a:br>
              <a:rPr lang="en-US" dirty="0" smtClean="0"/>
            </a:br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 century, South Italian</a:t>
            </a:r>
            <a:endParaRPr lang="en-US" dirty="0"/>
          </a:p>
        </p:txBody>
      </p:sp>
      <p:pic>
        <p:nvPicPr>
          <p:cNvPr id="4" name="Content Placeholder 3" descr="Stele_lyre_player_Glyptothek_Munich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874192" y="1600200"/>
            <a:ext cx="3395616" cy="4525963"/>
          </a:xfr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ANSWERNOWTEXT" val="Answer Now"/>
  <p:tag name="RESPTABLESTYLE" val="-1"/>
  <p:tag name="ALLOWDUPLICATES" val="False"/>
  <p:tag name="AUTOADVANCE" val="False"/>
  <p:tag name="STDCHART" val="1"/>
  <p:tag name="SKIPREMAININGRACESLIDES" val="True"/>
  <p:tag name="BUBBLENAMEVISIBLE" val="True"/>
  <p:tag name="DEFAULTNUMTEAMS" val="5"/>
  <p:tag name="CUSTOMCELLBACKCOLOR2" val="-13395457"/>
  <p:tag name="DISPLAYNAME" val="True"/>
  <p:tag name="GRIDROTATIONINTERVAL" val="2"/>
  <p:tag name="POLLINGCYCLE" val="2"/>
  <p:tag name="INCLUDENONRESPONDERS" val="False"/>
  <p:tag name="ALLOWUSERFEEDBACK" val="True"/>
  <p:tag name="REALTIMEBACKUPPATH" val="(None)"/>
  <p:tag name="ADVANCEDSETTINGSVIEW" val="False"/>
  <p:tag name="FIBDISPLAYKEYWORDS" val="True"/>
  <p:tag name="PRRESPONSE4" val="7"/>
  <p:tag name="PRRESPONSE8" val="3"/>
  <p:tag name="TPVERSION" val="2008"/>
  <p:tag name="BULLETTYPE" val="3"/>
  <p:tag name="RESPCOUNTERFORMAT" val="0"/>
  <p:tag name="BACKUPSESSIONS" val="True"/>
  <p:tag name="ROTATIONINTERVAL" val="2"/>
  <p:tag name="RACEANIMATIONSPEED" val="3"/>
  <p:tag name="BUBBLESIZEVISIBLE" val="True"/>
  <p:tag name="CUSTOMCELLFORECOLOR" val="-16777216"/>
  <p:tag name="USESCHEMECOLORS" val="True"/>
  <p:tag name="AUTOSIZEGRID" val="True"/>
  <p:tag name="CHARTLABELS" val="1"/>
  <p:tag name="INCLUDEPPT" val="True"/>
  <p:tag name="ZEROBASED" val="False"/>
  <p:tag name="FIBNUMRESULTS" val="5"/>
  <p:tag name="PRRESPONSE3" val="8"/>
  <p:tag name="PRRESPONSE9" val="2"/>
  <p:tag name="SHOWBARVISIBLE" val="True"/>
  <p:tag name="RESPCOUNTERSTYLE" val="-1"/>
  <p:tag name="BACKUPMAINTENANCE" val="7"/>
  <p:tag name="RACEENDPOINTS" val="100"/>
  <p:tag name="MAXRESPONDERS" val="5"/>
  <p:tag name="CUSTOMCELLBACKCOLOR1" val="-657956"/>
  <p:tag name="DISPLAYDEVICEID" val="True"/>
  <p:tag name="CHARTCOLORS" val="0"/>
  <p:tag name="CORRECTPOINTVALUE" val="100"/>
  <p:tag name="CHARTSCALE" val="True"/>
  <p:tag name="PRRESPONSE2" val="9"/>
  <p:tag name="PRRESPONSE10" val="1"/>
  <p:tag name="ANSWERNOWSTYLE" val="-1"/>
  <p:tag name="NUMRESPONSES" val="1"/>
  <p:tag name="RACERSMAXDISPLAYED" val="5"/>
  <p:tag name="BUBBLEGROUPING" val="3"/>
  <p:tag name="DISPLAYDEVICENUMBER" val="True"/>
  <p:tag name="RESETCHARTS" val="True"/>
  <p:tag name="REALTIMEBACKUP" val="False"/>
  <p:tag name="PRRESPONSE1" val="10"/>
  <p:tag name="SHOWFLASHWARNING" val="True"/>
  <p:tag name="COUNTDOWNSECONDS" val="10"/>
  <p:tag name="AUTOUPDATEALIASES" val="True"/>
  <p:tag name="CUSTOMGRIDBACKCOLOR" val="-722948"/>
  <p:tag name="GRIDSIZE" val="{Width=800, Height=600}"/>
  <p:tag name="INCORRECTPOINTVALUE" val="0"/>
  <p:tag name="PRRESPONSE5" val="6"/>
  <p:tag name="USESECONDARYMONITOR" val="True"/>
  <p:tag name="REVIEWONLY" val="False"/>
  <p:tag name="CUSTOMCELLBACKCOLOR3" val="-268652"/>
  <p:tag name="MULTIRESPDIVISOR" val="1"/>
  <p:tag name="FIBINCLUDEOTHER" val="True"/>
  <p:tag name="COUNTDOWNSTYLE" val="-1"/>
  <p:tag name="TEAMSINLEADERBOARD" val="5"/>
  <p:tag name="GRIDPOSITION" val="1"/>
  <p:tag name="PRRESPONSE6" val="5"/>
  <p:tag name="CHARTVALUEFORMAT" val="0%"/>
  <p:tag name="GRIDOPACITY" val="90"/>
  <p:tag name="PRRESPONSE7" val="4"/>
  <p:tag name="BUBBLEVALUEFORMAT" val="0.0"/>
  <p:tag name="FIBDISPLAYRESULTS" val="True"/>
  <p:tag name="CUSTOMCELLBACKCOLOR4" val="-8355712"/>
  <p:tag name="INPUTSOURCE" val="1"/>
  <p:tag name="POWERPOINTVERSION" val="12.0"/>
  <p:tag name="PARTICIPANTSINLEADERBOARD" val="5"/>
  <p:tag name="AUTOADJUSTPARTRANGE" val="True"/>
  <p:tag name="PARTLISTDEFAULT" val="1"/>
  <p:tag name="DELIMITERS" val="3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256</Words>
  <Application>Microsoft Office PowerPoint</Application>
  <PresentationFormat>On-screen Show (4:3)</PresentationFormat>
  <Paragraphs>84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Greek Lyres over Time</vt:lpstr>
      <vt:lpstr>GREEK CIVILIZATION:  GENERAL CHRONOLOGY</vt:lpstr>
      <vt:lpstr>Lyre</vt:lpstr>
      <vt:lpstr>Cycladic</vt:lpstr>
      <vt:lpstr>Minoan / Mycenaean</vt:lpstr>
      <vt:lpstr>Archaic Black-Figure</vt:lpstr>
      <vt:lpstr>Classical Red-Figure</vt:lpstr>
      <vt:lpstr>Classical</vt:lpstr>
      <vt:lpstr>Classical 5th century, South Italian</vt:lpstr>
      <vt:lpstr>Hellenistic</vt:lpstr>
      <vt:lpstr>Rulers and Leaders Why is each important?</vt:lpstr>
      <vt:lpstr>Group the Rulers and Leaders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Greek Lyres over Time</dc:title>
  <dc:creator>Owner</dc:creator>
  <cp:lastModifiedBy>Owner</cp:lastModifiedBy>
  <cp:revision>8</cp:revision>
  <dcterms:created xsi:type="dcterms:W3CDTF">2009-08-27T14:54:23Z</dcterms:created>
  <dcterms:modified xsi:type="dcterms:W3CDTF">2009-08-28T03:24:12Z</dcterms:modified>
</cp:coreProperties>
</file>