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8ADDD-5DCE-4822-8079-4F25A31745EE}" type="datetimeFigureOut">
              <a:rPr lang="en-US" smtClean="0"/>
              <a:t>11/11/2009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C675A-4A53-4D8C-8D1F-8466CEF450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st-art-gallery.com/thumbnail/186389/1/The-Death-Of-Seneca,-163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Lucius</a:t>
            </a:r>
            <a:r>
              <a:rPr lang="en-US" b="1" dirty="0" smtClean="0"/>
              <a:t> </a:t>
            </a:r>
            <a:r>
              <a:rPr lang="en-US" b="1" dirty="0" err="1" smtClean="0"/>
              <a:t>Annaeus</a:t>
            </a:r>
            <a:r>
              <a:rPr lang="en-US" b="1" dirty="0" smtClean="0"/>
              <a:t> Seneca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05400"/>
            <a:ext cx="6400800" cy="1752600"/>
          </a:xfrm>
        </p:spPr>
        <p:txBody>
          <a:bodyPr/>
          <a:lstStyle/>
          <a:p>
            <a:r>
              <a:rPr lang="en-US" dirty="0" smtClean="0"/>
              <a:t>Seneca the Younger</a:t>
            </a:r>
            <a:br>
              <a:rPr lang="en-US" dirty="0" smtClean="0"/>
            </a:br>
            <a:r>
              <a:rPr lang="en-US" dirty="0" smtClean="0"/>
              <a:t>c.4 B.C.—65 A.D.</a:t>
            </a:r>
          </a:p>
          <a:p>
            <a:r>
              <a:rPr lang="en-US" dirty="0" err="1" smtClean="0"/>
              <a:t>Corduba</a:t>
            </a:r>
            <a:r>
              <a:rPr lang="en-US" dirty="0" smtClean="0"/>
              <a:t>, Spain</a:t>
            </a:r>
            <a:endParaRPr lang="en-US" dirty="0"/>
          </a:p>
        </p:txBody>
      </p:sp>
      <p:pic>
        <p:nvPicPr>
          <p:cNvPr id="5122" name="Picture 2" descr="http://upload.wikimedia.org/wikipedia/commons/thumb/3/36/Seneca.JPG/300px-Sene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2857500" cy="2819400"/>
          </a:xfrm>
          <a:prstGeom prst="rect">
            <a:avLst/>
          </a:prstGeom>
          <a:noFill/>
        </p:spPr>
      </p:pic>
      <p:pic>
        <p:nvPicPr>
          <p:cNvPr id="5124" name="Picture 4" descr="http://www.wikiwak.com/image/Seneca-berlinantikensammlung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8600"/>
            <a:ext cx="2965174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Seneca’s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524000"/>
            <a:ext cx="5867400" cy="4525963"/>
          </a:xfrm>
        </p:spPr>
        <p:txBody>
          <a:bodyPr/>
          <a:lstStyle/>
          <a:p>
            <a:r>
              <a:rPr lang="en-US" dirty="0" smtClean="0"/>
              <a:t>Father: Seneca the Elder</a:t>
            </a:r>
          </a:p>
          <a:p>
            <a:r>
              <a:rPr lang="en-US" dirty="0" smtClean="0"/>
              <a:t>Mother: </a:t>
            </a:r>
            <a:r>
              <a:rPr lang="en-US" dirty="0" err="1" smtClean="0"/>
              <a:t>Helvia</a:t>
            </a:r>
            <a:endParaRPr lang="en-US" dirty="0" smtClean="0"/>
          </a:p>
          <a:p>
            <a:r>
              <a:rPr lang="en-US" dirty="0" smtClean="0"/>
              <a:t>Older Brother: </a:t>
            </a:r>
            <a:r>
              <a:rPr lang="en-US" dirty="0" err="1" smtClean="0"/>
              <a:t>Galliio</a:t>
            </a:r>
            <a:endParaRPr lang="en-US" dirty="0" smtClean="0"/>
          </a:p>
          <a:p>
            <a:r>
              <a:rPr lang="en-US" dirty="0" smtClean="0"/>
              <a:t>Younger Brother: </a:t>
            </a:r>
            <a:r>
              <a:rPr lang="en-US" dirty="0" err="1" smtClean="0"/>
              <a:t>Annaeus</a:t>
            </a:r>
            <a:r>
              <a:rPr lang="en-US" dirty="0" smtClean="0"/>
              <a:t> </a:t>
            </a:r>
            <a:r>
              <a:rPr lang="en-US" dirty="0" err="1" smtClean="0"/>
              <a:t>Mela</a:t>
            </a:r>
            <a:endParaRPr lang="en-US" dirty="0"/>
          </a:p>
          <a:p>
            <a:r>
              <a:rPr lang="en-US" dirty="0" smtClean="0"/>
              <a:t>Nephew: Lucan (poet)</a:t>
            </a:r>
          </a:p>
          <a:p>
            <a:r>
              <a:rPr lang="en-US" dirty="0" smtClean="0"/>
              <a:t>Aunt, wife of </a:t>
            </a:r>
            <a:r>
              <a:rPr lang="en-US" dirty="0"/>
              <a:t>Gaius </a:t>
            </a:r>
            <a:r>
              <a:rPr lang="en-US" dirty="0" smtClean="0"/>
              <a:t>Galerius</a:t>
            </a:r>
          </a:p>
          <a:p>
            <a:r>
              <a:rPr lang="en-US" dirty="0" smtClean="0"/>
              <a:t>Wife: </a:t>
            </a:r>
            <a:r>
              <a:rPr lang="en-US" dirty="0" err="1"/>
              <a:t>Pompeia</a:t>
            </a:r>
            <a:r>
              <a:rPr lang="en-US" dirty="0"/>
              <a:t> </a:t>
            </a:r>
            <a:r>
              <a:rPr lang="en-US" dirty="0" smtClean="0"/>
              <a:t>Paulina (50 A.D.)</a:t>
            </a:r>
            <a:endParaRPr lang="en-US" dirty="0"/>
          </a:p>
        </p:txBody>
      </p:sp>
      <p:pic>
        <p:nvPicPr>
          <p:cNvPr id="4" name="Picture 2" descr="http://upload.wikimedia.org/wikipedia/commons/thumb/3/36/Seneca.JPG/300px-Sene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2857500" cy="2819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flipH="1">
            <a:off x="533400" y="3962400"/>
            <a:ext cx="2087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Caligula 37-41</a:t>
            </a:r>
          </a:p>
          <a:p>
            <a:r>
              <a:rPr lang="en-US" dirty="0" smtClean="0"/>
              <a:t>Claudius 41-54</a:t>
            </a:r>
          </a:p>
          <a:p>
            <a:r>
              <a:rPr lang="en-US" dirty="0" smtClean="0"/>
              <a:t>Nero 54-68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Death of Seneca</a:t>
            </a:r>
            <a:endParaRPr lang="en-US" dirty="0"/>
          </a:p>
        </p:txBody>
      </p:sp>
      <p:pic>
        <p:nvPicPr>
          <p:cNvPr id="6" name="Picture 5" descr="David_Jacques_Louis_The_Death_of_Sene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6800"/>
            <a:ext cx="3535680" cy="276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4191000"/>
            <a:ext cx="274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Jacques-Louis</a:t>
            </a:r>
            <a:r>
              <a:rPr lang="en-US" b="1" dirty="0"/>
              <a:t> </a:t>
            </a:r>
            <a:r>
              <a:rPr lang="en-US" b="1" dirty="0" smtClean="0"/>
              <a:t>David</a:t>
            </a:r>
          </a:p>
          <a:p>
            <a:r>
              <a:rPr lang="en-US" b="1" dirty="0" smtClean="0"/>
              <a:t>1748 - 1825</a:t>
            </a:r>
            <a:endParaRPr lang="en-US" b="1" dirty="0"/>
          </a:p>
        </p:txBody>
      </p:sp>
      <p:pic>
        <p:nvPicPr>
          <p:cNvPr id="1026" name="Picture 2" descr="Claude Vignon: The Death of Seneca, 1633">
            <a:hlinkClick r:id="rId3" tooltip="Claude Vignon : The Death of Seneca, 163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3810000"/>
            <a:ext cx="2438400" cy="28575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181600" y="6248400"/>
            <a:ext cx="220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Claude </a:t>
            </a:r>
            <a:r>
              <a:rPr lang="en-US" dirty="0" err="1" smtClean="0"/>
              <a:t>Vignon</a:t>
            </a:r>
            <a:r>
              <a:rPr lang="en-US" dirty="0" smtClean="0"/>
              <a:t> </a:t>
            </a:r>
            <a:r>
              <a:rPr lang="en-US" i="1" dirty="0" smtClean="0"/>
              <a:t>1633</a:t>
            </a:r>
            <a:endParaRPr lang="en-US" dirty="0"/>
          </a:p>
        </p:txBody>
      </p:sp>
      <p:pic>
        <p:nvPicPr>
          <p:cNvPr id="1028" name="Picture 4" descr="http://www.peterpaulrubens.org/The-Death-of-Seneca-161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10200" y="1295400"/>
            <a:ext cx="2962275" cy="476250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3733800" y="1981200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Peter Paul Rubens, 1615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Seneca’s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Tragedies</a:t>
            </a:r>
          </a:p>
          <a:p>
            <a:r>
              <a:rPr lang="en-US" dirty="0" smtClean="0"/>
              <a:t>Philosophical Essays</a:t>
            </a:r>
          </a:p>
          <a:p>
            <a:r>
              <a:rPr lang="en-US" dirty="0" smtClean="0"/>
              <a:t>Moral Letters</a:t>
            </a:r>
          </a:p>
          <a:p>
            <a:r>
              <a:rPr lang="en-US" dirty="0" smtClean="0"/>
              <a:t>Satire (</a:t>
            </a:r>
            <a:r>
              <a:rPr lang="en-US" dirty="0" err="1" smtClean="0"/>
              <a:t>Apocolocyntosis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Meterological</a:t>
            </a:r>
            <a:r>
              <a:rPr lang="en-US" dirty="0" smtClean="0"/>
              <a:t> Study</a:t>
            </a:r>
          </a:p>
          <a:p>
            <a:endParaRPr lang="en-US" dirty="0"/>
          </a:p>
        </p:txBody>
      </p:sp>
      <p:pic>
        <p:nvPicPr>
          <p:cNvPr id="4" name="Picture 4" descr="http://www.wikiwak.com/image/Seneca-berlinantikensammlun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676400"/>
            <a:ext cx="2965174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80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Lucius Annaeus Seneca</vt:lpstr>
      <vt:lpstr>Seneca’s Family</vt:lpstr>
      <vt:lpstr>Death of Seneca</vt:lpstr>
      <vt:lpstr>Seneca’s Works</vt:lpstr>
    </vt:vector>
  </TitlesOfParts>
  <Company>Monmouth, IL 62462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Lucius Annaeus Seneca</dc:title>
  <dc:creator>Monmouth College</dc:creator>
  <cp:lastModifiedBy>Monmouth College</cp:lastModifiedBy>
  <cp:revision>2</cp:revision>
  <dcterms:created xsi:type="dcterms:W3CDTF">2009-11-11T16:30:30Z</dcterms:created>
  <dcterms:modified xsi:type="dcterms:W3CDTF">2009-11-11T16:50:24Z</dcterms:modified>
</cp:coreProperties>
</file>