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298" r:id="rId5"/>
    <p:sldId id="310" r:id="rId6"/>
    <p:sldId id="269" r:id="rId7"/>
    <p:sldId id="296" r:id="rId8"/>
    <p:sldId id="297" r:id="rId9"/>
    <p:sldId id="312" r:id="rId10"/>
    <p:sldId id="311" r:id="rId11"/>
    <p:sldId id="257" r:id="rId12"/>
    <p:sldId id="306" r:id="rId13"/>
    <p:sldId id="309" r:id="rId14"/>
    <p:sldId id="258" r:id="rId15"/>
    <p:sldId id="277" r:id="rId16"/>
    <p:sldId id="307" r:id="rId17"/>
    <p:sldId id="286" r:id="rId18"/>
    <p:sldId id="287" r:id="rId19"/>
    <p:sldId id="317" r:id="rId20"/>
    <p:sldId id="259" r:id="rId21"/>
    <p:sldId id="262" r:id="rId22"/>
    <p:sldId id="278" r:id="rId23"/>
    <p:sldId id="265" r:id="rId24"/>
    <p:sldId id="266" r:id="rId25"/>
    <p:sldId id="319" r:id="rId26"/>
    <p:sldId id="260" r:id="rId27"/>
    <p:sldId id="281" r:id="rId28"/>
    <p:sldId id="316" r:id="rId29"/>
    <p:sldId id="315" r:id="rId30"/>
    <p:sldId id="267" r:id="rId31"/>
    <p:sldId id="271" r:id="rId32"/>
    <p:sldId id="272" r:id="rId33"/>
    <p:sldId id="284" r:id="rId34"/>
    <p:sldId id="279" r:id="rId35"/>
    <p:sldId id="290" r:id="rId36"/>
    <p:sldId id="289" r:id="rId37"/>
    <p:sldId id="304" r:id="rId38"/>
    <p:sldId id="308" r:id="rId39"/>
    <p:sldId id="320" r:id="rId40"/>
    <p:sldId id="274" r:id="rId41"/>
    <p:sldId id="291" r:id="rId42"/>
    <p:sldId id="292" r:id="rId43"/>
    <p:sldId id="305" r:id="rId44"/>
    <p:sldId id="314" r:id="rId45"/>
    <p:sldId id="293" r:id="rId46"/>
    <p:sldId id="294" r:id="rId47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1A3F2-6B46-43A4-AA19-AF8D4C93EF69}" type="datetimeFigureOut">
              <a:rPr lang="en-US" smtClean="0"/>
              <a:pPr/>
              <a:t>11/30/2009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AB7E-F69B-423F-8656-08126AC8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tia-ostie.net/indexEN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7772400" cy="1470025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Ostia </a:t>
            </a:r>
            <a:r>
              <a:rPr lang="en-US" dirty="0" err="1" smtClean="0">
                <a:hlinkClick r:id="rId3"/>
              </a:rPr>
              <a:t>Antica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topromantours.com/images/ostia_anti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828800"/>
            <a:ext cx="6166594" cy="411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5298" name="Picture 2" descr="http://web.tiscalinet.it/massimonet/ostiantica/pianta_ost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7724775" cy="4676775"/>
          </a:xfrm>
          <a:prstGeom prst="rect">
            <a:avLst/>
          </a:prstGeom>
          <a:noFill/>
        </p:spPr>
      </p:pic>
      <p:pic>
        <p:nvPicPr>
          <p:cNvPr id="5" name="Content Placeholder 3" descr="IMG_16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114800"/>
            <a:ext cx="2058030" cy="2743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1066800" y="2438400"/>
            <a:ext cx="3048000" cy="2133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 descr="ROMAMMIV 0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4114800"/>
            <a:ext cx="3657600" cy="2743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5400000" flipH="1" flipV="1">
            <a:off x="4991100" y="3238500"/>
            <a:ext cx="419100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Baths of Neptune</a:t>
            </a:r>
            <a:endParaRPr lang="en-US" dirty="0"/>
          </a:p>
        </p:txBody>
      </p:sp>
      <p:pic>
        <p:nvPicPr>
          <p:cNvPr id="4" name="Content Placeholder 3" descr="ROMAMMIV 0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76400" y="1295400"/>
            <a:ext cx="6034617" cy="4525963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http://www.ostia-antica.org/regio2/4/4-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4463899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67400" y="2887682"/>
            <a:ext cx="226767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Vestibule</a:t>
            </a:r>
          </a:p>
          <a:p>
            <a:pPr marL="342900" indent="-342900">
              <a:buAutoNum type="arabicPeriod"/>
            </a:pPr>
            <a:r>
              <a:rPr lang="en-US" dirty="0" smtClean="0"/>
              <a:t>Latrine</a:t>
            </a:r>
          </a:p>
          <a:p>
            <a:pPr marL="342900" indent="-342900">
              <a:buAutoNum type="arabicPeriod"/>
            </a:pPr>
            <a:r>
              <a:rPr lang="en-US" dirty="0" smtClean="0"/>
              <a:t>Amphitrite Mosaic</a:t>
            </a:r>
          </a:p>
          <a:p>
            <a:pPr marL="342900" indent="-342900">
              <a:buAutoNum type="arabicPeriod"/>
            </a:pPr>
            <a:r>
              <a:rPr lang="en-US" dirty="0" smtClean="0"/>
              <a:t>Neptune Mosaic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Frigidarium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Transitional room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Tepidarium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Tepidarium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Caldarium</a:t>
            </a:r>
          </a:p>
          <a:p>
            <a:pPr marL="342900" indent="-342900"/>
            <a:r>
              <a:rPr lang="en-US" dirty="0" smtClean="0"/>
              <a:t>11. </a:t>
            </a:r>
            <a:r>
              <a:rPr lang="en-US" dirty="0" err="1" smtClean="0"/>
              <a:t>Palaestra</a:t>
            </a:r>
            <a:endParaRPr lang="en-US" dirty="0" smtClean="0"/>
          </a:p>
          <a:p>
            <a:pPr marL="342900" indent="-342900">
              <a:buAutoNum type="arabicPeriod" startAt="12"/>
            </a:pPr>
            <a:r>
              <a:rPr lang="en-US" dirty="0" smtClean="0"/>
              <a:t>Athlete Mosaics</a:t>
            </a:r>
          </a:p>
          <a:p>
            <a:pPr marL="342900" indent="-342900"/>
            <a:r>
              <a:rPr lang="en-US" dirty="0" smtClean="0"/>
              <a:t>14. Latrine</a:t>
            </a:r>
          </a:p>
          <a:p>
            <a:pPr marL="342900" indent="-342900"/>
            <a:r>
              <a:rPr lang="en-US" dirty="0" smtClean="0"/>
              <a:t>16. Cistern</a:t>
            </a:r>
          </a:p>
        </p:txBody>
      </p:sp>
      <p:pic>
        <p:nvPicPr>
          <p:cNvPr id="6" name="Content Placeholder 3" descr="ROMAMMIV 07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34000" y="0"/>
            <a:ext cx="3657600" cy="2743200"/>
          </a:xfr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1981200" y="1752600"/>
            <a:ext cx="4114800" cy="1219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Caldarium with </a:t>
            </a:r>
            <a:r>
              <a:rPr lang="en-US" dirty="0" err="1" smtClean="0"/>
              <a:t>hypocasts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 descr="http://www.4x6hp.net/hdxg/uploads/images/4x0ms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315200" cy="54864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MAMMIV 0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447800"/>
            <a:ext cx="6034617" cy="4525963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4638"/>
            <a:ext cx="3048000" cy="2316162"/>
          </a:xfrm>
        </p:spPr>
        <p:txBody>
          <a:bodyPr>
            <a:normAutofit/>
          </a:bodyPr>
          <a:lstStyle/>
          <a:p>
            <a:r>
              <a:rPr lang="en-US" dirty="0" smtClean="0"/>
              <a:t>Amphitrite and Neptune</a:t>
            </a:r>
            <a:endParaRPr lang="en-US" dirty="0"/>
          </a:p>
        </p:txBody>
      </p:sp>
      <p:pic>
        <p:nvPicPr>
          <p:cNvPr id="4" name="Content Placeholder 3" descr="IMG_16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19458" name="Picture 2" descr="http://www.ostia-antica.org/regio2/4/4-2_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6924" y="3200400"/>
            <a:ext cx="5627076" cy="3657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 descr="http://www.ostia-antica.org/regio2/4/4-2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81000"/>
            <a:ext cx="6096000" cy="57245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16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4572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5334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eb.tiscalinet.it/massimonet/ostiantica/pianta_ost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"/>
            <a:ext cx="7724775" cy="4676775"/>
          </a:xfrm>
          <a:prstGeom prst="rect">
            <a:avLst/>
          </a:prstGeom>
          <a:noFill/>
        </p:spPr>
      </p:pic>
      <p:pic>
        <p:nvPicPr>
          <p:cNvPr id="5" name="Content Placeholder 3" descr="ROMAMMIV 0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114800"/>
            <a:ext cx="3657600" cy="2743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4800600" y="3352800"/>
            <a:ext cx="35814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 descr="http://www.travelpod.com/cache/city_maps/ostia-antica-ital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4676775" cy="4676775"/>
          </a:xfrm>
          <a:prstGeom prst="rect">
            <a:avLst/>
          </a:prstGeom>
          <a:noFill/>
        </p:spPr>
      </p:pic>
      <p:pic>
        <p:nvPicPr>
          <p:cNvPr id="60420" name="Picture 4" descr="http://www.venere.com/img/hotel/9/7/1/7/217179/mapAIR_217179.g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00200"/>
            <a:ext cx="3333750" cy="33337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MAMMIV 0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MAMMIV 0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6096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8382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OMAMMIV 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000" y="531000"/>
            <a:ext cx="8128000" cy="609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MAMMIV 0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eb.tiscalinet.it/massimonet/ostiantica/pianta_ost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"/>
            <a:ext cx="7724775" cy="4676775"/>
          </a:xfrm>
          <a:prstGeom prst="rect">
            <a:avLst/>
          </a:prstGeom>
          <a:noFill/>
        </p:spPr>
      </p:pic>
      <p:pic>
        <p:nvPicPr>
          <p:cNvPr id="8" name="Content Placeholder 3" descr="ROMAMMIV 0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114800"/>
            <a:ext cx="3657600" cy="2743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V="1">
            <a:off x="4762500" y="3162300"/>
            <a:ext cx="46482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Piazza of the Corporations</a:t>
            </a:r>
            <a:endParaRPr lang="en-US" dirty="0"/>
          </a:p>
        </p:txBody>
      </p:sp>
      <p:pic>
        <p:nvPicPr>
          <p:cNvPr id="4" name="Content Placeholder 3" descr="ROMAMMIV 0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3716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Temple of Ceres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4" name="Picture 2" descr="http://www.ostia-antica.org/regio2/7/7-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6096000" cy="4572000"/>
          </a:xfrm>
          <a:prstGeom prst="rect">
            <a:avLst/>
          </a:prstGeom>
          <a:noFill/>
        </p:spPr>
      </p:pic>
      <p:pic>
        <p:nvPicPr>
          <p:cNvPr id="74758" name="Picture 6" descr="Plan of the te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9825" y="4152900"/>
            <a:ext cx="2924175" cy="27051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 descr="http://www.ostia-antica.org/piazzale/corpsta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238500" cy="4676775"/>
          </a:xfrm>
          <a:prstGeom prst="rect">
            <a:avLst/>
          </a:prstGeom>
          <a:noFill/>
        </p:spPr>
      </p:pic>
      <p:pic>
        <p:nvPicPr>
          <p:cNvPr id="69636" name="Picture 4" descr="http://www.ostia-antica.org/piazzale/corp-ov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1883" y="228600"/>
            <a:ext cx="5482117" cy="3657600"/>
          </a:xfrm>
          <a:prstGeom prst="rect">
            <a:avLst/>
          </a:prstGeom>
          <a:noFill/>
        </p:spPr>
      </p:pic>
      <p:pic>
        <p:nvPicPr>
          <p:cNvPr id="6" name="Content Placeholder 4" descr="ROMAMMIV 07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67200" y="3657600"/>
            <a:ext cx="4876800" cy="3200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http://www.plucciola.it/wp-content/uploads/2009/05/ostia_ant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69729" cy="5486400"/>
          </a:xfrm>
          <a:prstGeom prst="rect">
            <a:avLst/>
          </a:prstGeom>
          <a:noFill/>
        </p:spPr>
      </p:pic>
      <p:pic>
        <p:nvPicPr>
          <p:cNvPr id="5" name="Picture 2" descr="http://www.ostia-ostie.net/photos_new/cartes/cliquable/ostia_temples_regio1%20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00638" y="2814638"/>
            <a:ext cx="3409950" cy="4676775"/>
          </a:xfrm>
          <a:prstGeom prst="rect">
            <a:avLst/>
          </a:prstGeom>
          <a:noFill/>
        </p:spPr>
      </p:pic>
      <p:pic>
        <p:nvPicPr>
          <p:cNvPr id="6" name="Picture 2" descr="http://upload.wikimedia.org/wikipedia/commons/d/d1/Ostia_Antica_Pl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4568275" cy="2514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MAMMIV 0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5334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143000"/>
          </a:xfrm>
        </p:spPr>
        <p:txBody>
          <a:bodyPr/>
          <a:lstStyle/>
          <a:p>
            <a:r>
              <a:rPr lang="en-US" dirty="0" err="1" smtClean="0"/>
              <a:t>Taberna</a:t>
            </a:r>
            <a:endParaRPr lang="en-US" dirty="0"/>
          </a:p>
        </p:txBody>
      </p:sp>
      <p:pic>
        <p:nvPicPr>
          <p:cNvPr id="5" name="Content Placeholder 3" descr="IMG_1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200400"/>
            <a:ext cx="4876800" cy="3657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ROMAMMIV 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1143000"/>
          </a:xfrm>
        </p:spPr>
        <p:txBody>
          <a:bodyPr/>
          <a:lstStyle/>
          <a:p>
            <a:r>
              <a:rPr lang="en-US" dirty="0" err="1" smtClean="0"/>
              <a:t>Pistrina</a:t>
            </a:r>
            <a:r>
              <a:rPr lang="en-US" dirty="0" smtClean="0"/>
              <a:t>: Bakery</a:t>
            </a:r>
            <a:endParaRPr lang="en-US" dirty="0"/>
          </a:p>
        </p:txBody>
      </p:sp>
      <p:pic>
        <p:nvPicPr>
          <p:cNvPr id="4" name="Content Placeholder 3" descr="ROMAMMIV 0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6400" y="0"/>
            <a:ext cx="3657600" cy="2743200"/>
          </a:xfrm>
        </p:spPr>
      </p:pic>
      <p:pic>
        <p:nvPicPr>
          <p:cNvPr id="5" name="Content Placeholder 3" descr="IMG_16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49528" y="2743200"/>
            <a:ext cx="3394472" cy="4114800"/>
          </a:xfrm>
          <a:prstGeom prst="rect">
            <a:avLst/>
          </a:prstGeom>
        </p:spPr>
      </p:pic>
      <p:pic>
        <p:nvPicPr>
          <p:cNvPr id="6" name="Content Placeholder 3" descr="ROMAMMIV 0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32037"/>
            <a:ext cx="6034617" cy="45259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Fullones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Dry Cleaner’s</a:t>
            </a:r>
            <a:endParaRPr lang="en-US" dirty="0"/>
          </a:p>
        </p:txBody>
      </p:sp>
      <p:pic>
        <p:nvPicPr>
          <p:cNvPr id="4" name="Content Placeholder 3" descr="IMG_16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754327" y="754327"/>
            <a:ext cx="6034617" cy="4525963"/>
          </a:xfrm>
        </p:spPr>
      </p:pic>
      <p:pic>
        <p:nvPicPr>
          <p:cNvPr id="5" name="Content Placeholder 3" descr="IMG_1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5200"/>
            <a:ext cx="4267200" cy="3200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Horrea</a:t>
            </a:r>
            <a:r>
              <a:rPr lang="en-US" dirty="0" smtClean="0"/>
              <a:t>: Warehouse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6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371600"/>
            <a:ext cx="7315200" cy="548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1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304800"/>
            <a:ext cx="6096000" cy="4572000"/>
          </a:xfrm>
          <a:prstGeom prst="rect">
            <a:avLst/>
          </a:prstGeom>
        </p:spPr>
      </p:pic>
      <p:pic>
        <p:nvPicPr>
          <p:cNvPr id="8" name="Content Placeholder 3" descr="IMG_16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32037"/>
            <a:ext cx="3394472" cy="45259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0" y="5029200"/>
            <a:ext cx="533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HORREA EPAGATHIANA ET EPAPHRODITIANA</a:t>
            </a:r>
          </a:p>
          <a:p>
            <a:r>
              <a:rPr lang="en-US" dirty="0" smtClean="0"/>
              <a:t>This </a:t>
            </a:r>
            <a:r>
              <a:rPr lang="en-US" dirty="0"/>
              <a:t>warehouse in Ostia was built ca 145–</a:t>
            </a:r>
          </a:p>
          <a:p>
            <a:r>
              <a:rPr lang="en-US" dirty="0"/>
              <a:t>150 A.D. The inscription over the front</a:t>
            </a:r>
          </a:p>
          <a:p>
            <a:r>
              <a:rPr lang="en-US" dirty="0" smtClean="0"/>
              <a:t>door </a:t>
            </a:r>
            <a:r>
              <a:rPr lang="en-US" dirty="0"/>
              <a:t>tells us that this building belonged to</a:t>
            </a:r>
          </a:p>
          <a:p>
            <a:r>
              <a:rPr lang="en-US" dirty="0"/>
              <a:t>two freedmen named </a:t>
            </a:r>
            <a:r>
              <a:rPr lang="en-US" dirty="0" err="1"/>
              <a:t>Epagathus</a:t>
            </a:r>
            <a:r>
              <a:rPr lang="en-US" dirty="0"/>
              <a:t> and</a:t>
            </a:r>
          </a:p>
          <a:p>
            <a:r>
              <a:rPr lang="en-US" dirty="0" err="1"/>
              <a:t>Epaphroditus</a:t>
            </a:r>
            <a:r>
              <a:rPr lang="en-US" dirty="0"/>
              <a:t>. </a:t>
            </a: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http://farm3.static.flickr.com/2365/2169686568_8b18788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57550"/>
            <a:ext cx="4762500" cy="3600450"/>
          </a:xfrm>
          <a:prstGeom prst="rect">
            <a:avLst/>
          </a:prstGeom>
          <a:noFill/>
        </p:spPr>
      </p:pic>
      <p:pic>
        <p:nvPicPr>
          <p:cNvPr id="61444" name="Picture 4" descr="http://www.ostia-antica.org/regio1/3/3-3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3067050" cy="3152775"/>
          </a:xfrm>
          <a:prstGeom prst="rect">
            <a:avLst/>
          </a:prstGeom>
          <a:noFill/>
        </p:spPr>
      </p:pic>
      <p:pic>
        <p:nvPicPr>
          <p:cNvPr id="6" name="Picture 2" descr="http://www.tibertoursrome.com/gallery/ostia/osti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52400"/>
            <a:ext cx="3505200" cy="46767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ttp://www.ostia-antica.org/regio1/3/3-3_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5848350" cy="5591176"/>
          </a:xfrm>
          <a:prstGeom prst="rect">
            <a:avLst/>
          </a:prstGeom>
          <a:noFill/>
        </p:spPr>
      </p:pic>
      <p:pic>
        <p:nvPicPr>
          <p:cNvPr id="5" name="Picture 2" descr="http://www.tibertoursrome.com/gallery/ostia/osti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43000"/>
            <a:ext cx="3505200" cy="46767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eb.tiscalinet.it/massimonet/ostiantica/pianta_ost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"/>
            <a:ext cx="7724775" cy="4676775"/>
          </a:xfrm>
          <a:prstGeom prst="rect">
            <a:avLst/>
          </a:prstGeom>
          <a:noFill/>
        </p:spPr>
      </p:pic>
      <p:pic>
        <p:nvPicPr>
          <p:cNvPr id="7" name="Content Placeholder 3" descr="IMG_1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114800"/>
            <a:ext cx="3657600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5105400" y="2895600"/>
            <a:ext cx="4724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3" descr="IMG_16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886200"/>
            <a:ext cx="2057400" cy="2743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 flipH="1" flipV="1">
            <a:off x="647700" y="2476500"/>
            <a:ext cx="3048000" cy="1447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http://web.tiscalinet.it/massimonet/ostiantica/pianta_ost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7724775" cy="46767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Vigiles</a:t>
            </a:r>
            <a:r>
              <a:rPr lang="en-US" dirty="0" smtClean="0"/>
              <a:t>: Fire Brigade</a:t>
            </a:r>
            <a:endParaRPr lang="en-US" dirty="0"/>
          </a:p>
        </p:txBody>
      </p:sp>
      <p:pic>
        <p:nvPicPr>
          <p:cNvPr id="4" name="Content Placeholder 3" descr="IMG_16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 descr="http://www.ostia-antica.org/regio2/5/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8600"/>
            <a:ext cx="7458075" cy="4229100"/>
          </a:xfrm>
          <a:prstGeom prst="rect">
            <a:avLst/>
          </a:prstGeom>
          <a:noFill/>
        </p:spPr>
      </p:pic>
      <p:pic>
        <p:nvPicPr>
          <p:cNvPr id="5" name="Content Placeholder 3" descr="IMG_16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8600" y="4572000"/>
            <a:ext cx="3657600" cy="2286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1600200" y="3124200"/>
            <a:ext cx="2971800" cy="1600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3" descr="IMG_168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38800" y="4724400"/>
            <a:ext cx="3352800" cy="2133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5400000" flipH="1" flipV="1">
            <a:off x="6019800" y="3886200"/>
            <a:ext cx="31242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5" name="Content Placeholder 3" descr="IMG_16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9528" y="0"/>
            <a:ext cx="3394472" cy="45259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1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371600"/>
            <a:ext cx="7315200" cy="5486400"/>
          </a:xfrm>
          <a:prstGeom prst="rect">
            <a:avLst/>
          </a:prstGeom>
        </p:spPr>
      </p:pic>
      <p:pic>
        <p:nvPicPr>
          <p:cNvPr id="8" name="Content Placeholder 3" descr="IMG_16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2819400" cy="406876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609600"/>
            <a:ext cx="7315200" cy="548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err="1" smtClean="0"/>
              <a:t>Capitolium</a:t>
            </a:r>
            <a:endParaRPr lang="en-US" dirty="0"/>
          </a:p>
        </p:txBody>
      </p:sp>
      <p:pic>
        <p:nvPicPr>
          <p:cNvPr id="68610" name="Picture 2" descr="http://www.ostia-antica.org/regio1/forum/foru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2743200" cy="4676775"/>
          </a:xfrm>
          <a:prstGeom prst="rect">
            <a:avLst/>
          </a:prstGeom>
          <a:noFill/>
        </p:spPr>
      </p:pic>
      <p:pic>
        <p:nvPicPr>
          <p:cNvPr id="5" name="Content Placeholder 3" descr="IMG_16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748489" y="0"/>
            <a:ext cx="3395511" cy="4525963"/>
          </a:xfrm>
        </p:spPr>
      </p:pic>
      <p:pic>
        <p:nvPicPr>
          <p:cNvPr id="7" name="Picture 4" descr="http://www.plucciola.it/wp-content/uploads/2009/05/ostia_anti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962400"/>
            <a:ext cx="2934865" cy="27432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3962400" y="2438400"/>
            <a:ext cx="2819400" cy="2743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MAMMIV 0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066800"/>
            <a:ext cx="6034617" cy="4525963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http://www.cast.uark.edu/assets/images/Research/Photogrammetry/ostia_temple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211446" cy="5029200"/>
          </a:xfrm>
          <a:prstGeom prst="rect">
            <a:avLst/>
          </a:prstGeom>
          <a:noFill/>
        </p:spPr>
      </p:pic>
      <p:pic>
        <p:nvPicPr>
          <p:cNvPr id="7" name="Content Placeholder 3" descr="IMG_16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1462" y="3429000"/>
            <a:ext cx="2572538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http://www.ostia-antica.org/regio1/forum/forum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2" descr="http://www.ostia-antica.org/regio1/forum/foru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181225"/>
            <a:ext cx="2743200" cy="4676775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2057400" y="1905000"/>
            <a:ext cx="5867400" cy="2514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http://www.topromantours.com/images/ostia_ant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8222125" cy="5486400"/>
          </a:xfrm>
          <a:prstGeom prst="rect">
            <a:avLst/>
          </a:prstGeom>
          <a:noFill/>
        </p:spPr>
      </p:pic>
      <p:pic>
        <p:nvPicPr>
          <p:cNvPr id="5" name="Content Placeholder 3" descr="IMG_16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5970" y="4114800"/>
            <a:ext cx="2058030" cy="2743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3505200" y="2895600"/>
            <a:ext cx="4419600" cy="2590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722948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91</Words>
  <Application>Microsoft Office PowerPoint</Application>
  <PresentationFormat>On-screen Show (4:3)</PresentationFormat>
  <Paragraphs>31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Ostia Antica</vt:lpstr>
      <vt:lpstr>Slide 2</vt:lpstr>
      <vt:lpstr>Slide 3</vt:lpstr>
      <vt:lpstr>Slide 4</vt:lpstr>
      <vt:lpstr>Capitolium</vt:lpstr>
      <vt:lpstr>Slide 6</vt:lpstr>
      <vt:lpstr>Slide 7</vt:lpstr>
      <vt:lpstr>Slide 8</vt:lpstr>
      <vt:lpstr>Slide 9</vt:lpstr>
      <vt:lpstr>Slide 10</vt:lpstr>
      <vt:lpstr>Baths of Neptune</vt:lpstr>
      <vt:lpstr>Slide 12</vt:lpstr>
      <vt:lpstr>Caldarium with hypocasts</vt:lpstr>
      <vt:lpstr>Slide 14</vt:lpstr>
      <vt:lpstr>Amphitrite and Neptune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Piazza of the Corporations</vt:lpstr>
      <vt:lpstr>Slide 27</vt:lpstr>
      <vt:lpstr>Temple of Ceres</vt:lpstr>
      <vt:lpstr>Slide 29</vt:lpstr>
      <vt:lpstr>Slide 30</vt:lpstr>
      <vt:lpstr>Taberna</vt:lpstr>
      <vt:lpstr>Pistrina: Bakery</vt:lpstr>
      <vt:lpstr>Slide 33</vt:lpstr>
      <vt:lpstr>Fullones: Dry Cleaner’s</vt:lpstr>
      <vt:lpstr>Horrea: Warehouse</vt:lpstr>
      <vt:lpstr>Slide 36</vt:lpstr>
      <vt:lpstr>Slide 37</vt:lpstr>
      <vt:lpstr>Slide 38</vt:lpstr>
      <vt:lpstr>Slide 39</vt:lpstr>
      <vt:lpstr>Vigiles: Fire Brigade</vt:lpstr>
      <vt:lpstr>Slide 41</vt:lpstr>
      <vt:lpstr>Slide 42</vt:lpstr>
      <vt:lpstr>Slide 43</vt:lpstr>
      <vt:lpstr>Slide 44</vt:lpstr>
      <vt:lpstr>Slide 45</vt:lpstr>
      <vt:lpstr>Slide 46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Ostia Antica</dc:title>
  <dc:creator>Owner</dc:creator>
  <cp:lastModifiedBy>Owner</cp:lastModifiedBy>
  <cp:revision>9</cp:revision>
  <dcterms:created xsi:type="dcterms:W3CDTF">2009-11-19T13:56:56Z</dcterms:created>
  <dcterms:modified xsi:type="dcterms:W3CDTF">2009-11-30T17:50:01Z</dcterms:modified>
</cp:coreProperties>
</file>