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2" r:id="rId7"/>
    <p:sldId id="259" r:id="rId8"/>
    <p:sldId id="260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012E-BA05-49F8-A192-D21C4D760C57}" type="datetimeFigureOut">
              <a:rPr lang="en-US" smtClean="0"/>
              <a:t>11/8/2009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E18CF-F22E-40F2-8F58-9937C4B66E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stanford.edu/projects/mich/forma-urbis/forma-urbi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uJaP4i7-_MIC&amp;pg=RA2-PA249&amp;lpg=RA2-PA249&amp;dq=dura+europos+shield&amp;source=bl&amp;ots=TnAt5ELaBG&amp;sig=lg_C0lC8d-w5qXxghSGm79YPlJ0&amp;hl=en&amp;ei=GHT3SvyZKs_p8QbJt9jzCQ&amp;sa=X&amp;oi=book_result&amp;ct=result&amp;resnum=5&amp;ved=0CBAQ6AEwBA#v=onepage&amp;q=dura%20europos%20shield&amp;f=tru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hyperlink" Target="http://www.roman-britain.org/frontiers/hw_souvenirs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 Inscriptions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 descr="DSCN53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657600"/>
            <a:ext cx="3657600" cy="2743200"/>
          </a:xfrm>
          <a:prstGeom prst="rect">
            <a:avLst/>
          </a:prstGeom>
        </p:spPr>
      </p:pic>
      <p:pic>
        <p:nvPicPr>
          <p:cNvPr id="5" name="Picture 2" descr="http://upload.wikimedia.org/wikipedia/commons/f/f8/Arch_of_titu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951" y="3200400"/>
            <a:ext cx="4879049" cy="3657600"/>
          </a:xfrm>
          <a:prstGeom prst="rect">
            <a:avLst/>
          </a:prstGeom>
          <a:noFill/>
        </p:spPr>
      </p:pic>
      <p:pic>
        <p:nvPicPr>
          <p:cNvPr id="6" name="Picture 2" descr="http://www.mrcheapflights.com/Rome/images/Temple-Antoninus-Pius-Faustina-LARGE.JPG"/>
          <p:cNvPicPr>
            <a:picLocks noChangeAspect="1" noChangeArrowheads="1"/>
          </p:cNvPicPr>
          <p:nvPr/>
        </p:nvPicPr>
        <p:blipFill>
          <a:blip r:embed="rId5" cstate="print"/>
          <a:srcRect b="11111"/>
          <a:stretch>
            <a:fillRect/>
          </a:stretch>
        </p:blipFill>
        <p:spPr bwMode="auto">
          <a:xfrm>
            <a:off x="0" y="0"/>
            <a:ext cx="3659287" cy="2438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M·AGRIPPA</a:t>
            </a:r>
            <a:r>
              <a:rPr lang="en-US" dirty="0" smtClean="0"/>
              <a:t>·L·F·COS·TER</a:t>
            </a:r>
            <a:r>
              <a:rPr lang="en-US" dirty="0" smtClean="0"/>
              <a:t>TIUM</a:t>
            </a:r>
            <a:r>
              <a:rPr lang="en-US" dirty="0" smtClean="0"/>
              <a:t>·FECIT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6096000"/>
            <a:ext cx="213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Pantheon c. 120 A.D.</a:t>
            </a:r>
            <a:endParaRPr lang="en-US" dirty="0"/>
          </a:p>
        </p:txBody>
      </p:sp>
      <p:pic>
        <p:nvPicPr>
          <p:cNvPr id="7" name="Content Placeholder 6" descr="DSCN53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219200"/>
            <a:ext cx="6034617" cy="4525963"/>
          </a:xfr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SENATUS</a:t>
            </a:r>
            <a:br>
              <a:rPr lang="en-US" sz="1800" b="1" dirty="0" smtClean="0"/>
            </a:br>
            <a:r>
              <a:rPr lang="en-US" sz="1800" b="1" dirty="0" smtClean="0"/>
              <a:t>POPULUSQUEROMANUS</a:t>
            </a:r>
            <a:br>
              <a:rPr lang="en-US" sz="1800" b="1" dirty="0" smtClean="0"/>
            </a:br>
            <a:r>
              <a:rPr lang="en-US" sz="1800" b="1" dirty="0" smtClean="0"/>
              <a:t>DIVOTITODIVIVESPANSIANIF</a:t>
            </a:r>
            <a:br>
              <a:rPr lang="en-US" sz="1800" b="1" dirty="0" smtClean="0"/>
            </a:br>
            <a:r>
              <a:rPr lang="en-US" sz="1800" b="1" dirty="0" smtClean="0"/>
              <a:t>VESPASIANOAUGUSTO</a:t>
            </a:r>
            <a:endParaRPr lang="en-US" sz="1800" b="1" dirty="0"/>
          </a:p>
        </p:txBody>
      </p:sp>
      <p:pic>
        <p:nvPicPr>
          <p:cNvPr id="2050" name="Picture 2" descr="http://upload.wikimedia.org/wikipedia/commons/f/f8/Arch_of_titu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6886575" cy="5162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7984" y="3733800"/>
            <a:ext cx="2306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 of Titus, c.80 A.D.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T.               </a:t>
            </a:r>
            <a:r>
              <a:rPr lang="en-US" dirty="0" err="1" smtClean="0"/>
              <a:t>Vespasianus</a:t>
            </a:r>
            <a:r>
              <a:rPr lang="en-US" dirty="0" smtClean="0"/>
              <a:t>     Augustus</a:t>
            </a:r>
            <a:br>
              <a:rPr lang="en-US" dirty="0" smtClean="0"/>
            </a:br>
            <a:r>
              <a:rPr lang="en-US" dirty="0" err="1" smtClean="0"/>
              <a:t>Praenomen</a:t>
            </a:r>
            <a:r>
              <a:rPr lang="en-US" dirty="0" smtClean="0"/>
              <a:t>     </a:t>
            </a:r>
            <a:r>
              <a:rPr lang="en-US" dirty="0" err="1" smtClean="0"/>
              <a:t>Nomen</a:t>
            </a:r>
            <a:r>
              <a:rPr lang="en-US" dirty="0" smtClean="0"/>
              <a:t>      Cognomen</a:t>
            </a:r>
            <a:endParaRPr lang="en-US" dirty="0"/>
          </a:p>
        </p:txBody>
      </p:sp>
      <p:pic>
        <p:nvPicPr>
          <p:cNvPr id="4" name="Content Placeholder 3" descr="Italy2008_26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Praenomen</a:t>
            </a:r>
            <a:r>
              <a:rPr lang="en-US" b="1" dirty="0" smtClean="0"/>
              <a:t>	</a:t>
            </a:r>
            <a:r>
              <a:rPr lang="en-US" b="1" dirty="0" err="1" smtClean="0"/>
              <a:t>Nomen</a:t>
            </a:r>
            <a:r>
              <a:rPr lang="en-US" b="1" dirty="0" smtClean="0"/>
              <a:t>	Cognomen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C. </a:t>
            </a:r>
            <a:r>
              <a:rPr lang="en-US" b="1" dirty="0" err="1" smtClean="0"/>
              <a:t>Iulius</a:t>
            </a:r>
            <a:r>
              <a:rPr lang="en-US" b="1" dirty="0" smtClean="0"/>
              <a:t> Caesar</a:t>
            </a:r>
          </a:p>
          <a:p>
            <a:pPr>
              <a:buNone/>
            </a:pPr>
            <a:r>
              <a:rPr lang="en-US" b="1" dirty="0" smtClean="0"/>
              <a:t>C. </a:t>
            </a:r>
            <a:r>
              <a:rPr lang="en-US" b="1" dirty="0" err="1" smtClean="0"/>
              <a:t>Iulius</a:t>
            </a:r>
            <a:r>
              <a:rPr lang="en-US" b="1" dirty="0" smtClean="0"/>
              <a:t> Caesar </a:t>
            </a:r>
            <a:r>
              <a:rPr lang="en-US" b="1" dirty="0" err="1" smtClean="0"/>
              <a:t>Octavianus</a:t>
            </a:r>
            <a:r>
              <a:rPr lang="en-US" b="1" dirty="0" smtClean="0"/>
              <a:t> Augustus</a:t>
            </a:r>
            <a:endParaRPr lang="en-US" b="1" dirty="0"/>
          </a:p>
          <a:p>
            <a:pPr>
              <a:buNone/>
            </a:pPr>
            <a:r>
              <a:rPr lang="en-US" b="1" dirty="0" smtClean="0"/>
              <a:t>Titus Flavius </a:t>
            </a:r>
            <a:r>
              <a:rPr lang="en-US" b="1" dirty="0" err="1" smtClean="0"/>
              <a:t>Vespasianus</a:t>
            </a:r>
            <a:r>
              <a:rPr lang="en-US" b="1" dirty="0" smtClean="0"/>
              <a:t> Augustus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DIVO</a:t>
            </a:r>
            <a:r>
              <a:rPr lang="en-US" dirty="0" smtClean="0"/>
              <a:t>·ANTONINO·ET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DIVAE·FAUSTINAE·EX</a:t>
            </a:r>
            <a:r>
              <a:rPr lang="en-US" dirty="0" smtClean="0"/>
              <a:t>·S·C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mrcheapflights.com/Rome/images/Temple-Antoninus-Pius-Faustina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886575" cy="51625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810000"/>
            <a:ext cx="2436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Temple of </a:t>
            </a:r>
            <a:r>
              <a:rPr lang="en-US" dirty="0" err="1" smtClean="0"/>
              <a:t>Antonins</a:t>
            </a:r>
            <a:r>
              <a:rPr lang="en-US" dirty="0" smtClean="0"/>
              <a:t> Pius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Faustina</a:t>
            </a:r>
            <a:endParaRPr lang="en-US" dirty="0" smtClean="0"/>
          </a:p>
          <a:p>
            <a:r>
              <a:rPr lang="en-US" dirty="0" smtClean="0"/>
              <a:t>c. 141 A.D.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Coins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28003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4343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IMPCAESARVESPASIANAUGPMTRPPPCOSIII</a:t>
            </a:r>
          </a:p>
          <a:p>
            <a:r>
              <a:rPr lang="en-US" dirty="0" smtClean="0"/>
              <a:t>Imp(</a:t>
            </a:r>
            <a:r>
              <a:rPr lang="en-US" dirty="0" err="1" smtClean="0"/>
              <a:t>erātor</a:t>
            </a:r>
            <a:r>
              <a:rPr lang="en-US" dirty="0"/>
              <a:t>) Caesar </a:t>
            </a:r>
            <a:r>
              <a:rPr lang="en-US" dirty="0" err="1"/>
              <a:t>Vespāsiān</a:t>
            </a:r>
            <a:r>
              <a:rPr lang="en-US" dirty="0"/>
              <a:t>(us) Aug(</a:t>
            </a:r>
            <a:r>
              <a:rPr lang="en-US" dirty="0" err="1"/>
              <a:t>ustus</a:t>
            </a:r>
            <a:r>
              <a:rPr lang="en-US" dirty="0"/>
              <a:t>) P(</a:t>
            </a:r>
            <a:r>
              <a:rPr lang="en-US" dirty="0" err="1"/>
              <a:t>ontifex</a:t>
            </a:r>
            <a:r>
              <a:rPr lang="en-US" dirty="0"/>
              <a:t>)M(</a:t>
            </a:r>
            <a:r>
              <a:rPr lang="en-US" dirty="0" err="1"/>
              <a:t>aximus</a:t>
            </a:r>
            <a:r>
              <a:rPr lang="en-US" dirty="0"/>
              <a:t>) </a:t>
            </a:r>
            <a:r>
              <a:rPr lang="en-US" dirty="0" err="1"/>
              <a:t>Tr</a:t>
            </a:r>
            <a:r>
              <a:rPr lang="en-US" dirty="0"/>
              <a:t>(</a:t>
            </a:r>
            <a:r>
              <a:rPr lang="en-US" dirty="0" err="1"/>
              <a:t>ibūniciā</a:t>
            </a:r>
            <a:r>
              <a:rPr lang="en-US" dirty="0"/>
              <a:t>)</a:t>
            </a:r>
          </a:p>
          <a:p>
            <a:r>
              <a:rPr lang="en-US" dirty="0"/>
              <a:t>P(</a:t>
            </a:r>
            <a:r>
              <a:rPr lang="en-US" dirty="0" err="1"/>
              <a:t>otestate</a:t>
            </a:r>
            <a:r>
              <a:rPr lang="en-US" dirty="0"/>
              <a:t>) P(</a:t>
            </a:r>
            <a:r>
              <a:rPr lang="en-US" dirty="0" err="1"/>
              <a:t>ater</a:t>
            </a:r>
            <a:r>
              <a:rPr lang="en-US" dirty="0"/>
              <a:t>) P(</a:t>
            </a:r>
            <a:r>
              <a:rPr lang="en-US" dirty="0" err="1"/>
              <a:t>atriae</a:t>
            </a:r>
            <a:r>
              <a:rPr lang="en-US" dirty="0"/>
              <a:t>) Co(n)s(</a:t>
            </a:r>
            <a:r>
              <a:rPr lang="en-US" dirty="0" err="1"/>
              <a:t>ul</a:t>
            </a:r>
            <a:r>
              <a:rPr lang="en-US" dirty="0"/>
              <a:t>) III</a:t>
            </a:r>
          </a:p>
        </p:txBody>
      </p:sp>
      <p:pic>
        <p:nvPicPr>
          <p:cNvPr id="4098" name="Picture 2" descr="vespasian_003 obverse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876800" y="1447800"/>
            <a:ext cx="2724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Forma Urbis </a:t>
            </a:r>
            <a:r>
              <a:rPr lang="en-US" b="1" dirty="0" err="1" smtClean="0">
                <a:hlinkClick r:id="rId3"/>
              </a:rPr>
              <a:t>Romae</a:t>
            </a:r>
            <a:endParaRPr lang="en-US" dirty="0"/>
          </a:p>
        </p:txBody>
      </p:sp>
      <p:pic>
        <p:nvPicPr>
          <p:cNvPr id="3074" name="Picture 2" descr="http://graphics.stanford.edu/projects/mich/forma-urbis/forma-urbis-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409700"/>
            <a:ext cx="7239000" cy="54483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Dura </a:t>
            </a:r>
            <a:r>
              <a:rPr lang="en-US" dirty="0" err="1" smtClean="0">
                <a:hlinkClick r:id="rId3"/>
              </a:rPr>
              <a:t>Europus</a:t>
            </a:r>
            <a:r>
              <a:rPr lang="en-US" dirty="0" smtClean="0">
                <a:hlinkClick r:id="rId3"/>
              </a:rPr>
              <a:t> shield</a:t>
            </a:r>
            <a:endParaRPr lang="en-US" dirty="0" smtClean="0"/>
          </a:p>
          <a:p>
            <a:r>
              <a:rPr lang="en-US" dirty="0" smtClean="0"/>
              <a:t>Vases </a:t>
            </a:r>
            <a:r>
              <a:rPr lang="en-US" dirty="0" err="1" smtClean="0"/>
              <a:t>Apollinaires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(</a:t>
            </a:r>
            <a:r>
              <a:rPr lang="en-US" dirty="0" err="1" smtClean="0"/>
              <a:t>vicarello</a:t>
            </a:r>
            <a:r>
              <a:rPr lang="en-US" dirty="0" smtClean="0"/>
              <a:t> silver goblets)</a:t>
            </a:r>
          </a:p>
          <a:p>
            <a:r>
              <a:rPr lang="en-US" dirty="0" err="1" smtClean="0">
                <a:hlinkClick r:id="rId4"/>
              </a:rPr>
              <a:t>Rudge</a:t>
            </a:r>
            <a:r>
              <a:rPr lang="en-US" dirty="0" smtClean="0">
                <a:hlinkClick r:id="rId4"/>
              </a:rPr>
              <a:t> Cu</a:t>
            </a:r>
            <a:r>
              <a:rPr lang="en-US" dirty="0" smtClean="0"/>
              <a:t>p</a:t>
            </a:r>
          </a:p>
          <a:p>
            <a:endParaRPr lang="en-US" dirty="0"/>
          </a:p>
        </p:txBody>
      </p:sp>
      <p:pic>
        <p:nvPicPr>
          <p:cNvPr id="21506" name="Picture 2" descr="The Vicarello Goblet | 1966.3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04800"/>
            <a:ext cx="2809875" cy="3619500"/>
          </a:xfrm>
          <a:prstGeom prst="rect">
            <a:avLst/>
          </a:prstGeom>
          <a:noFill/>
        </p:spPr>
      </p:pic>
      <p:pic>
        <p:nvPicPr>
          <p:cNvPr id="21508" name="Picture 4" descr="http://www.roman-britain.org/frontiers/rudge_cu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419600"/>
            <a:ext cx="2324100" cy="1333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75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Roman Inscriptions</vt:lpstr>
      <vt:lpstr>M·AGRIPPA·L·F·COS·TERTIUM·FECIT</vt:lpstr>
      <vt:lpstr>SENATUS POPULUSQUEROMANUS DIVOTITODIVIVESPANSIANIF VESPASIANOAUGUSTO</vt:lpstr>
      <vt:lpstr>T.               Vespasianus     Augustus Praenomen     Nomen      Cognomen</vt:lpstr>
      <vt:lpstr>Roman Names</vt:lpstr>
      <vt:lpstr>DIVO·ANTONINO·ET DIVAE·FAUSTINAE·EX·S·C</vt:lpstr>
      <vt:lpstr>Roman Coins</vt:lpstr>
      <vt:lpstr>Forma Urbis Romae</vt:lpstr>
      <vt:lpstr>Slide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Inscriptions</dc:title>
  <dc:creator>Owner</dc:creator>
  <cp:lastModifiedBy>Owner</cp:lastModifiedBy>
  <cp:revision>4</cp:revision>
  <dcterms:created xsi:type="dcterms:W3CDTF">2009-11-08T19:55:13Z</dcterms:created>
  <dcterms:modified xsi:type="dcterms:W3CDTF">2009-11-09T15:10:52Z</dcterms:modified>
</cp:coreProperties>
</file>