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1.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7" r:id="rId2"/>
    <p:sldId id="268" r:id="rId3"/>
    <p:sldId id="269" r:id="rId4"/>
    <p:sldId id="270" r:id="rId5"/>
    <p:sldId id="256" r:id="rId6"/>
    <p:sldId id="265" r:id="rId7"/>
    <p:sldId id="264" r:id="rId8"/>
    <p:sldId id="261" r:id="rId9"/>
    <p:sldId id="257" r:id="rId10"/>
    <p:sldId id="260" r:id="rId11"/>
    <p:sldId id="258" r:id="rId12"/>
    <p:sldId id="263" r:id="rId13"/>
    <p:sldId id="259" r:id="rId14"/>
    <p:sldId id="266" r:id="rId15"/>
    <p:sldId id="262" r:id="rId16"/>
  </p:sldIdLst>
  <p:sldSz cx="9144000" cy="6858000" type="screen4x3"/>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65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C22929-5300-4FBE-9E82-7D11DDE87A82}" type="datetimeFigureOut">
              <a:rPr lang="en-US" smtClean="0"/>
              <a:pPr/>
              <a:t>3/4/2014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FFF30D-52C5-4A1E-BFE7-6ABC74A95DEF}" type="slidenum">
              <a:rPr lang="en-US" smtClean="0"/>
              <a:pPr/>
              <a:t>‹#›</a:t>
            </a:fld>
            <a:endParaRPr lang="en-US"/>
          </a:p>
        </p:txBody>
      </p:sp>
    </p:spTree>
    <p:extLst>
      <p:ext uri="{BB962C8B-B14F-4D97-AF65-F5344CB8AC3E}">
        <p14:creationId xmlns:p14="http://schemas.microsoft.com/office/powerpoint/2010/main" val="62382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6DA38DA-5BB1-423E-B375-A951BF769D7E}"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94E71C-8F7D-4494-82A0-3F51896226E2}" type="datetimeFigureOut">
              <a:rPr lang="en-US" smtClean="0"/>
              <a:pPr/>
              <a:t>3/4/2014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F9960-0874-4CE3-A153-1227C4E37EA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94E71C-8F7D-4494-82A0-3F51896226E2}" type="datetimeFigureOut">
              <a:rPr lang="en-US" smtClean="0"/>
              <a:pPr/>
              <a:t>3/4/2014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F9960-0874-4CE3-A153-1227C4E37E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94E71C-8F7D-4494-82A0-3F51896226E2}" type="datetimeFigureOut">
              <a:rPr lang="en-US" smtClean="0"/>
              <a:pPr/>
              <a:t>3/4/2014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F9960-0874-4CE3-A153-1227C4E37EA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00F4F1-9EB8-4E1C-9E9E-5D914E7A68BC}" type="datetimeFigureOut">
              <a:rPr lang="en-US" smtClean="0"/>
              <a:pPr/>
              <a:t>3/4/2014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FBA8F7-4E36-4992-A591-2E45006CF22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94E71C-8F7D-4494-82A0-3F51896226E2}" type="datetimeFigureOut">
              <a:rPr lang="en-US" smtClean="0"/>
              <a:pPr/>
              <a:t>3/4/2014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F9960-0874-4CE3-A153-1227C4E37EA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94E71C-8F7D-4494-82A0-3F51896226E2}" type="datetimeFigureOut">
              <a:rPr lang="en-US" smtClean="0"/>
              <a:pPr/>
              <a:t>3/4/2014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F9960-0874-4CE3-A153-1227C4E37EA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94E71C-8F7D-4494-82A0-3F51896226E2}" type="datetimeFigureOut">
              <a:rPr lang="en-US" smtClean="0"/>
              <a:pPr/>
              <a:t>3/4/2014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F9960-0874-4CE3-A153-1227C4E37EA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94E71C-8F7D-4494-82A0-3F51896226E2}" type="datetimeFigureOut">
              <a:rPr lang="en-US" smtClean="0"/>
              <a:pPr/>
              <a:t>3/4/2014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FF9960-0874-4CE3-A153-1227C4E37EA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94E71C-8F7D-4494-82A0-3F51896226E2}" type="datetimeFigureOut">
              <a:rPr lang="en-US" smtClean="0"/>
              <a:pPr/>
              <a:t>3/4/2014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FF9960-0874-4CE3-A153-1227C4E37EA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94E71C-8F7D-4494-82A0-3F51896226E2}" type="datetimeFigureOut">
              <a:rPr lang="en-US" smtClean="0"/>
              <a:pPr/>
              <a:t>3/4/2014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FF9960-0874-4CE3-A153-1227C4E37E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94E71C-8F7D-4494-82A0-3F51896226E2}" type="datetimeFigureOut">
              <a:rPr lang="en-US" smtClean="0"/>
              <a:pPr/>
              <a:t>3/4/2014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F9960-0874-4CE3-A153-1227C4E37EA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94E71C-8F7D-4494-82A0-3F51896226E2}" type="datetimeFigureOut">
              <a:rPr lang="en-US" smtClean="0"/>
              <a:pPr/>
              <a:t>3/4/2014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F9960-0874-4CE3-A153-1227C4E37EA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94E71C-8F7D-4494-82A0-3F51896226E2}" type="datetimeFigureOut">
              <a:rPr lang="en-US" smtClean="0"/>
              <a:pPr/>
              <a:t>3/4/2014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FF9960-0874-4CE3-A153-1227C4E37E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tags" Target="../tags/tag17.xml"/><Relationship Id="rId7" Type="http://schemas.openxmlformats.org/officeDocument/2006/relationships/notesSlide" Target="../notesSlides/notesSlide1.xml"/><Relationship Id="rId2" Type="http://schemas.openxmlformats.org/officeDocument/2006/relationships/tags" Target="../tags/tag16.xml"/><Relationship Id="rId1" Type="http://schemas.openxmlformats.org/officeDocument/2006/relationships/vmlDrawing" Target="../drawings/vmlDrawing4.vml"/><Relationship Id="rId6" Type="http://schemas.openxmlformats.org/officeDocument/2006/relationships/slideLayout" Target="../slideLayouts/slideLayout12.xml"/><Relationship Id="rId11" Type="http://schemas.openxmlformats.org/officeDocument/2006/relationships/image" Target="../media/image9.jpeg"/><Relationship Id="rId5" Type="http://schemas.openxmlformats.org/officeDocument/2006/relationships/tags" Target="../tags/tag19.xml"/><Relationship Id="rId10" Type="http://schemas.openxmlformats.org/officeDocument/2006/relationships/hyperlink" Target="http://www.sciencemuseum.org.uk/images/I022/10284896.aspx" TargetMode="External"/><Relationship Id="rId4" Type="http://schemas.openxmlformats.org/officeDocument/2006/relationships/tags" Target="../tags/tag18.xml"/><Relationship Id="rId9" Type="http://schemas.openxmlformats.org/officeDocument/2006/relationships/image" Target="../media/image10.emf"/></Relationships>
</file>

<file path=ppt/slides/_rels/slide11.xml.rels><?xml version="1.0" encoding="UTF-8" standalone="yes"?>
<Relationships xmlns="http://schemas.openxmlformats.org/package/2006/relationships"><Relationship Id="rId3" Type="http://schemas.openxmlformats.org/officeDocument/2006/relationships/hyperlink" Target="http://www.sciencemuseum.org.uk/images/I022/10284896.aspx" TargetMode="External"/><Relationship Id="rId2" Type="http://schemas.openxmlformats.org/officeDocument/2006/relationships/slideLayout" Target="../slideLayouts/slideLayout2.xml"/><Relationship Id="rId1" Type="http://schemas.openxmlformats.org/officeDocument/2006/relationships/tags" Target="../tags/tag20.xml"/><Relationship Id="rId5" Type="http://schemas.openxmlformats.org/officeDocument/2006/relationships/hyperlink" Target="http://www.sciencemuseum.org.uk/objects/classical_and_medieval_medicine/1979-327.aspx" TargetMode="External"/><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3" Type="http://schemas.openxmlformats.org/officeDocument/2006/relationships/hyperlink" Target="http://www.unrv.com/culture/caesarean-section.php" TargetMode="External"/><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hyperlink" Target="http://www.hsl.virginia.edu/historical/artifacts/antiqua/doctors.cfm" TargetMode="External"/><Relationship Id="rId7" Type="http://schemas.openxmlformats.org/officeDocument/2006/relationships/image" Target="../media/image14.jpeg"/><Relationship Id="rId2" Type="http://schemas.openxmlformats.org/officeDocument/2006/relationships/slideLayout" Target="../slideLayouts/slideLayout2.xml"/><Relationship Id="rId1" Type="http://schemas.openxmlformats.org/officeDocument/2006/relationships/tags" Target="../tags/tag22.xml"/><Relationship Id="rId6" Type="http://schemas.openxmlformats.org/officeDocument/2006/relationships/image" Target="../media/image13.gif"/><Relationship Id="rId5" Type="http://schemas.openxmlformats.org/officeDocument/2006/relationships/image" Target="../media/image12.jpeg"/><Relationship Id="rId4" Type="http://schemas.openxmlformats.org/officeDocument/2006/relationships/hyperlink" Target="http://campus.udayton.edu/~hume/Galen/galen.htm"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earlychristianwritings.com/text/galen.html" TargetMode="External"/><Relationship Id="rId2" Type="http://schemas.openxmlformats.org/officeDocument/2006/relationships/slideLayout" Target="../slideLayouts/slideLayout12.xml"/><Relationship Id="rId1" Type="http://schemas.openxmlformats.org/officeDocument/2006/relationships/tags" Target="../tags/tag2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image" Target="../media/image1.emf"/><Relationship Id="rId2" Type="http://schemas.openxmlformats.org/officeDocument/2006/relationships/tags" Target="../tags/tag3.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slideLayout" Target="../slideLayouts/slideLayout12.xml"/><Relationship Id="rId4" Type="http://schemas.openxmlformats.org/officeDocument/2006/relationships/tags" Target="../tags/tag5.xml"/></Relationships>
</file>

<file path=ppt/slides/_rels/slide3.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image" Target="../media/image2.emf"/><Relationship Id="rId2" Type="http://schemas.openxmlformats.org/officeDocument/2006/relationships/tags" Target="../tags/tag6.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slideLayout" Target="../slideLayouts/slideLayout12.xml"/><Relationship Id="rId4" Type="http://schemas.openxmlformats.org/officeDocument/2006/relationships/tags" Target="../tags/tag8.xml"/></Relationships>
</file>

<file path=ppt/slides/_rels/slide4.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image" Target="../media/image3.emf"/><Relationship Id="rId2" Type="http://schemas.openxmlformats.org/officeDocument/2006/relationships/tags" Target="../tags/tag9.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slideLayout" Target="../slideLayouts/slideLayout12.xml"/><Relationship Id="rId4" Type="http://schemas.openxmlformats.org/officeDocument/2006/relationships/tags" Target="../tags/tag11.xml"/></Relationships>
</file>

<file path=ppt/slides/_rels/slide5.xml.rels><?xml version="1.0" encoding="UTF-8" standalone="yes"?>
<Relationships xmlns="http://schemas.openxmlformats.org/package/2006/relationships"><Relationship Id="rId3" Type="http://schemas.openxmlformats.org/officeDocument/2006/relationships/hyperlink" Target="http://www.unrv.com/culture/roman-medicine.php" TargetMode="External"/><Relationship Id="rId7" Type="http://schemas.openxmlformats.org/officeDocument/2006/relationships/image" Target="../media/image6.jpeg"/><Relationship Id="rId2" Type="http://schemas.openxmlformats.org/officeDocument/2006/relationships/slideLayout" Target="../slideLayouts/slideLayout1.xml"/><Relationship Id="rId1" Type="http://schemas.openxmlformats.org/officeDocument/2006/relationships/tags" Target="../tags/tag1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hyperlink" Target="http://upload.wikimedia.org/wikipedia/commons/d/d9/Asclepius_-_Project_Gutenberg_eText_21325.pn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mmdtkw.org/VTiberIsland.html" TargetMode="External"/><Relationship Id="rId2" Type="http://schemas.openxmlformats.org/officeDocument/2006/relationships/slideLayout" Target="../slideLayouts/slideLayout2.xml"/><Relationship Id="rId1" Type="http://schemas.openxmlformats.org/officeDocument/2006/relationships/tags" Target="../tags/tag13.xml"/><Relationship Id="rId5" Type="http://schemas.openxmlformats.org/officeDocument/2006/relationships/hyperlink" Target="http://romereborn.frischerconsulting.com/ge/TS-015.html" TargetMode="Externa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9.xml.rels><?xml version="1.0" encoding="UTF-8" standalone="yes"?>
<Relationships xmlns="http://schemas.openxmlformats.org/package/2006/relationships"><Relationship Id="rId3" Type="http://schemas.openxmlformats.org/officeDocument/2006/relationships/hyperlink" Target="http://www.sciencemuseum.org.uk/images/I022/10284896.aspx" TargetMode="Externa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 Medicine</a:t>
            </a:r>
            <a:endParaRPr lang="en-US" dirty="0"/>
          </a:p>
        </p:txBody>
      </p:sp>
      <p:sp>
        <p:nvSpPr>
          <p:cNvPr id="3" name="Content Placeholder 2"/>
          <p:cNvSpPr>
            <a:spLocks noGrp="1"/>
          </p:cNvSpPr>
          <p:nvPr>
            <p:ph idx="1"/>
          </p:nvPr>
        </p:nvSpPr>
        <p:spPr/>
        <p:txBody>
          <a:bodyPr/>
          <a:lstStyle/>
          <a:p>
            <a:endParaRPr lang="en-US"/>
          </a:p>
        </p:txBody>
      </p:sp>
    </p:spTree>
    <p:custDataLst>
      <p:tags r:id="rId1"/>
    </p:custDataLst>
    <p:extLst>
      <p:ext uri="{BB962C8B-B14F-4D97-AF65-F5344CB8AC3E}">
        <p14:creationId xmlns:p14="http://schemas.microsoft.com/office/powerpoint/2010/main" val="3072575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PChart"/>
          <p:cNvGraphicFramePr>
            <a:graphicFrameLocks noChangeAspect="1"/>
          </p:cNvGraphicFramePr>
          <p:nvPr>
            <p:custDataLst>
              <p:tags r:id="rId3"/>
            </p:custDataLst>
            <p:extLst>
              <p:ext uri="{D42A27DB-BD31-4B8C-83A1-F6EECF244321}">
                <p14:modId xmlns:p14="http://schemas.microsoft.com/office/powerpoint/2010/main" val="3327567005"/>
              </p:ext>
            </p:extLst>
          </p:nvPr>
        </p:nvGraphicFramePr>
        <p:xfrm>
          <a:off x="4572000" y="2933700"/>
          <a:ext cx="4572000" cy="3924300"/>
        </p:xfrm>
        <a:graphic>
          <a:graphicData uri="http://schemas.openxmlformats.org/presentationml/2006/ole">
            <mc:AlternateContent xmlns:mc="http://schemas.openxmlformats.org/markup-compatibility/2006">
              <mc:Choice xmlns:v="urn:schemas-microsoft-com:vml" Requires="v">
                <p:oleObj spid="_x0000_s8200" name="Chart" r:id="rId8" imgW="4572034" imgH="5143584" progId="MSGraph.Chart.8">
                  <p:embed followColorScheme="full"/>
                </p:oleObj>
              </mc:Choice>
              <mc:Fallback>
                <p:oleObj name="Chart" r:id="rId8" imgW="4572034" imgH="5143584" progId="MSGraph.Chart.8">
                  <p:embed followColorScheme="full"/>
                  <p:pic>
                    <p:nvPicPr>
                      <p:cNvPr id="0" name="TPChart"/>
                      <p:cNvPicPr>
                        <a:picLocks noChangeAspect="1" noChangeArrowheads="1"/>
                      </p:cNvPicPr>
                      <p:nvPr/>
                    </p:nvPicPr>
                    <p:blipFill>
                      <a:blip r:embed="rId9"/>
                      <a:srcRect/>
                      <a:stretch>
                        <a:fillRect/>
                      </a:stretch>
                    </p:blipFill>
                    <p:spPr bwMode="auto">
                      <a:xfrm>
                        <a:off x="4572000" y="2933700"/>
                        <a:ext cx="4572000" cy="3924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PAnswers"/>
          <p:cNvSpPr>
            <a:spLocks noGrp="1"/>
          </p:cNvSpPr>
          <p:nvPr>
            <p:ph type="body" idx="1"/>
            <p:custDataLst>
              <p:tags r:id="rId4"/>
            </p:custDataLst>
          </p:nvPr>
        </p:nvSpPr>
        <p:spPr>
          <a:xfrm>
            <a:off x="1219200" y="3657600"/>
            <a:ext cx="4343400" cy="2362200"/>
          </a:xfrm>
        </p:spPr>
        <p:txBody>
          <a:bodyPr tIns="45719" bIns="45719">
            <a:noAutofit/>
          </a:bodyPr>
          <a:lstStyle/>
          <a:p>
            <a:pPr marL="514350" indent="-514350">
              <a:buAutoNum type="arabicPeriod"/>
            </a:pPr>
            <a:r>
              <a:rPr lang="en-US" sz="2400" i="1" dirty="0"/>
              <a:t>v</a:t>
            </a:r>
            <a:r>
              <a:rPr lang="en-US" sz="2400" i="1" dirty="0" smtClean="0"/>
              <a:t>aginal speculum</a:t>
            </a:r>
          </a:p>
          <a:p>
            <a:pPr marL="514350" indent="-514350">
              <a:buAutoNum type="arabicPeriod"/>
            </a:pPr>
            <a:r>
              <a:rPr lang="en-US" sz="2400" i="1" dirty="0"/>
              <a:t>s</a:t>
            </a:r>
            <a:r>
              <a:rPr lang="en-US" sz="2400" i="1" dirty="0" smtClean="0"/>
              <a:t>urgical drill</a:t>
            </a:r>
          </a:p>
          <a:p>
            <a:pPr marL="514350" indent="-514350">
              <a:buAutoNum type="arabicPeriod"/>
            </a:pPr>
            <a:r>
              <a:rPr lang="en-US" sz="2400" i="1" dirty="0"/>
              <a:t>m</a:t>
            </a:r>
            <a:r>
              <a:rPr lang="en-US" sz="2400" i="1" dirty="0" smtClean="0"/>
              <a:t>uscle strengthener</a:t>
            </a:r>
          </a:p>
          <a:p>
            <a:pPr marL="514350" indent="-514350">
              <a:buAutoNum type="arabicPeriod"/>
            </a:pPr>
            <a:r>
              <a:rPr lang="en-US" sz="2400" i="1" dirty="0" smtClean="0"/>
              <a:t>dental spacer</a:t>
            </a:r>
          </a:p>
          <a:p>
            <a:pPr marL="514350" indent="-514350">
              <a:buAutoNum type="arabicPeriod"/>
            </a:pPr>
            <a:r>
              <a:rPr lang="en-US" sz="2400" i="1" dirty="0"/>
              <a:t>b</a:t>
            </a:r>
            <a:r>
              <a:rPr lang="en-US" sz="2400" i="1" dirty="0" smtClean="0"/>
              <a:t>one splint</a:t>
            </a:r>
          </a:p>
        </p:txBody>
      </p:sp>
      <p:sp>
        <p:nvSpPr>
          <p:cNvPr id="15" name="CorShape1"/>
          <p:cNvSpPr/>
          <p:nvPr>
            <p:custDataLst>
              <p:tags r:id="rId5"/>
            </p:custDataLst>
          </p:nvPr>
        </p:nvSpPr>
        <p:spPr>
          <a:xfrm>
            <a:off x="1005839" y="3792218"/>
            <a:ext cx="266700" cy="266700"/>
          </a:xfrm>
          <a:prstGeom prst="smileyFace">
            <a:avLst/>
          </a:prstGeom>
          <a:solidFill>
            <a:srgbClr val="FFFF00"/>
          </a:solidFill>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itle 1"/>
          <p:cNvSpPr>
            <a:spLocks noGrp="1"/>
          </p:cNvSpPr>
          <p:nvPr>
            <p:ph type="title"/>
          </p:nvPr>
        </p:nvSpPr>
        <p:spPr>
          <a:xfrm>
            <a:off x="457200" y="274638"/>
            <a:ext cx="8229600" cy="1249362"/>
          </a:xfrm>
        </p:spPr>
        <p:txBody>
          <a:bodyPr>
            <a:normAutofit fontScale="90000"/>
          </a:bodyPr>
          <a:lstStyle/>
          <a:p>
            <a:r>
              <a:rPr lang="en-US" dirty="0" smtClean="0"/>
              <a:t>Medical Tools</a:t>
            </a:r>
            <a:br>
              <a:rPr lang="en-US" dirty="0" smtClean="0"/>
            </a:br>
            <a:r>
              <a:rPr lang="en-US" sz="4000" b="1" dirty="0" smtClean="0"/>
              <a:t>For what </a:t>
            </a:r>
            <a:r>
              <a:rPr lang="en-US" sz="4000" b="1" dirty="0" err="1" smtClean="0"/>
              <a:t>medicial</a:t>
            </a:r>
            <a:r>
              <a:rPr lang="en-US" sz="4000" b="1" dirty="0" smtClean="0"/>
              <a:t> purpose was this used?</a:t>
            </a:r>
            <a:endParaRPr lang="en-US" sz="4000" b="1" dirty="0"/>
          </a:p>
        </p:txBody>
      </p:sp>
      <p:pic>
        <p:nvPicPr>
          <p:cNvPr id="19" name="Picture 2" descr="Roman vaginal speculum, 100 BC-400 AD. ">
            <a:hlinkClick r:id="rId10"/>
          </p:cNvPr>
          <p:cNvPicPr>
            <a:picLocks noChangeAspect="1" noChangeArrowheads="1"/>
          </p:cNvPicPr>
          <p:nvPr/>
        </p:nvPicPr>
        <p:blipFill>
          <a:blip r:embed="rId11" cstate="print"/>
          <a:srcRect/>
          <a:stretch>
            <a:fillRect/>
          </a:stretch>
        </p:blipFill>
        <p:spPr bwMode="auto">
          <a:xfrm>
            <a:off x="5334000" y="1447800"/>
            <a:ext cx="3377184" cy="2743200"/>
          </a:xfrm>
          <a:prstGeom prst="rect">
            <a:avLst/>
          </a:prstGeom>
          <a:noFill/>
        </p:spPr>
      </p:pic>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18" grpId="0"/>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2" descr="Roman vaginal speculum, 100 BC-400 AD. ">
            <a:hlinkClick r:id="rId3"/>
          </p:cNvPr>
          <p:cNvPicPr>
            <a:picLocks noChangeAspect="1" noChangeArrowheads="1"/>
          </p:cNvPicPr>
          <p:nvPr/>
        </p:nvPicPr>
        <p:blipFill>
          <a:blip r:embed="rId4" cstate="print"/>
          <a:srcRect/>
          <a:stretch>
            <a:fillRect/>
          </a:stretch>
        </p:blipFill>
        <p:spPr bwMode="auto">
          <a:xfrm>
            <a:off x="304800" y="304800"/>
            <a:ext cx="5628640" cy="4572000"/>
          </a:xfrm>
          <a:prstGeom prst="rect">
            <a:avLst/>
          </a:prstGeom>
          <a:noFill/>
        </p:spPr>
      </p:pic>
      <p:sp>
        <p:nvSpPr>
          <p:cNvPr id="5" name="Rectangle 4"/>
          <p:cNvSpPr/>
          <p:nvPr/>
        </p:nvSpPr>
        <p:spPr>
          <a:xfrm>
            <a:off x="6096000" y="533400"/>
            <a:ext cx="2743200" cy="4801314"/>
          </a:xfrm>
          <a:prstGeom prst="rect">
            <a:avLst/>
          </a:prstGeom>
        </p:spPr>
        <p:txBody>
          <a:bodyPr wrap="square">
            <a:spAutoFit/>
          </a:bodyPr>
          <a:lstStyle/>
          <a:p>
            <a:r>
              <a:rPr lang="en-US" dirty="0" smtClean="0"/>
              <a:t>Bronze vaginal speculum, probably Roman, found in the Lebanon, made c. 100BC to 400AD, although the screw part is modern. It comprises a </a:t>
            </a:r>
            <a:r>
              <a:rPr lang="en-US" dirty="0" err="1" smtClean="0"/>
              <a:t>priapiscus</a:t>
            </a:r>
            <a:r>
              <a:rPr lang="en-US" dirty="0" smtClean="0"/>
              <a:t> with dovetailing valves which are opened and closed by a handle with a screw mechanism. It shows the relatively sophisticated instruments that were sometimes in use in Roman medicine. Vaginal specula were used in the diagnosis and treatment of vaginal and uterine disorders.</a:t>
            </a:r>
            <a:endParaRPr lang="en-US" dirty="0"/>
          </a:p>
        </p:txBody>
      </p:sp>
      <p:sp>
        <p:nvSpPr>
          <p:cNvPr id="6" name="Rectangle 5"/>
          <p:cNvSpPr/>
          <p:nvPr/>
        </p:nvSpPr>
        <p:spPr>
          <a:xfrm>
            <a:off x="228600" y="5934670"/>
            <a:ext cx="8305800" cy="1200329"/>
          </a:xfrm>
          <a:prstGeom prst="rect">
            <a:avLst/>
          </a:prstGeom>
        </p:spPr>
        <p:txBody>
          <a:bodyPr wrap="square">
            <a:spAutoFit/>
          </a:bodyPr>
          <a:lstStyle/>
          <a:p>
            <a:r>
              <a:rPr lang="en-US" dirty="0" smtClean="0"/>
              <a:t>For more examples see: </a:t>
            </a:r>
            <a:r>
              <a:rPr lang="en-US" dirty="0" smtClean="0">
                <a:hlinkClick r:id="rId5"/>
              </a:rPr>
              <a:t>http://</a:t>
            </a:r>
            <a:r>
              <a:rPr lang="en-US" dirty="0" smtClean="0">
                <a:hlinkClick r:id="rId5"/>
              </a:rPr>
              <a:t>www.sciencemuseum.org.uk/objects/classical_and_medieval_medicine/1979-327.aspx</a:t>
            </a:r>
            <a:endParaRPr lang="en-US" dirty="0" smtClean="0"/>
          </a:p>
          <a:p>
            <a:endParaRPr lang="en-US" dirty="0"/>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hlinkClick r:id="rId3"/>
              </a:rPr>
              <a:t>Caesarian Section?</a:t>
            </a:r>
            <a:r>
              <a:rPr lang="en-US" dirty="0" smtClean="0"/>
              <a:t/>
            </a:r>
            <a:br>
              <a:rPr lang="en-US" dirty="0" smtClean="0"/>
            </a:br>
            <a:r>
              <a:rPr lang="en-US" b="1" dirty="0" err="1" smtClean="0"/>
              <a:t>Lex</a:t>
            </a:r>
            <a:r>
              <a:rPr lang="en-US" b="1" dirty="0" smtClean="0"/>
              <a:t> Caesarea </a:t>
            </a:r>
            <a:endParaRPr lang="en-US" dirty="0"/>
          </a:p>
        </p:txBody>
      </p:sp>
      <p:pic>
        <p:nvPicPr>
          <p:cNvPr id="23554" name="Picture 2" descr="http://bigmentaldisease.com/wp-content/uploads/2009/06/juliuscaesar.jpg"/>
          <p:cNvPicPr>
            <a:picLocks noChangeAspect="1" noChangeArrowheads="1"/>
          </p:cNvPicPr>
          <p:nvPr/>
        </p:nvPicPr>
        <p:blipFill>
          <a:blip r:embed="rId4" cstate="print"/>
          <a:srcRect/>
          <a:stretch>
            <a:fillRect/>
          </a:stretch>
        </p:blipFill>
        <p:spPr bwMode="auto">
          <a:xfrm>
            <a:off x="533400" y="1524000"/>
            <a:ext cx="3714750" cy="4886325"/>
          </a:xfrm>
          <a:prstGeom prst="rect">
            <a:avLst/>
          </a:prstGeom>
          <a:noFill/>
        </p:spPr>
      </p:pic>
      <p:sp>
        <p:nvSpPr>
          <p:cNvPr id="4" name="Rectangle 3"/>
          <p:cNvSpPr/>
          <p:nvPr/>
        </p:nvSpPr>
        <p:spPr>
          <a:xfrm>
            <a:off x="4267200" y="1828800"/>
            <a:ext cx="4572000" cy="3693319"/>
          </a:xfrm>
          <a:prstGeom prst="rect">
            <a:avLst/>
          </a:prstGeom>
        </p:spPr>
        <p:txBody>
          <a:bodyPr>
            <a:spAutoFit/>
          </a:bodyPr>
          <a:lstStyle/>
          <a:p>
            <a:r>
              <a:rPr lang="en-US" dirty="0" smtClean="0"/>
              <a:t>The Roman </a:t>
            </a:r>
            <a:r>
              <a:rPr lang="en-US" b="1" dirty="0" err="1" smtClean="0"/>
              <a:t>Lex</a:t>
            </a:r>
            <a:r>
              <a:rPr lang="en-US" b="1" dirty="0" smtClean="0"/>
              <a:t> </a:t>
            </a:r>
            <a:r>
              <a:rPr lang="en-US" b="1" dirty="0" err="1" smtClean="0"/>
              <a:t>Regia</a:t>
            </a:r>
            <a:r>
              <a:rPr lang="en-US" b="1" dirty="0" smtClean="0"/>
              <a:t> </a:t>
            </a:r>
            <a:r>
              <a:rPr lang="en-US" dirty="0" smtClean="0"/>
              <a:t>(royal law), later the </a:t>
            </a:r>
            <a:r>
              <a:rPr lang="en-US" b="1" dirty="0" err="1" smtClean="0"/>
              <a:t>Lex</a:t>
            </a:r>
            <a:r>
              <a:rPr lang="en-US" b="1" dirty="0" smtClean="0"/>
              <a:t> Caesarea</a:t>
            </a:r>
            <a:r>
              <a:rPr lang="en-US" dirty="0" smtClean="0"/>
              <a:t> (imperial law), of </a:t>
            </a:r>
            <a:r>
              <a:rPr lang="en-US" dirty="0" err="1" smtClean="0"/>
              <a:t>Numa</a:t>
            </a:r>
            <a:r>
              <a:rPr lang="en-US" dirty="0" smtClean="0"/>
              <a:t> </a:t>
            </a:r>
            <a:r>
              <a:rPr lang="en-US" dirty="0" err="1" smtClean="0"/>
              <a:t>Pompilius</a:t>
            </a:r>
            <a:r>
              <a:rPr lang="en-US" dirty="0" smtClean="0"/>
              <a:t> (715–673 BCE), required the child of a mother dead in childbirth to be cut from her womb.</a:t>
            </a:r>
          </a:p>
          <a:p>
            <a:pPr>
              <a:buFont typeface="Wingdings" pitchFamily="2" charset="2"/>
              <a:buChar char="§"/>
            </a:pPr>
            <a:r>
              <a:rPr lang="en-US" dirty="0" smtClean="0"/>
              <a:t>  perhaps began as a religious requirement that mothers not be buried pregnant </a:t>
            </a:r>
          </a:p>
          <a:p>
            <a:pPr>
              <a:buFont typeface="Wingdings" pitchFamily="2" charset="2"/>
              <a:buChar char="§"/>
            </a:pPr>
            <a:r>
              <a:rPr lang="en-US" dirty="0" smtClean="0"/>
              <a:t> evolved into a way of saving the fetus, with Roman practice requiring a living mother to be in her tenth month of pregnancy before resorting to the procedure, reflecting the knowledge that she could not survive the delivery.</a:t>
            </a:r>
          </a:p>
          <a:p>
            <a:endParaRPr lang="en-US" dirty="0"/>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3"/>
              </a:rPr>
              <a:t>Roman Physicians</a:t>
            </a:r>
            <a:endParaRPr lang="en-US" dirty="0"/>
          </a:p>
        </p:txBody>
      </p:sp>
      <p:sp>
        <p:nvSpPr>
          <p:cNvPr id="3" name="Content Placeholder 2"/>
          <p:cNvSpPr>
            <a:spLocks noGrp="1"/>
          </p:cNvSpPr>
          <p:nvPr>
            <p:ph idx="1"/>
          </p:nvPr>
        </p:nvSpPr>
        <p:spPr>
          <a:xfrm>
            <a:off x="0" y="1371600"/>
            <a:ext cx="2895600" cy="4525963"/>
          </a:xfrm>
        </p:spPr>
        <p:txBody>
          <a:bodyPr>
            <a:normAutofit fontScale="85000" lnSpcReduction="10000"/>
          </a:bodyPr>
          <a:lstStyle/>
          <a:p>
            <a:pPr>
              <a:buNone/>
            </a:pPr>
            <a:r>
              <a:rPr lang="en-US" dirty="0" smtClean="0"/>
              <a:t>Galen</a:t>
            </a:r>
          </a:p>
          <a:p>
            <a:pPr>
              <a:buNone/>
            </a:pPr>
            <a:r>
              <a:rPr lang="fr-FR" b="1" dirty="0" err="1" smtClean="0"/>
              <a:t>Aelius</a:t>
            </a:r>
            <a:r>
              <a:rPr lang="fr-FR" b="1" dirty="0" smtClean="0"/>
              <a:t> </a:t>
            </a:r>
            <a:r>
              <a:rPr lang="fr-FR" b="1" dirty="0" err="1" smtClean="0"/>
              <a:t>Galenus</a:t>
            </a:r>
            <a:r>
              <a:rPr lang="fr-FR" dirty="0" smtClean="0"/>
              <a:t> or </a:t>
            </a:r>
            <a:r>
              <a:rPr lang="fr-FR" b="1" dirty="0" smtClean="0"/>
              <a:t>Claudius </a:t>
            </a:r>
            <a:r>
              <a:rPr lang="fr-FR" b="1" dirty="0" err="1" smtClean="0"/>
              <a:t>Galenus</a:t>
            </a:r>
            <a:r>
              <a:rPr lang="fr-FR" dirty="0" smtClean="0"/>
              <a:t> (</a:t>
            </a:r>
            <a:r>
              <a:rPr lang="fr-FR" dirty="0" err="1" smtClean="0"/>
              <a:t>September</a:t>
            </a:r>
            <a:r>
              <a:rPr lang="fr-FR" dirty="0" smtClean="0"/>
              <a:t> AD 129 – 199/217)</a:t>
            </a:r>
            <a:br>
              <a:rPr lang="fr-FR" dirty="0" smtClean="0"/>
            </a:br>
            <a:r>
              <a:rPr lang="fr-FR" dirty="0" err="1" smtClean="0"/>
              <a:t>from</a:t>
            </a:r>
            <a:r>
              <a:rPr lang="fr-FR" dirty="0" smtClean="0"/>
              <a:t> </a:t>
            </a:r>
            <a:r>
              <a:rPr lang="fr-FR" dirty="0" err="1" smtClean="0"/>
              <a:t>Pergamon</a:t>
            </a:r>
            <a:endParaRPr lang="fr-FR" dirty="0" smtClean="0"/>
          </a:p>
          <a:p>
            <a:pPr>
              <a:buNone/>
            </a:pPr>
            <a:r>
              <a:rPr lang="en-US" dirty="0">
                <a:hlinkClick r:id="rId4"/>
              </a:rPr>
              <a:t>http://campus.udayton.edu/~</a:t>
            </a:r>
            <a:r>
              <a:rPr lang="en-US" dirty="0" smtClean="0">
                <a:hlinkClick r:id="rId4"/>
              </a:rPr>
              <a:t>hume/Galen/galen.htm</a:t>
            </a:r>
            <a:endParaRPr lang="en-US" dirty="0" smtClean="0"/>
          </a:p>
          <a:p>
            <a:pPr>
              <a:buNone/>
            </a:pPr>
            <a:endParaRPr lang="en-US" dirty="0"/>
          </a:p>
        </p:txBody>
      </p:sp>
      <p:pic>
        <p:nvPicPr>
          <p:cNvPr id="1026" name="Picture 2" descr="http://kn.theiet.org/magazine/issues/0807/images/eccentric-engineer.jpg"/>
          <p:cNvPicPr>
            <a:picLocks noChangeAspect="1" noChangeArrowheads="1"/>
          </p:cNvPicPr>
          <p:nvPr/>
        </p:nvPicPr>
        <p:blipFill>
          <a:blip r:embed="rId5" cstate="print"/>
          <a:srcRect/>
          <a:stretch>
            <a:fillRect/>
          </a:stretch>
        </p:blipFill>
        <p:spPr bwMode="auto">
          <a:xfrm>
            <a:off x="2971800" y="1295400"/>
            <a:ext cx="2257425" cy="1514475"/>
          </a:xfrm>
          <a:prstGeom prst="rect">
            <a:avLst/>
          </a:prstGeom>
          <a:noFill/>
        </p:spPr>
      </p:pic>
      <p:pic>
        <p:nvPicPr>
          <p:cNvPr id="1028" name="Picture 4" descr="http://www.bbc.co.uk/schools/gcsebitesize/history/images/hist_medtt_ill_romsurg.gif"/>
          <p:cNvPicPr>
            <a:picLocks noChangeAspect="1" noChangeArrowheads="1"/>
          </p:cNvPicPr>
          <p:nvPr/>
        </p:nvPicPr>
        <p:blipFill>
          <a:blip r:embed="rId6" cstate="print"/>
          <a:srcRect/>
          <a:stretch>
            <a:fillRect/>
          </a:stretch>
        </p:blipFill>
        <p:spPr bwMode="auto">
          <a:xfrm>
            <a:off x="5562600" y="1371600"/>
            <a:ext cx="3333750" cy="2914650"/>
          </a:xfrm>
          <a:prstGeom prst="rect">
            <a:avLst/>
          </a:prstGeom>
          <a:noFill/>
        </p:spPr>
      </p:pic>
      <p:pic>
        <p:nvPicPr>
          <p:cNvPr id="1030" name="Picture 6" descr="http://www.jokesontheweb.com/chistes/humor_grafico/img_en/1248_im.eng.jpg"/>
          <p:cNvPicPr>
            <a:picLocks noChangeAspect="1" noChangeArrowheads="1"/>
          </p:cNvPicPr>
          <p:nvPr/>
        </p:nvPicPr>
        <p:blipFill>
          <a:blip r:embed="rId7" cstate="print"/>
          <a:srcRect/>
          <a:stretch>
            <a:fillRect/>
          </a:stretch>
        </p:blipFill>
        <p:spPr bwMode="auto">
          <a:xfrm>
            <a:off x="5486400" y="3886200"/>
            <a:ext cx="3657600" cy="2743200"/>
          </a:xfrm>
          <a:prstGeom prst="rect">
            <a:avLst/>
          </a:prstGeom>
          <a:noFill/>
        </p:spPr>
      </p:pic>
      <p:pic>
        <p:nvPicPr>
          <p:cNvPr id="1032" name="Picture 8" descr="http://i.telegraph.co.uk/telegraph/multimedia/archive/00653/news-graphics-2007-_653485a.jpg"/>
          <p:cNvPicPr>
            <a:picLocks noChangeAspect="1" noChangeArrowheads="1"/>
          </p:cNvPicPr>
          <p:nvPr/>
        </p:nvPicPr>
        <p:blipFill>
          <a:blip r:embed="rId8" cstate="print"/>
          <a:srcRect/>
          <a:stretch>
            <a:fillRect/>
          </a:stretch>
        </p:blipFill>
        <p:spPr bwMode="auto">
          <a:xfrm>
            <a:off x="2895600" y="2971800"/>
            <a:ext cx="2381250" cy="3038475"/>
          </a:xfrm>
          <a:prstGeom prst="rect">
            <a:avLst/>
          </a:prstGeom>
          <a:noFill/>
        </p:spPr>
      </p:pic>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1143000"/>
          </a:xfrm>
        </p:spPr>
        <p:txBody>
          <a:bodyPr>
            <a:normAutofit fontScale="90000"/>
          </a:bodyPr>
          <a:lstStyle/>
          <a:p>
            <a:r>
              <a:rPr lang="en-US" dirty="0" smtClean="0"/>
              <a:t>Galen. </a:t>
            </a:r>
            <a:r>
              <a:rPr lang="en-US" i="1" dirty="0" smtClean="0"/>
              <a:t>On the </a:t>
            </a:r>
            <a:r>
              <a:rPr lang="en-US" i="1" dirty="0"/>
              <a:t>Natural Faculties</a:t>
            </a:r>
            <a:br>
              <a:rPr lang="en-US" i="1" dirty="0"/>
            </a:br>
            <a:r>
              <a:rPr lang="en-US" sz="2200" i="1" dirty="0">
                <a:hlinkClick r:id="rId3"/>
              </a:rPr>
              <a:t>http://</a:t>
            </a:r>
            <a:r>
              <a:rPr lang="en-US" sz="2200" i="1" dirty="0" smtClean="0">
                <a:hlinkClick r:id="rId3"/>
              </a:rPr>
              <a:t>www.earlychristianwritings.com/text/galen.html</a:t>
            </a:r>
            <a:r>
              <a:rPr lang="en-US" sz="2200" i="1" dirty="0" smtClean="0"/>
              <a:t/>
            </a:r>
            <a:br>
              <a:rPr lang="en-US" sz="2200" i="1" dirty="0" smtClean="0"/>
            </a:br>
            <a:endParaRPr lang="en-US" sz="2200" dirty="0"/>
          </a:p>
        </p:txBody>
      </p:sp>
      <p:sp>
        <p:nvSpPr>
          <p:cNvPr id="8" name="Rectangle 7"/>
          <p:cNvSpPr/>
          <p:nvPr/>
        </p:nvSpPr>
        <p:spPr>
          <a:xfrm>
            <a:off x="381000" y="1524000"/>
            <a:ext cx="7620000" cy="3970318"/>
          </a:xfrm>
          <a:prstGeom prst="rect">
            <a:avLst/>
          </a:prstGeom>
        </p:spPr>
        <p:txBody>
          <a:bodyPr wrap="square">
            <a:spAutoFit/>
          </a:bodyPr>
          <a:lstStyle/>
          <a:p>
            <a:r>
              <a:rPr lang="en-US" b="1" dirty="0"/>
              <a:t>IV</a:t>
            </a:r>
          </a:p>
          <a:p>
            <a:r>
              <a:rPr lang="en-US" dirty="0"/>
              <a:t>The so-called </a:t>
            </a:r>
            <a:r>
              <a:rPr lang="en-US" i="1" dirty="0" smtClean="0"/>
              <a:t>blood-making</a:t>
            </a:r>
            <a:r>
              <a:rPr lang="en-US" dirty="0" smtClean="0"/>
              <a:t> </a:t>
            </a:r>
            <a:r>
              <a:rPr lang="en-US" dirty="0"/>
              <a:t>faculty in the veins, then, as well as all the other faculties, fall within the category of relative concepts; primarily because the faculty is the cause of the activity, but also, accidentally, because it is the cause of the effect. But if the cause is relative to something—for it is the cause of what results from it, and of nothing else—it is obvious that the faculty also falls into the category of the relative; and so long as we are ignorant of the true essence of the cause which is operating, we call it a </a:t>
            </a:r>
            <a:r>
              <a:rPr lang="en-US" i="1" dirty="0"/>
              <a:t>faculty</a:t>
            </a:r>
            <a:r>
              <a:rPr lang="en-US" dirty="0"/>
              <a:t>. Thus we say that there exists in the veins a blood-making faculty, as also a </a:t>
            </a:r>
            <a:r>
              <a:rPr lang="en-US" dirty="0" smtClean="0"/>
              <a:t>digestive </a:t>
            </a:r>
            <a:r>
              <a:rPr lang="en-US" dirty="0"/>
              <a:t>faculty in the stomach, a </a:t>
            </a:r>
            <a:r>
              <a:rPr lang="en-US" dirty="0" smtClean="0"/>
              <a:t>pulsatile </a:t>
            </a:r>
            <a:r>
              <a:rPr lang="en-US" dirty="0"/>
              <a:t>faculty in the heart, and in each of the other parts a special faculty corresponding to the function or activity of that part. If, therefore, we are to investigate methodically the number and kinds of faculties, we must begin with the effects; for each of these effects comes from a certain activity, and each of these again is preceded by a cause.</a:t>
            </a:r>
            <a:endParaRPr lang="en-US" dirty="0">
              <a:effectLst/>
            </a:endParaRPr>
          </a:p>
        </p:txBody>
      </p:sp>
    </p:spTree>
    <p:custDataLst>
      <p:tags r:id="rId1"/>
    </p:custDataLst>
    <p:extLst>
      <p:ext uri="{BB962C8B-B14F-4D97-AF65-F5344CB8AC3E}">
        <p14:creationId xmlns:p14="http://schemas.microsoft.com/office/powerpoint/2010/main" val="27269754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Martial on Doctors</a:t>
            </a:r>
            <a:endParaRPr lang="en-US" dirty="0"/>
          </a:p>
        </p:txBody>
      </p:sp>
      <p:sp>
        <p:nvSpPr>
          <p:cNvPr id="4" name="Rectangle 3"/>
          <p:cNvSpPr/>
          <p:nvPr/>
        </p:nvSpPr>
        <p:spPr>
          <a:xfrm>
            <a:off x="685800" y="1371600"/>
            <a:ext cx="8229600" cy="4247317"/>
          </a:xfrm>
          <a:prstGeom prst="rect">
            <a:avLst/>
          </a:prstGeom>
        </p:spPr>
        <p:txBody>
          <a:bodyPr wrap="square">
            <a:spAutoFit/>
          </a:bodyPr>
          <a:lstStyle/>
          <a:p>
            <a:r>
              <a:rPr lang="en-US" dirty="0"/>
              <a:t>Until recently, </a:t>
            </a:r>
            <a:r>
              <a:rPr lang="en-US" dirty="0" err="1"/>
              <a:t>Diaulus</a:t>
            </a:r>
            <a:r>
              <a:rPr lang="en-US" dirty="0"/>
              <a:t> was a doctor; now he is an undertaker. He is still doing as an undertaker, what he used to do as a doctor. </a:t>
            </a:r>
          </a:p>
          <a:p>
            <a:r>
              <a:rPr lang="en-US" dirty="0"/>
              <a:t>–Martial, Epigrams 1.47 </a:t>
            </a:r>
            <a:endParaRPr lang="en-US" dirty="0" smtClean="0"/>
          </a:p>
          <a:p>
            <a:endParaRPr lang="en-US" dirty="0"/>
          </a:p>
          <a:p>
            <a:endParaRPr lang="en-US" dirty="0"/>
          </a:p>
          <a:p>
            <a:r>
              <a:rPr lang="en-US" dirty="0"/>
              <a:t>You are now a gladiator, although until recently you were an ophthalmologist. You did the same thing as a doctor that you do now as a gladiator. </a:t>
            </a:r>
          </a:p>
          <a:p>
            <a:r>
              <a:rPr lang="en-US" dirty="0"/>
              <a:t>–Martial, Epigrams 8.74 </a:t>
            </a:r>
            <a:endParaRPr lang="en-US" dirty="0" smtClean="0"/>
          </a:p>
          <a:p>
            <a:endParaRPr lang="en-US" dirty="0"/>
          </a:p>
          <a:p>
            <a:endParaRPr lang="en-US" dirty="0" smtClean="0"/>
          </a:p>
          <a:p>
            <a:r>
              <a:rPr lang="en-US" dirty="0"/>
              <a:t>I felt a little ill and called Dr. </a:t>
            </a:r>
            <a:r>
              <a:rPr lang="en-US" dirty="0" err="1"/>
              <a:t>Symmachus</a:t>
            </a:r>
            <a:r>
              <a:rPr lang="en-US" dirty="0"/>
              <a:t>. Well, you came, </a:t>
            </a:r>
            <a:r>
              <a:rPr lang="en-US" dirty="0" err="1"/>
              <a:t>Symmachus</a:t>
            </a:r>
            <a:r>
              <a:rPr lang="en-US" dirty="0"/>
              <a:t>, but you brought 100 medical students with you. One hundred ice cold hands poked and jabbed me. I didn’t have a fever, </a:t>
            </a:r>
            <a:r>
              <a:rPr lang="en-US" dirty="0" err="1"/>
              <a:t>Symmachus</a:t>
            </a:r>
            <a:r>
              <a:rPr lang="en-US" dirty="0"/>
              <a:t>, when I called you, but now I do. </a:t>
            </a:r>
          </a:p>
          <a:p>
            <a:r>
              <a:rPr lang="en-US" dirty="0"/>
              <a:t>–Martial, Epigrams 5.9 </a:t>
            </a:r>
          </a:p>
          <a:p>
            <a:endParaRPr lang="en-US" dirty="0"/>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1143000"/>
          </a:xfrm>
        </p:spPr>
        <p:txBody>
          <a:bodyPr>
            <a:normAutofit fontScale="90000"/>
          </a:bodyPr>
          <a:lstStyle/>
          <a:p>
            <a:r>
              <a:rPr lang="en-US" dirty="0" smtClean="0"/>
              <a:t>Roman Writer </a:t>
            </a:r>
            <a:br>
              <a:rPr lang="en-US" dirty="0" smtClean="0"/>
            </a:br>
            <a:r>
              <a:rPr lang="en-US" dirty="0" smtClean="0"/>
              <a:t>Who Wrote the </a:t>
            </a:r>
            <a:r>
              <a:rPr lang="en-US" i="1" dirty="0" smtClean="0"/>
              <a:t>Natural History</a:t>
            </a:r>
            <a:endParaRPr lang="en-US" dirty="0"/>
          </a:p>
        </p:txBody>
      </p:sp>
      <p:graphicFrame>
        <p:nvGraphicFramePr>
          <p:cNvPr id="4" name="TPChart"/>
          <p:cNvGraphicFramePr>
            <a:graphicFrameLocks/>
          </p:cNvGraphicFramePr>
          <p:nvPr>
            <p:custDataLst>
              <p:tags r:id="rId3"/>
            </p:custDataLst>
            <p:extLst>
              <p:ext uri="{D42A27DB-BD31-4B8C-83A1-F6EECF244321}">
                <p14:modId xmlns:p14="http://schemas.microsoft.com/office/powerpoint/2010/main" val="3258509370"/>
              </p:ext>
            </p:extLst>
          </p:nvPr>
        </p:nvGraphicFramePr>
        <p:xfrm>
          <a:off x="127000" y="1460500"/>
          <a:ext cx="9144000" cy="2543175"/>
        </p:xfrm>
        <a:graphic>
          <a:graphicData uri="http://schemas.openxmlformats.org/presentationml/2006/ole">
            <mc:AlternateContent xmlns:mc="http://schemas.openxmlformats.org/markup-compatibility/2006">
              <mc:Choice xmlns:v="urn:schemas-microsoft-com:vml" Requires="v">
                <p:oleObj spid="_x0000_s9221" name="Chart" r:id="rId6" imgW="9144068" imgH="2543044" progId="MSGraph.Chart.8">
                  <p:embed followColorScheme="full"/>
                </p:oleObj>
              </mc:Choice>
              <mc:Fallback>
                <p:oleObj name="Chart" r:id="rId6" imgW="9144068" imgH="2543044" progId="MSGraph.Chart.8">
                  <p:embed followColorScheme="full"/>
                  <p:pic>
                    <p:nvPicPr>
                      <p:cNvPr id="0" name=""/>
                      <p:cNvPicPr/>
                      <p:nvPr/>
                    </p:nvPicPr>
                    <p:blipFill>
                      <a:blip r:embed="rId7"/>
                      <a:stretch>
                        <a:fillRect/>
                      </a:stretch>
                    </p:blipFill>
                    <p:spPr>
                      <a:xfrm>
                        <a:off x="127000" y="1460500"/>
                        <a:ext cx="9144000" cy="2543175"/>
                      </a:xfrm>
                      <a:prstGeom prst="rect">
                        <a:avLst/>
                      </a:prstGeom>
                    </p:spPr>
                  </p:pic>
                </p:oleObj>
              </mc:Fallback>
            </mc:AlternateContent>
          </a:graphicData>
        </a:graphic>
      </p:graphicFrame>
      <p:sp>
        <p:nvSpPr>
          <p:cNvPr id="3" name="TPAnswers"/>
          <p:cNvSpPr>
            <a:spLocks noGrp="1"/>
          </p:cNvSpPr>
          <p:nvPr>
            <p:ph type="body" idx="1"/>
            <p:custDataLst>
              <p:tags r:id="rId4"/>
            </p:custDataLst>
          </p:nvPr>
        </p:nvSpPr>
        <p:spPr>
          <a:xfrm>
            <a:off x="1397000" y="1600200"/>
            <a:ext cx="8229600" cy="4525963"/>
          </a:xfrm>
        </p:spPr>
        <p:txBody>
          <a:bodyPr tIns="45720" bIns="45720">
            <a:noAutofit/>
          </a:bodyPr>
          <a:lstStyle/>
          <a:p>
            <a:pPr marL="514350" indent="-514350">
              <a:buFont typeface="Arial" pitchFamily="34" charset="0"/>
              <a:buAutoNum type="arabicPeriod"/>
            </a:pPr>
            <a:r>
              <a:rPr lang="en-US" dirty="0" smtClean="0"/>
              <a:t>Julius Caesar</a:t>
            </a:r>
          </a:p>
          <a:p>
            <a:pPr marL="514350" indent="-514350">
              <a:buFont typeface="Arial" pitchFamily="34" charset="0"/>
              <a:buAutoNum type="arabicPeriod"/>
            </a:pPr>
            <a:r>
              <a:rPr lang="en-US" dirty="0" smtClean="0"/>
              <a:t>Augustus</a:t>
            </a:r>
          </a:p>
          <a:p>
            <a:pPr marL="514350" indent="-514350">
              <a:buFont typeface="Arial" pitchFamily="34" charset="0"/>
              <a:buAutoNum type="arabicPeriod"/>
            </a:pPr>
            <a:r>
              <a:rPr lang="en-US" dirty="0" smtClean="0"/>
              <a:t>Pliny the Elder</a:t>
            </a:r>
          </a:p>
          <a:p>
            <a:pPr marL="514350" indent="-514350">
              <a:buFont typeface="Arial" pitchFamily="34" charset="0"/>
              <a:buAutoNum type="arabicPeriod"/>
            </a:pPr>
            <a:r>
              <a:rPr lang="en-US" dirty="0" smtClean="0"/>
              <a:t>Martial</a:t>
            </a:r>
            <a:endParaRPr lang="en-US" dirty="0"/>
          </a:p>
        </p:txBody>
      </p:sp>
    </p:spTree>
    <p:custDataLst>
      <p:tags r:id="rId2"/>
    </p:custDataLst>
    <p:extLst>
      <p:ext uri="{BB962C8B-B14F-4D97-AF65-F5344CB8AC3E}">
        <p14:creationId xmlns:p14="http://schemas.microsoft.com/office/powerpoint/2010/main" val="2696439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1143000"/>
          </a:xfrm>
        </p:spPr>
        <p:txBody>
          <a:bodyPr>
            <a:normAutofit fontScale="90000"/>
          </a:bodyPr>
          <a:lstStyle/>
          <a:p>
            <a:r>
              <a:rPr lang="en-US" dirty="0" smtClean="0"/>
              <a:t>Roman cures for ailments were often associated with</a:t>
            </a:r>
            <a:endParaRPr lang="en-US" dirty="0"/>
          </a:p>
        </p:txBody>
      </p:sp>
      <p:graphicFrame>
        <p:nvGraphicFramePr>
          <p:cNvPr id="4" name="TPChart"/>
          <p:cNvGraphicFramePr>
            <a:graphicFrameLocks/>
          </p:cNvGraphicFramePr>
          <p:nvPr>
            <p:custDataLst>
              <p:tags r:id="rId3"/>
            </p:custDataLst>
            <p:extLst>
              <p:ext uri="{D42A27DB-BD31-4B8C-83A1-F6EECF244321}">
                <p14:modId xmlns:p14="http://schemas.microsoft.com/office/powerpoint/2010/main" val="1619777736"/>
              </p:ext>
            </p:extLst>
          </p:nvPr>
        </p:nvGraphicFramePr>
        <p:xfrm>
          <a:off x="127000" y="1460500"/>
          <a:ext cx="9144000" cy="2543175"/>
        </p:xfrm>
        <a:graphic>
          <a:graphicData uri="http://schemas.openxmlformats.org/presentationml/2006/ole">
            <mc:AlternateContent xmlns:mc="http://schemas.openxmlformats.org/markup-compatibility/2006">
              <mc:Choice xmlns:v="urn:schemas-microsoft-com:vml" Requires="v">
                <p:oleObj spid="_x0000_s10245" name="Chart" r:id="rId6" imgW="9144068" imgH="2543044" progId="MSGraph.Chart.8">
                  <p:embed followColorScheme="full"/>
                </p:oleObj>
              </mc:Choice>
              <mc:Fallback>
                <p:oleObj name="Chart" r:id="rId6" imgW="9144068" imgH="2543044" progId="MSGraph.Chart.8">
                  <p:embed followColorScheme="full"/>
                  <p:pic>
                    <p:nvPicPr>
                      <p:cNvPr id="0" name=""/>
                      <p:cNvPicPr/>
                      <p:nvPr/>
                    </p:nvPicPr>
                    <p:blipFill>
                      <a:blip r:embed="rId7"/>
                      <a:stretch>
                        <a:fillRect/>
                      </a:stretch>
                    </p:blipFill>
                    <p:spPr>
                      <a:xfrm>
                        <a:off x="127000" y="1460500"/>
                        <a:ext cx="9144000" cy="2543175"/>
                      </a:xfrm>
                      <a:prstGeom prst="rect">
                        <a:avLst/>
                      </a:prstGeom>
                    </p:spPr>
                  </p:pic>
                </p:oleObj>
              </mc:Fallback>
            </mc:AlternateContent>
          </a:graphicData>
        </a:graphic>
      </p:graphicFrame>
      <p:sp>
        <p:nvSpPr>
          <p:cNvPr id="3" name="TPAnswers"/>
          <p:cNvSpPr>
            <a:spLocks noGrp="1"/>
          </p:cNvSpPr>
          <p:nvPr>
            <p:ph type="body" idx="1"/>
            <p:custDataLst>
              <p:tags r:id="rId4"/>
            </p:custDataLst>
          </p:nvPr>
        </p:nvSpPr>
        <p:spPr>
          <a:xfrm>
            <a:off x="1397000" y="1600200"/>
            <a:ext cx="8229600" cy="4525963"/>
          </a:xfrm>
        </p:spPr>
        <p:txBody>
          <a:bodyPr tIns="45720" bIns="45720">
            <a:noAutofit/>
          </a:bodyPr>
          <a:lstStyle/>
          <a:p>
            <a:pPr marL="514350" indent="-514350">
              <a:buFont typeface="Arial" pitchFamily="34" charset="0"/>
              <a:buAutoNum type="arabicPeriod"/>
            </a:pPr>
            <a:r>
              <a:rPr lang="en-US" dirty="0" smtClean="0"/>
              <a:t>Medicinal treatments</a:t>
            </a:r>
          </a:p>
          <a:p>
            <a:pPr marL="514350" indent="-514350">
              <a:buFont typeface="Arial" pitchFamily="34" charset="0"/>
              <a:buAutoNum type="arabicPeriod"/>
            </a:pPr>
            <a:r>
              <a:rPr lang="en-US" dirty="0" smtClean="0"/>
              <a:t>Bathing</a:t>
            </a:r>
          </a:p>
          <a:p>
            <a:pPr marL="514350" indent="-514350">
              <a:buFont typeface="Arial" pitchFamily="34" charset="0"/>
              <a:buAutoNum type="arabicPeriod"/>
            </a:pPr>
            <a:r>
              <a:rPr lang="en-US" dirty="0" smtClean="0"/>
              <a:t>Exercise</a:t>
            </a:r>
          </a:p>
          <a:p>
            <a:pPr marL="514350" indent="-514350">
              <a:buFont typeface="Arial" pitchFamily="34" charset="0"/>
              <a:buAutoNum type="arabicPeriod"/>
            </a:pPr>
            <a:r>
              <a:rPr lang="en-US" dirty="0" smtClean="0"/>
              <a:t>Fasting</a:t>
            </a:r>
            <a:endParaRPr lang="en-US" dirty="0"/>
          </a:p>
        </p:txBody>
      </p:sp>
    </p:spTree>
    <p:custDataLst>
      <p:tags r:id="rId2"/>
    </p:custDataLst>
    <p:extLst>
      <p:ext uri="{BB962C8B-B14F-4D97-AF65-F5344CB8AC3E}">
        <p14:creationId xmlns:p14="http://schemas.microsoft.com/office/powerpoint/2010/main" val="4158131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1143000"/>
          </a:xfrm>
        </p:spPr>
        <p:txBody>
          <a:bodyPr>
            <a:normAutofit fontScale="90000"/>
          </a:bodyPr>
          <a:lstStyle/>
          <a:p>
            <a:r>
              <a:rPr lang="en-US" dirty="0" smtClean="0"/>
              <a:t>Much of the surviving material culture from </a:t>
            </a:r>
            <a:r>
              <a:rPr lang="en-US" smtClean="0"/>
              <a:t>the </a:t>
            </a:r>
            <a:r>
              <a:rPr lang="en-US" dirty="0" err="1"/>
              <a:t>R</a:t>
            </a:r>
            <a:r>
              <a:rPr lang="en-US" smtClean="0"/>
              <a:t>oman </a:t>
            </a:r>
            <a:r>
              <a:rPr lang="en-US" dirty="0" smtClean="0"/>
              <a:t>era is concerned with</a:t>
            </a:r>
            <a:endParaRPr lang="en-US" dirty="0"/>
          </a:p>
        </p:txBody>
      </p:sp>
      <p:graphicFrame>
        <p:nvGraphicFramePr>
          <p:cNvPr id="4" name="TPChart"/>
          <p:cNvGraphicFramePr>
            <a:graphicFrameLocks/>
          </p:cNvGraphicFramePr>
          <p:nvPr>
            <p:custDataLst>
              <p:tags r:id="rId3"/>
            </p:custDataLst>
            <p:extLst>
              <p:ext uri="{D42A27DB-BD31-4B8C-83A1-F6EECF244321}">
                <p14:modId xmlns:p14="http://schemas.microsoft.com/office/powerpoint/2010/main" val="3176803071"/>
              </p:ext>
            </p:extLst>
          </p:nvPr>
        </p:nvGraphicFramePr>
        <p:xfrm>
          <a:off x="127000" y="1460500"/>
          <a:ext cx="9144000" cy="2543175"/>
        </p:xfrm>
        <a:graphic>
          <a:graphicData uri="http://schemas.openxmlformats.org/presentationml/2006/ole">
            <mc:AlternateContent xmlns:mc="http://schemas.openxmlformats.org/markup-compatibility/2006">
              <mc:Choice xmlns:v="urn:schemas-microsoft-com:vml" Requires="v">
                <p:oleObj spid="_x0000_s11268" name="Chart" r:id="rId6" imgW="9144068" imgH="2543044" progId="MSGraph.Chart.8">
                  <p:embed followColorScheme="full"/>
                </p:oleObj>
              </mc:Choice>
              <mc:Fallback>
                <p:oleObj name="Chart" r:id="rId6" imgW="9144068" imgH="2543044" progId="MSGraph.Chart.8">
                  <p:embed followColorScheme="full"/>
                  <p:pic>
                    <p:nvPicPr>
                      <p:cNvPr id="0" name=""/>
                      <p:cNvPicPr/>
                      <p:nvPr/>
                    </p:nvPicPr>
                    <p:blipFill>
                      <a:blip r:embed="rId7"/>
                      <a:stretch>
                        <a:fillRect/>
                      </a:stretch>
                    </p:blipFill>
                    <p:spPr>
                      <a:xfrm>
                        <a:off x="127000" y="1460500"/>
                        <a:ext cx="9144000" cy="2543175"/>
                      </a:xfrm>
                      <a:prstGeom prst="rect">
                        <a:avLst/>
                      </a:prstGeom>
                    </p:spPr>
                  </p:pic>
                </p:oleObj>
              </mc:Fallback>
            </mc:AlternateContent>
          </a:graphicData>
        </a:graphic>
      </p:graphicFrame>
      <p:sp>
        <p:nvSpPr>
          <p:cNvPr id="3" name="TPAnswers"/>
          <p:cNvSpPr>
            <a:spLocks noGrp="1"/>
          </p:cNvSpPr>
          <p:nvPr>
            <p:ph type="body" idx="1"/>
            <p:custDataLst>
              <p:tags r:id="rId4"/>
            </p:custDataLst>
          </p:nvPr>
        </p:nvSpPr>
        <p:spPr>
          <a:xfrm>
            <a:off x="1397000" y="1600200"/>
            <a:ext cx="8229600" cy="4525963"/>
          </a:xfrm>
        </p:spPr>
        <p:txBody>
          <a:bodyPr tIns="45720" bIns="45720">
            <a:noAutofit/>
          </a:bodyPr>
          <a:lstStyle/>
          <a:p>
            <a:pPr marL="514350" indent="-514350">
              <a:buFont typeface="Arial" pitchFamily="34" charset="0"/>
              <a:buAutoNum type="arabicPeriod"/>
            </a:pPr>
            <a:r>
              <a:rPr lang="en-US" dirty="0" smtClean="0"/>
              <a:t>Death and burial</a:t>
            </a:r>
          </a:p>
          <a:p>
            <a:pPr marL="514350" indent="-514350">
              <a:buFont typeface="Arial" pitchFamily="34" charset="0"/>
              <a:buAutoNum type="arabicPeriod"/>
            </a:pPr>
            <a:r>
              <a:rPr lang="en-US" dirty="0" smtClean="0"/>
              <a:t>Feasting</a:t>
            </a:r>
          </a:p>
          <a:p>
            <a:pPr marL="514350" indent="-514350">
              <a:buFont typeface="Arial" pitchFamily="34" charset="0"/>
              <a:buAutoNum type="arabicPeriod"/>
            </a:pPr>
            <a:r>
              <a:rPr lang="en-US" dirty="0" smtClean="0"/>
              <a:t>Politics</a:t>
            </a:r>
          </a:p>
          <a:p>
            <a:pPr marL="514350" indent="-514350">
              <a:buFont typeface="Arial" pitchFamily="34" charset="0"/>
              <a:buAutoNum type="arabicPeriod"/>
            </a:pPr>
            <a:r>
              <a:rPr lang="en-US" dirty="0" smtClean="0"/>
              <a:t>Spectacle and entertainment</a:t>
            </a:r>
            <a:endParaRPr lang="en-US" dirty="0"/>
          </a:p>
        </p:txBody>
      </p:sp>
    </p:spTree>
    <p:custDataLst>
      <p:tags r:id="rId2"/>
    </p:custDataLst>
    <p:extLst>
      <p:ext uri="{BB962C8B-B14F-4D97-AF65-F5344CB8AC3E}">
        <p14:creationId xmlns:p14="http://schemas.microsoft.com/office/powerpoint/2010/main" val="2123999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0"/>
            <a:ext cx="7772400" cy="1470025"/>
          </a:xfrm>
        </p:spPr>
        <p:txBody>
          <a:bodyPr/>
          <a:lstStyle/>
          <a:p>
            <a:r>
              <a:rPr lang="en-US" dirty="0" smtClean="0">
                <a:hlinkClick r:id="rId3"/>
              </a:rPr>
              <a:t>Roman Medicine</a:t>
            </a:r>
            <a:endParaRPr lang="en-US" dirty="0"/>
          </a:p>
        </p:txBody>
      </p:sp>
      <p:sp>
        <p:nvSpPr>
          <p:cNvPr id="3" name="Subtitle 2"/>
          <p:cNvSpPr>
            <a:spLocks noGrp="1"/>
          </p:cNvSpPr>
          <p:nvPr>
            <p:ph type="subTitle" idx="1"/>
          </p:nvPr>
        </p:nvSpPr>
        <p:spPr/>
        <p:txBody>
          <a:bodyPr/>
          <a:lstStyle/>
          <a:p>
            <a:endParaRPr lang="en-US"/>
          </a:p>
        </p:txBody>
      </p:sp>
      <p:pic>
        <p:nvPicPr>
          <p:cNvPr id="5122" name="Picture 2" descr="File:Asclepius - Project Gutenberg eText 21325.png">
            <a:hlinkClick r:id="rId4"/>
          </p:cNvPr>
          <p:cNvPicPr>
            <a:picLocks noChangeAspect="1" noChangeArrowheads="1"/>
          </p:cNvPicPr>
          <p:nvPr/>
        </p:nvPicPr>
        <p:blipFill>
          <a:blip r:embed="rId5" cstate="print"/>
          <a:srcRect/>
          <a:stretch>
            <a:fillRect/>
          </a:stretch>
        </p:blipFill>
        <p:spPr bwMode="auto">
          <a:xfrm>
            <a:off x="228600" y="1143000"/>
            <a:ext cx="3305175" cy="5715000"/>
          </a:xfrm>
          <a:prstGeom prst="rect">
            <a:avLst/>
          </a:prstGeom>
          <a:noFill/>
        </p:spPr>
      </p:pic>
      <p:sp>
        <p:nvSpPr>
          <p:cNvPr id="5" name="Rectangle 4"/>
          <p:cNvSpPr/>
          <p:nvPr/>
        </p:nvSpPr>
        <p:spPr>
          <a:xfrm>
            <a:off x="3810000" y="6096000"/>
            <a:ext cx="1077539" cy="369332"/>
          </a:xfrm>
          <a:prstGeom prst="rect">
            <a:avLst/>
          </a:prstGeom>
        </p:spPr>
        <p:txBody>
          <a:bodyPr wrap="none">
            <a:spAutoFit/>
          </a:bodyPr>
          <a:lstStyle/>
          <a:p>
            <a:r>
              <a:rPr lang="en-US" b="1" dirty="0" smtClean="0"/>
              <a:t>Asclepius</a:t>
            </a:r>
            <a:endParaRPr lang="en-US" dirty="0"/>
          </a:p>
        </p:txBody>
      </p:sp>
      <p:pic>
        <p:nvPicPr>
          <p:cNvPr id="5126" name="Picture 6" descr="http://www.climbingforchrist.org/Portals/2/Medical%20logo4.gif"/>
          <p:cNvPicPr>
            <a:picLocks noChangeAspect="1" noChangeArrowheads="1"/>
          </p:cNvPicPr>
          <p:nvPr/>
        </p:nvPicPr>
        <p:blipFill>
          <a:blip r:embed="rId6" cstate="print"/>
          <a:srcRect/>
          <a:stretch>
            <a:fillRect/>
          </a:stretch>
        </p:blipFill>
        <p:spPr bwMode="auto">
          <a:xfrm>
            <a:off x="5943600" y="1143000"/>
            <a:ext cx="2952750" cy="3133725"/>
          </a:xfrm>
          <a:prstGeom prst="rect">
            <a:avLst/>
          </a:prstGeom>
          <a:noFill/>
        </p:spPr>
      </p:pic>
      <p:pic>
        <p:nvPicPr>
          <p:cNvPr id="8" name="Picture 4" descr="http://www.ejop.org/images/Fig.%204%20simbols%20asclepius%20hermes%20medicina.jpg"/>
          <p:cNvPicPr>
            <a:picLocks noChangeAspect="1" noChangeArrowheads="1"/>
          </p:cNvPicPr>
          <p:nvPr/>
        </p:nvPicPr>
        <p:blipFill>
          <a:blip r:embed="rId7" cstate="print"/>
          <a:srcRect/>
          <a:stretch>
            <a:fillRect/>
          </a:stretch>
        </p:blipFill>
        <p:spPr bwMode="auto">
          <a:xfrm>
            <a:off x="3581400" y="2057400"/>
            <a:ext cx="2714625" cy="2552700"/>
          </a:xfrm>
          <a:prstGeom prst="rect">
            <a:avLst/>
          </a:prstGeom>
          <a:noFill/>
        </p:spPr>
      </p:pic>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Pliny the Elder on Doctors</a:t>
            </a:r>
            <a:endParaRPr lang="en-US" dirty="0"/>
          </a:p>
        </p:txBody>
      </p:sp>
      <p:sp>
        <p:nvSpPr>
          <p:cNvPr id="3" name="Content Placeholder 2"/>
          <p:cNvSpPr>
            <a:spLocks noGrp="1"/>
          </p:cNvSpPr>
          <p:nvPr>
            <p:ph idx="1"/>
          </p:nvPr>
        </p:nvSpPr>
        <p:spPr/>
        <p:txBody>
          <a:bodyPr>
            <a:normAutofit fontScale="47500" lnSpcReduction="20000"/>
          </a:bodyPr>
          <a:lstStyle/>
          <a:p>
            <a:pPr>
              <a:buNone/>
            </a:pPr>
            <a:r>
              <a:rPr lang="en-US" b="1" i="1" dirty="0" smtClean="0"/>
              <a:t>Natural history </a:t>
            </a:r>
            <a:r>
              <a:rPr lang="en-US" b="1" dirty="0" smtClean="0"/>
              <a:t>Book 29</a:t>
            </a:r>
            <a:endParaRPr lang="en-US" b="1" i="1" dirty="0" smtClean="0"/>
          </a:p>
          <a:p>
            <a:pPr>
              <a:buNone/>
            </a:pPr>
            <a:r>
              <a:rPr lang="en-US" b="1" dirty="0" smtClean="0"/>
              <a:t>VI</a:t>
            </a:r>
            <a:r>
              <a:rPr lang="en-US" dirty="0" smtClean="0"/>
              <a:t>. In fact this is the time to review the outstanding features of medical practices in the days of our fathers. Cassius </a:t>
            </a:r>
            <a:r>
              <a:rPr lang="en-US" dirty="0" err="1" smtClean="0"/>
              <a:t>Hemina</a:t>
            </a:r>
            <a:r>
              <a:rPr lang="en-US" dirty="0" smtClean="0"/>
              <a:t>, one of our earliest authorities, asserts that the first physician to come to Rome was </a:t>
            </a:r>
            <a:r>
              <a:rPr lang="en-US" dirty="0" err="1" smtClean="0"/>
              <a:t>Archagathus</a:t>
            </a:r>
            <a:r>
              <a:rPr lang="en-US" dirty="0" smtClean="0"/>
              <a:t>, son of </a:t>
            </a:r>
            <a:r>
              <a:rPr lang="en-US" dirty="0" err="1" smtClean="0"/>
              <a:t>Lysanias</a:t>
            </a:r>
            <a:r>
              <a:rPr lang="en-US" dirty="0" smtClean="0"/>
              <a:t>, who migrated from the Peloponnesus in the year of the city 535, when </a:t>
            </a:r>
            <a:r>
              <a:rPr lang="en-US" dirty="0" err="1" smtClean="0"/>
              <a:t>Lucius</a:t>
            </a:r>
            <a:r>
              <a:rPr lang="en-US" dirty="0" smtClean="0"/>
              <a:t> </a:t>
            </a:r>
            <a:r>
              <a:rPr lang="en-US" dirty="0" err="1" smtClean="0"/>
              <a:t>Aemilius</a:t>
            </a:r>
            <a:r>
              <a:rPr lang="en-US" dirty="0" smtClean="0"/>
              <a:t> and Marcus </a:t>
            </a:r>
            <a:r>
              <a:rPr lang="en-US" dirty="0" err="1" smtClean="0"/>
              <a:t>Livius</a:t>
            </a:r>
            <a:r>
              <a:rPr lang="en-US" dirty="0" smtClean="0"/>
              <a:t> were consuls. He adds that citizen rights were given him, and a surgery at the crossway of </a:t>
            </a:r>
            <a:r>
              <a:rPr lang="en-US" dirty="0" err="1" smtClean="0"/>
              <a:t>Acilius</a:t>
            </a:r>
            <a:r>
              <a:rPr lang="en-US" dirty="0" smtClean="0"/>
              <a:t> was bought with public money for his own use. They say that he was a wound specialist, and that his arrival at first was wonderfully popular, but presently from his savage use of the knife and </a:t>
            </a:r>
            <a:r>
              <a:rPr lang="en-US" dirty="0" err="1" smtClean="0"/>
              <a:t>cautery</a:t>
            </a:r>
            <a:r>
              <a:rPr lang="en-US" dirty="0" smtClean="0"/>
              <a:t> he was nicknamed 'Executioner,' and his profession, with all physicians, became objects of loathing. The truth of this can be seen most plainly in the opinion of Marcus Cato, whose authority is very little enhanced by his triumph and censorship; so much more comes from his personality. Therefore I will lay before my readers his very words.</a:t>
            </a:r>
          </a:p>
          <a:p>
            <a:pPr>
              <a:buNone/>
            </a:pPr>
            <a:r>
              <a:rPr lang="en-US" b="1" dirty="0" smtClean="0"/>
              <a:t>VII</a:t>
            </a:r>
            <a:r>
              <a:rPr lang="en-US" dirty="0" smtClean="0"/>
              <a:t>. I shall speak about those Greek fellows in can their proper place, son Marcus, and point out the result of my enquiries at Athens, and convince you what benefit comes from dipping into their literature, and not making a close study of it. They are a quite worthless people, and an intractable one, and you must consider my words prophetic. When that race gives us its literature it will corrupt all things, and even all the more if it sends hither its physicians. They have conspired together to murder all foreigners with their physic, but this very thing they do for a fee, to gain credit and to destroy us easily. They are also always dubbing us foreigners, and to fling more filth on us than on others they give us the foul nickname of </a:t>
            </a:r>
            <a:r>
              <a:rPr lang="en-US" dirty="0" err="1" smtClean="0"/>
              <a:t>Opici</a:t>
            </a:r>
            <a:r>
              <a:rPr lang="en-US" dirty="0" smtClean="0"/>
              <a:t>. I have forbidden you to have dealings with physicians.</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Hospitals = Sanctuaries of Asclepius</a:t>
            </a:r>
            <a:br>
              <a:rPr lang="en-US" dirty="0" smtClean="0"/>
            </a:br>
            <a:r>
              <a:rPr lang="en-US" dirty="0" smtClean="0">
                <a:hlinkClick r:id="rId3"/>
              </a:rPr>
              <a:t>Tiber Island in Rome</a:t>
            </a:r>
            <a:endParaRPr lang="en-US" dirty="0"/>
          </a:p>
        </p:txBody>
      </p:sp>
      <p:pic>
        <p:nvPicPr>
          <p:cNvPr id="24578" name="Picture 2" descr="http://www.mmdtkw.org/TiberIsland.jpg"/>
          <p:cNvPicPr>
            <a:picLocks noChangeAspect="1" noChangeArrowheads="1"/>
          </p:cNvPicPr>
          <p:nvPr/>
        </p:nvPicPr>
        <p:blipFill>
          <a:blip r:embed="rId4" cstate="print"/>
          <a:srcRect/>
          <a:stretch>
            <a:fillRect/>
          </a:stretch>
        </p:blipFill>
        <p:spPr bwMode="auto">
          <a:xfrm>
            <a:off x="1371600" y="1447800"/>
            <a:ext cx="5715000" cy="4029075"/>
          </a:xfrm>
          <a:prstGeom prst="rect">
            <a:avLst/>
          </a:prstGeom>
          <a:noFill/>
        </p:spPr>
      </p:pic>
      <p:sp>
        <p:nvSpPr>
          <p:cNvPr id="3" name="Rectangle 2"/>
          <p:cNvSpPr/>
          <p:nvPr/>
        </p:nvSpPr>
        <p:spPr>
          <a:xfrm>
            <a:off x="1371600" y="5481701"/>
            <a:ext cx="5715000" cy="646331"/>
          </a:xfrm>
          <a:prstGeom prst="rect">
            <a:avLst/>
          </a:prstGeom>
        </p:spPr>
        <p:txBody>
          <a:bodyPr wrap="square">
            <a:spAutoFit/>
          </a:bodyPr>
          <a:lstStyle/>
          <a:p>
            <a:r>
              <a:rPr lang="en-US" dirty="0">
                <a:hlinkClick r:id="rId5"/>
              </a:rPr>
              <a:t>http://</a:t>
            </a:r>
            <a:r>
              <a:rPr lang="en-US" dirty="0" smtClean="0">
                <a:hlinkClick r:id="rId5"/>
              </a:rPr>
              <a:t>romereborn.frischerconsulting.com/ge/TS-015.html</a:t>
            </a:r>
            <a:endParaRPr lang="en-US" dirty="0" smtClean="0"/>
          </a:p>
          <a:p>
            <a:endParaRPr lang="en-US" dirty="0"/>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Equipment</a:t>
            </a:r>
            <a:endParaRPr lang="en-US" dirty="0"/>
          </a:p>
        </p:txBody>
      </p:sp>
      <p:pic>
        <p:nvPicPr>
          <p:cNvPr id="9218" name="Picture 2" descr="52598538, Getty Images /Hulton Archive"/>
          <p:cNvPicPr>
            <a:picLocks noChangeAspect="1" noChangeArrowheads="1"/>
          </p:cNvPicPr>
          <p:nvPr/>
        </p:nvPicPr>
        <p:blipFill>
          <a:blip r:embed="rId3" cstate="print"/>
          <a:srcRect/>
          <a:stretch>
            <a:fillRect/>
          </a:stretch>
        </p:blipFill>
        <p:spPr bwMode="auto">
          <a:xfrm>
            <a:off x="0" y="1504949"/>
            <a:ext cx="5657850" cy="5353051"/>
          </a:xfrm>
          <a:prstGeom prst="rect">
            <a:avLst/>
          </a:prstGeom>
          <a:noFill/>
        </p:spPr>
      </p:pic>
      <p:sp>
        <p:nvSpPr>
          <p:cNvPr id="5" name="Rectangle 4"/>
          <p:cNvSpPr/>
          <p:nvPr/>
        </p:nvSpPr>
        <p:spPr>
          <a:xfrm>
            <a:off x="5715000" y="2209800"/>
            <a:ext cx="3276600" cy="3693319"/>
          </a:xfrm>
          <a:prstGeom prst="rect">
            <a:avLst/>
          </a:prstGeom>
        </p:spPr>
        <p:txBody>
          <a:bodyPr wrap="square">
            <a:spAutoFit/>
          </a:bodyPr>
          <a:lstStyle/>
          <a:p>
            <a:r>
              <a:rPr lang="en-US" dirty="0" smtClean="0"/>
              <a:t>An array of ancient Roman surgical instruments at the British Museum, circa 1910. Originating from all over the Roman Empire, the collection includes a surgical saw, artery forceps, bronze instrument case, </a:t>
            </a:r>
            <a:r>
              <a:rPr lang="en-US" dirty="0" err="1" smtClean="0"/>
              <a:t>bistoury</a:t>
            </a:r>
            <a:r>
              <a:rPr lang="en-US" dirty="0" smtClean="0"/>
              <a:t> (abscess knife), </a:t>
            </a:r>
            <a:r>
              <a:rPr lang="en-US" dirty="0" err="1" smtClean="0"/>
              <a:t>vulsellum</a:t>
            </a:r>
            <a:r>
              <a:rPr lang="en-US" dirty="0" smtClean="0"/>
              <a:t> (surgical pincers) and </a:t>
            </a:r>
            <a:r>
              <a:rPr lang="en-US" dirty="0" err="1" smtClean="0"/>
              <a:t>tenaculum</a:t>
            </a:r>
            <a:r>
              <a:rPr lang="en-US" dirty="0" smtClean="0"/>
              <a:t> (for closing the edges of a wound). (Photo by </a:t>
            </a:r>
            <a:r>
              <a:rPr lang="en-US" dirty="0" err="1" smtClean="0"/>
              <a:t>Hulton</a:t>
            </a:r>
            <a:r>
              <a:rPr lang="en-US" dirty="0" smtClean="0"/>
              <a:t> Archive/Getty Images) </a:t>
            </a:r>
          </a:p>
          <a:p>
            <a:endParaRPr lang="en-US" dirty="0"/>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rmAutofit fontScale="90000"/>
          </a:bodyPr>
          <a:lstStyle/>
          <a:p>
            <a:r>
              <a:rPr lang="en-US" dirty="0" smtClean="0"/>
              <a:t/>
            </a:r>
            <a:br>
              <a:rPr lang="en-US" dirty="0" smtClean="0"/>
            </a:br>
            <a:r>
              <a:rPr lang="en-US" dirty="0" smtClean="0"/>
              <a:t>Medical Tools</a:t>
            </a:r>
            <a:br>
              <a:rPr lang="en-US" dirty="0" smtClean="0"/>
            </a:br>
            <a:r>
              <a:rPr lang="en-US" sz="4000" b="1" dirty="0" smtClean="0"/>
              <a:t>For what </a:t>
            </a:r>
            <a:r>
              <a:rPr lang="en-US" sz="4000" b="1" dirty="0" err="1" smtClean="0"/>
              <a:t>medicial</a:t>
            </a:r>
            <a:r>
              <a:rPr lang="en-US" sz="4000" b="1" dirty="0" smtClean="0"/>
              <a:t> purpose was this used?</a:t>
            </a:r>
            <a:endParaRPr lang="en-US" sz="4000" b="1" dirty="0"/>
          </a:p>
        </p:txBody>
      </p:sp>
      <p:pic>
        <p:nvPicPr>
          <p:cNvPr id="3074" name="Picture 2" descr="Roman vaginal speculum, 100 BC-400 AD. ">
            <a:hlinkClick r:id="rId3"/>
          </p:cNvPr>
          <p:cNvPicPr>
            <a:picLocks noChangeAspect="1" noChangeArrowheads="1"/>
          </p:cNvPicPr>
          <p:nvPr/>
        </p:nvPicPr>
        <p:blipFill>
          <a:blip r:embed="rId4" cstate="print"/>
          <a:srcRect/>
          <a:stretch>
            <a:fillRect/>
          </a:stretch>
        </p:blipFill>
        <p:spPr bwMode="auto">
          <a:xfrm>
            <a:off x="1676400" y="1905000"/>
            <a:ext cx="5628640" cy="4572000"/>
          </a:xfrm>
          <a:prstGeom prst="rect">
            <a:avLst/>
          </a:prstGeom>
          <a:noFill/>
        </p:spPr>
      </p:pic>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2008"/>
  <p:tag name="PPVERSION" val="12.0"/>
  <p:tag name="DELIMITERS" val="3.1"/>
  <p:tag name="SHOWBARVISIBLE" val="True"/>
  <p:tag name="EXPANDSHOWBAR" val="True"/>
  <p:tag name="USESECONDARYMONITOR" val="True"/>
  <p:tag name="BULLETTYPE" val="3"/>
  <p:tag name="ANSWERNOWSTYLE" val="-1"/>
  <p:tag name="ANSWERNOWTEXT" val="Answer Now"/>
  <p:tag name="COUNTDOWNSTYLE" val="-1"/>
  <p:tag name="RESPCOUNTERSTYLE" val="-1"/>
  <p:tag name="RESPCOUNTERFORMAT" val="0"/>
  <p:tag name="RESPTABLESTYLE" val="-1"/>
  <p:tag name="COUNTDOWNSECONDS" val="10"/>
  <p:tag name="INPUTSOURCE" val="1"/>
  <p:tag name="NUMRESPONSES" val="1"/>
  <p:tag name="ALLOWDUPLICATES" val="False"/>
  <p:tag name="BACKUPSESSIONS" val="True"/>
  <p:tag name="BACKUPMAINTENANCE" val="7"/>
  <p:tag name="CHARTVALUEFORMAT" val="0%"/>
  <p:tag name="AUTOADVANCE" val="False"/>
  <p:tag name="REVIEWONLY" val="False"/>
  <p:tag name="ROTATIONINTERVAL" val="2"/>
  <p:tag name="AUTOUPDATEALIASES" val="True"/>
  <p:tag name="STDCHART" val="1"/>
  <p:tag name="RACEENDPOINTS" val="100"/>
  <p:tag name="RACERSMAXDISPLAYED" val="5"/>
  <p:tag name="RACEANIMATIONSPEED" val="3"/>
  <p:tag name="SKIPREMAININGRACESLIDES" val="True"/>
  <p:tag name="PARTICIPANTSINLEADERBOARD" val="5"/>
  <p:tag name="TEAMSINLEADERBOARD" val="5"/>
  <p:tag name="MAXRESPONDERS" val="5"/>
  <p:tag name="BUBBLENAMEVISIBLE" val="True"/>
  <p:tag name="BUBBLESIZEVISIBLE" val="True"/>
  <p:tag name="BUBBLEVALUEFORMAT" val="0.0"/>
  <p:tag name="BUBBLEGROUPING" val="3"/>
  <p:tag name="DEFAULTNUMTEAMS" val="5"/>
  <p:tag name="CUSTOMGRIDBACKCOLOR" val="-722948"/>
  <p:tag name="CUSTOMCELLFORECOLOR" val="-16777216"/>
  <p:tag name="CUSTOMCELLBACKCOLOR1" val="-657956"/>
  <p:tag name="CUSTOMCELLBACKCOLOR2" val="-13395457"/>
  <p:tag name="CUSTOMCELLBACKCOLOR3" val="-268652"/>
  <p:tag name="CUSTOMCELLBACKCOLOR4" val="-8355712"/>
  <p:tag name="USESCHEMECOLORS" val="True"/>
  <p:tag name="DISPLAYNAME" val="True"/>
  <p:tag name="DISPLAYDEVICENUMBER" val="True"/>
  <p:tag name="DISPLAYDEVICEID" val="True"/>
  <p:tag name="GRIDOPACITY" val="90"/>
  <p:tag name="GRIDROTATIONINTERVAL" val="2"/>
  <p:tag name="AUTOSIZEGRID" val="True"/>
  <p:tag name="GRIDSIZE" val="{Width=800, Height=600}"/>
  <p:tag name="GRIDPOSITION" val="1"/>
  <p:tag name="POLLINGCYCLE" val="2"/>
  <p:tag name="CHARTCOLORS" val="0"/>
  <p:tag name="CHARTLABELS" val="1"/>
  <p:tag name="RESETCHARTS" val="True"/>
  <p:tag name="INCLUDENONRESPONDERS" val="False"/>
  <p:tag name="MULTIRESPDIVISOR" val="1"/>
  <p:tag name="PARTLISTDEFAULT" val="1"/>
  <p:tag name="INCLUDEPPT" val="True"/>
  <p:tag name="ALLOWUSERFEEDBACK" val="True"/>
  <p:tag name="CORRECTPOINTVALUE" val="100"/>
  <p:tag name="INCORRECTPOINTVALUE" val="0"/>
  <p:tag name="REALTIMEBACKUP" val="False"/>
  <p:tag name="REALTIMEBACKUPPATH" val="(None)"/>
  <p:tag name="ZEROBASED" val="False"/>
  <p:tag name="AUTOADJUSTPARTRANGE" val="True"/>
  <p:tag name="CHARTSCALE" val="True"/>
  <p:tag name="ADVANCEDSETTINGSVIEW" val="False"/>
  <p:tag name="FIBDISPLAYRESULTS" val="True"/>
  <p:tag name="FIBNUMRESULTS" val="5"/>
  <p:tag name="FIBINCLUDEOTHER" val="True"/>
  <p:tag name="FIBDISPLAYKEYWORDS" val="True"/>
  <p:tag name="PRRESPONSE1" val="10"/>
  <p:tag name="PRRESPONSE2" val="9"/>
  <p:tag name="PRRESPONSE3" val="8"/>
  <p:tag name="PRRESPONSE4" val="7"/>
  <p:tag name="PRRESPONSE5" val="6"/>
  <p:tag name="PRRESPONSE6" val="5"/>
  <p:tag name="PRRESPONSE7" val="4"/>
  <p:tag name="PRRESPONSE8" val="3"/>
  <p:tag name="PRRESPONSE9" val="2"/>
  <p:tag name="PRRESPONSE10" val="1"/>
  <p:tag name="SHOWFLASHWARNING" val="True"/>
  <p:tag name="TASKPANEKEY" val="6c60c87f-ff41-418e-942f-58ecc15cde2b"/>
  <p:tag name="POWERPOINTVERSION" val="14.0"/>
  <p:tag name="TPFULLVERSION" val="4.5.1.2243"/>
  <p:tag name="LUIDIAENABLED" val="False"/>
</p:tagLst>
</file>

<file path=ppt/tags/tag10.xml><?xml version="1.0" encoding="utf-8"?>
<p:tagLst xmlns:a="http://schemas.openxmlformats.org/drawingml/2006/main" xmlns:r="http://schemas.openxmlformats.org/officeDocument/2006/relationships" xmlns:p="http://schemas.openxmlformats.org/presentationml/2006/main">
  <p:tag name="CHARTTYPE" val="3"/>
</p:tagLst>
</file>

<file path=ppt/tags/tag11.xml><?xml version="1.0" encoding="utf-8"?>
<p:tagLst xmlns:a="http://schemas.openxmlformats.org/drawingml/2006/main" xmlns:r="http://schemas.openxmlformats.org/officeDocument/2006/relationships" xmlns:p="http://schemas.openxmlformats.org/presentationml/2006/main">
  <p:tag name="TEXTLENGTH" val="62"/>
  <p:tag name="FONTSIZE" val="32"/>
  <p:tag name="BULLETTYPE" val="ppBulletArabicPeriod"/>
  <p:tag name="ANSWERTEXT" val="Death and burial&#10;Feasting&#10;Politics&#10;Spectacle and entertainment"/>
  <p:tag name="ANSWERBULLETS" val="3"/>
  <p:tag name="OLDNUMANSWERS" val="4"/>
</p:tagLst>
</file>

<file path=ppt/tags/tag12.xml><?xml version="1.0" encoding="utf-8"?>
<p:tagLst xmlns:a="http://schemas.openxmlformats.org/drawingml/2006/main" xmlns:r="http://schemas.openxmlformats.org/officeDocument/2006/relationships" xmlns:p="http://schemas.openxmlformats.org/presentationml/2006/main">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SLIDEID" val="37DB6599A8114FE5AC504E17F2E003D0"/>
  <p:tag name="DEMOGRAPHIC" val="False"/>
  <p:tag name="TEAMASSIGN" val="False"/>
  <p:tag name="SPEEDSCORING" val="False"/>
  <p:tag name="CORRECTPOINTVALUE" val="100"/>
  <p:tag name="INCORRECTPOINTVALUE" val="0"/>
  <p:tag name="ZEROBASED" val="False"/>
  <p:tag name="AUTOADVANCE" val="False"/>
  <p:tag name="DELIMITERS" val="3.1"/>
  <p:tag name="VALUEFORMAT" val="0%"/>
  <p:tag name="COUNTDOWNSECONDS" val="10"/>
  <p:tag name="TOTALRESPONSES" val="12"/>
  <p:tag name="RESPONSECOUNT" val="12"/>
  <p:tag name="SLICED" val="False"/>
  <p:tag name="RESPONSES" val="1;1;4;1;-;1;1;1;1;1;1;1;1;"/>
  <p:tag name="CHARTSTRINGSTD" val="11 0 0 1 0"/>
  <p:tag name="CHARTSTRINGREV" val="0 1 0 0 11"/>
  <p:tag name="CHARTSTRINGSTDPER" val="0.916666666666667 0 0 0.0833333333333333 0"/>
  <p:tag name="CHARTSTRINGREVPER" val="0 0.0833333333333333 0 0 0.916666666666667"/>
  <p:tag name="QUESTIONALIAS" val="Quid est?"/>
  <p:tag name="ANSWERSALIAS" val="mare|smicln|ager|smicln|mēnsis|smicln|nox|smicln|deus"/>
  <p:tag name="RESPONSESGATHERED" val="False"/>
  <p:tag name="SLIDEORDER" val="32"/>
  <p:tag name="VALUES" val="Correct|smicln|Incorrect|smicln|Incorrect|smicln|Incorrect|smicln|Incorrect"/>
</p:tagLst>
</file>

<file path=ppt/tags/tag17.xml><?xml version="1.0" encoding="utf-8"?>
<p:tagLst xmlns:a="http://schemas.openxmlformats.org/drawingml/2006/main" xmlns:r="http://schemas.openxmlformats.org/officeDocument/2006/relationships" xmlns:p="http://schemas.openxmlformats.org/presentationml/2006/main">
  <p:tag name="CHARTTYPE" val="0"/>
</p:tagLst>
</file>

<file path=ppt/tags/tag18.xml><?xml version="1.0" encoding="utf-8"?>
<p:tagLst xmlns:a="http://schemas.openxmlformats.org/drawingml/2006/main" xmlns:r="http://schemas.openxmlformats.org/officeDocument/2006/relationships" xmlns:p="http://schemas.openxmlformats.org/presentationml/2006/main">
  <p:tag name="ANSWERBULLETS" val="3"/>
  <p:tag name="OLDNUMANSWERS" val="5"/>
  <p:tag name="TEXTLENGTH" val="25"/>
  <p:tag name="FONTSIZE" val="24"/>
  <p:tag name="BULLETTYPE" val="ppBulletArabicPeriod"/>
  <p:tag name="ANSWERTEXT" val="mare&#10;ager&#10;mēnsis&#10;nox&#10;deus"/>
</p:tagLst>
</file>

<file path=ppt/tags/tag19.xml><?xml version="1.0" encoding="utf-8"?>
<p:tagLst xmlns:a="http://schemas.openxmlformats.org/drawingml/2006/main" xmlns:r="http://schemas.openxmlformats.org/officeDocument/2006/relationships" xmlns:p="http://schemas.openxmlformats.org/presentationml/2006/main">
  <p:tag name="CORSHAPE" val="True"/>
  <p:tag name="SHAPETYPE" val="3"/>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SLIDEID" val="52BF25BED7FA4503AE884ABF34BE23F0"/>
  <p:tag name="SLIDEORDER" val="1"/>
  <p:tag name="DEMOGRAPHIC" val="False"/>
  <p:tag name="TEAMASSIGN" val="False"/>
  <p:tag name="SPEEDSCORING" val="False"/>
  <p:tag name="CORRECTPOINTVALUE" val="100"/>
  <p:tag name="INCORRECTPOINTVALUE" val="0"/>
  <p:tag name="ZEROBASED" val="False"/>
  <p:tag name="NUMRESPONSES" val="1"/>
  <p:tag name="AUTOADVANCE" val="False"/>
  <p:tag name="QUESTIONALIAS" val="Enter question text..."/>
  <p:tag name="ANSWERSALIAS" val="Enter answer text..."/>
  <p:tag name="DELIMITERS" val="3.1"/>
  <p:tag name="VALUEFORMAT" val="0%"/>
  <p:tag name="VALUES" val="No Value"/>
</p:tagLst>
</file>

<file path=ppt/tags/tag24.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SLIDEGUID" val="118F25E0A2184913BF7AD8A36164B0F3"/>
  <p:tag name="SLIDEID" val="118F25E0A2184913BF7AD8A36164B0F3"/>
  <p:tag name="SLIDEORDER" val="1"/>
  <p:tag name="SLIDETYPE" val="Q"/>
  <p:tag name="DEMOGRAPHIC" val="False"/>
  <p:tag name="TEAMASSIGN" val="False"/>
  <p:tag name="SPEEDSCORING" val="False"/>
  <p:tag name="CORRECTPOINTVALUE" val="100"/>
  <p:tag name="INCORRECTPOINTVALUE" val="0"/>
  <p:tag name="ZEROBASED" val="False"/>
  <p:tag name="NUMRESPONSES" val="1"/>
  <p:tag name="AUTOADVANCE" val="False"/>
  <p:tag name="DELIMITERS" val="3.1"/>
  <p:tag name="VALUEFORMAT" val="0%"/>
  <p:tag name="QUESTIONALIAS" val="Roman Writer  Who Wrote the Natural History"/>
  <p:tag name="ANSWERSALIAS" val="Julius Caesar|smicln|Augustus|smicln|Pliny the Elder|smicln|Martial"/>
  <p:tag name="VALUES" val="Incorrect|smicln|Incorrect|smicln|Correct|smicln|Incorrect"/>
</p:tagLst>
</file>

<file path=ppt/tags/tag4.xml><?xml version="1.0" encoding="utf-8"?>
<p:tagLst xmlns:a="http://schemas.openxmlformats.org/drawingml/2006/main" xmlns:r="http://schemas.openxmlformats.org/officeDocument/2006/relationships" xmlns:p="http://schemas.openxmlformats.org/presentationml/2006/main">
  <p:tag name="CHARTTYPE" val="3"/>
</p:tagLst>
</file>

<file path=ppt/tags/tag5.xml><?xml version="1.0" encoding="utf-8"?>
<p:tagLst xmlns:a="http://schemas.openxmlformats.org/drawingml/2006/main" xmlns:r="http://schemas.openxmlformats.org/officeDocument/2006/relationships" xmlns:p="http://schemas.openxmlformats.org/presentationml/2006/main">
  <p:tag name="TEXTLENGTH" val="46"/>
  <p:tag name="FONTSIZE" val="32"/>
  <p:tag name="BULLETTYPE" val="ppBulletArabicPeriod"/>
  <p:tag name="ANSWERTEXT" val="Julius Caesar&#10;Augustus&#10;Pliny the Elder&#10;Martial"/>
  <p:tag name="ANSWERBULLETS" val="3"/>
  <p:tag name="OLDNUMANSWERS" val="4"/>
</p:tagLst>
</file>

<file path=ppt/tags/tag6.xml><?xml version="1.0" encoding="utf-8"?>
<p:tagLst xmlns:a="http://schemas.openxmlformats.org/drawingml/2006/main" xmlns:r="http://schemas.openxmlformats.org/officeDocument/2006/relationships" xmlns:p="http://schemas.openxmlformats.org/presentationml/2006/main">
  <p:tag name="SLIDEGUID" val="86606BEEAEA149589855726E4246CD4A"/>
  <p:tag name="SLIDEID" val="86606BEEAEA149589855726E4246CD4A"/>
  <p:tag name="SLIDEORDER" val="1"/>
  <p:tag name="SLIDETYPE" val="Q"/>
  <p:tag name="DEMOGRAPHIC" val="False"/>
  <p:tag name="TEAMASSIGN" val="False"/>
  <p:tag name="SPEEDSCORING" val="False"/>
  <p:tag name="CORRECTPOINTVALUE" val="100"/>
  <p:tag name="INCORRECTPOINTVALUE" val="0"/>
  <p:tag name="ZEROBASED" val="False"/>
  <p:tag name="NUMRESPONSES" val="1"/>
  <p:tag name="AUTOADVANCE" val="False"/>
  <p:tag name="DELIMITERS" val="3.1"/>
  <p:tag name="VALUEFORMAT" val="0%"/>
  <p:tag name="QUESTIONALIAS" val="Roman cures for ailments were often associated with"/>
  <p:tag name="ANSWERSALIAS" val="Medicinal treatments|smicln|Bathing|smicln|Exercise|smicln|Fasting"/>
  <p:tag name="VALUES" val="Incorrect|smicln|Correct|smicln|Incorrect|smicln|Incorrect"/>
</p:tagLst>
</file>

<file path=ppt/tags/tag7.xml><?xml version="1.0" encoding="utf-8"?>
<p:tagLst xmlns:a="http://schemas.openxmlformats.org/drawingml/2006/main" xmlns:r="http://schemas.openxmlformats.org/officeDocument/2006/relationships" xmlns:p="http://schemas.openxmlformats.org/presentationml/2006/main">
  <p:tag name="CHARTTYPE" val="3"/>
</p:tagLst>
</file>

<file path=ppt/tags/tag8.xml><?xml version="1.0" encoding="utf-8"?>
<p:tagLst xmlns:a="http://schemas.openxmlformats.org/drawingml/2006/main" xmlns:r="http://schemas.openxmlformats.org/officeDocument/2006/relationships" xmlns:p="http://schemas.openxmlformats.org/presentationml/2006/main">
  <p:tag name="TEXTLENGTH" val="45"/>
  <p:tag name="FONTSIZE" val="32"/>
  <p:tag name="BULLETTYPE" val="ppBulletArabicPeriod"/>
  <p:tag name="ANSWERTEXT" val="Medicinal treatments&#10;Bathing&#10;Exercise&#10;Fasting"/>
  <p:tag name="ANSWERBULLETS" val="3"/>
  <p:tag name="OLDNUMANSWERS" val="4"/>
</p:tagLst>
</file>

<file path=ppt/tags/tag9.xml><?xml version="1.0" encoding="utf-8"?>
<p:tagLst xmlns:a="http://schemas.openxmlformats.org/drawingml/2006/main" xmlns:r="http://schemas.openxmlformats.org/officeDocument/2006/relationships" xmlns:p="http://schemas.openxmlformats.org/presentationml/2006/main">
  <p:tag name="SLIDEGUID" val="67BA52B92FA64DC2AF583662A0D20871"/>
  <p:tag name="SLIDEID" val="67BA52B92FA64DC2AF583662A0D20871"/>
  <p:tag name="SLIDEORDER" val="1"/>
  <p:tag name="SLIDETYPE" val="Q"/>
  <p:tag name="DEMOGRAPHIC" val="False"/>
  <p:tag name="TEAMASSIGN" val="False"/>
  <p:tag name="SPEEDSCORING" val="False"/>
  <p:tag name="CORRECTPOINTVALUE" val="100"/>
  <p:tag name="INCORRECTPOINTVALUE" val="0"/>
  <p:tag name="ZEROBASED" val="False"/>
  <p:tag name="NUMRESPONSES" val="1"/>
  <p:tag name="AUTOADVANCE" val="False"/>
  <p:tag name="DELIMITERS" val="3.1"/>
  <p:tag name="VALUEFORMAT" val="0%"/>
  <p:tag name="QUESTIONALIAS" val="Much of the surviving material culture from the Eoman era is concerned with"/>
  <p:tag name="ANSWERSALIAS" val="Death and burial|smicln|Feasting|smicln|Politics|smicln|Spectacle and entertainment"/>
  <p:tag name="VALUES" val="Correct|smicln|Incorrect|smicln|Incorrect|smicln|Incorrec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1042</Words>
  <Application>Microsoft Office PowerPoint</Application>
  <PresentationFormat>On-screen Show (4:3)</PresentationFormat>
  <Paragraphs>58</Paragraphs>
  <Slides>15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Office Theme</vt:lpstr>
      <vt:lpstr>Microsoft Graph Chart</vt:lpstr>
      <vt:lpstr>Roman Medicine</vt:lpstr>
      <vt:lpstr>Roman Writer  Who Wrote the Natural History</vt:lpstr>
      <vt:lpstr>Roman cures for ailments were often associated with</vt:lpstr>
      <vt:lpstr>Much of the surviving material culture from the Roman era is concerned with</vt:lpstr>
      <vt:lpstr>Roman Medicine</vt:lpstr>
      <vt:lpstr>Pliny the Elder on Doctors</vt:lpstr>
      <vt:lpstr>Hospitals = Sanctuaries of Asclepius Tiber Island in Rome</vt:lpstr>
      <vt:lpstr>Medical Equipment</vt:lpstr>
      <vt:lpstr> Medical Tools For what medicial purpose was this used?</vt:lpstr>
      <vt:lpstr>Medical Tools For what medicial purpose was this used?</vt:lpstr>
      <vt:lpstr>PowerPoint Presentation</vt:lpstr>
      <vt:lpstr>Caesarian Section? Lex Caesarea </vt:lpstr>
      <vt:lpstr>Roman Physicians</vt:lpstr>
      <vt:lpstr>Galen. On the Natural Faculties http://www.earlychristianwritings.com/text/galen.html </vt:lpstr>
      <vt:lpstr>Martial on Doctors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 Medicine</dc:title>
  <dc:creator>Owner</dc:creator>
  <cp:lastModifiedBy>Default User</cp:lastModifiedBy>
  <cp:revision>9</cp:revision>
  <dcterms:created xsi:type="dcterms:W3CDTF">2009-11-13T03:04:23Z</dcterms:created>
  <dcterms:modified xsi:type="dcterms:W3CDTF">2014-03-04T14:58:40Z</dcterms:modified>
</cp:coreProperties>
</file>