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59C22-01FE-474E-90D2-BC24449EF9B9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5B61C-9AE6-4D3C-9479-D6CA934ED3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wordinfo.info/words/index/info/view_unit/4011/?letter=R&amp;spage=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Corpus_Inscriptionum_Latinaru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94692"/>
            <a:ext cx="84582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600" dirty="0"/>
              <a:t>What areas competed with Italian wine trade from the end of the 1</a:t>
            </a:r>
            <a:r>
              <a:rPr lang="en-US" sz="1600" baseline="30000" dirty="0"/>
              <a:t>st</a:t>
            </a:r>
            <a:r>
              <a:rPr lang="en-US" sz="1600" dirty="0"/>
              <a:t> cent. B.C.?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Where did most of Rome’s olive oil come from?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was the grain supply of Rome called? How did Rome get most of its grain?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was the main problem for Rome regarding its grain supply?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How did lighthouses function? Where was the most famous lighthouse in antiquity?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How were liquids such as wine, oil and fish sauce transported?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Where did most spices in Rome come from?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Where was most of Roman glassware made? 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How was most Roman glassware  transported?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Where did Rome get much of its building stone?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kinds of animals were important trade items? From where?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kinds of animals did Romans import? Why?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How did Rome meet the work needs of its large rural estates? 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methods did Romans use to obtain slaves?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was the Roman tax on imports and exports called? What purpose did it serve? 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How was the Roman import tax collected?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was the harbor of Rome called? Where was it located?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Which emperors built Rome’s harbor?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Where was the main pirate base in the Mediterranean?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were Roman anchors made of?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means of power did Roman merchant ships use? 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method of constructing merchant ships did the Romans prefer?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means of land travel were used by the Romans?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kinds of construction techniques did Romans use to build bridges?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were Roman milestones called? What did they look like?</a:t>
            </a:r>
          </a:p>
          <a:p>
            <a:pPr lvl="0">
              <a:buFont typeface="Arial" pitchFamily="34" charset="0"/>
              <a:buChar char="•"/>
            </a:pPr>
            <a:r>
              <a:rPr lang="en-US" sz="1600" dirty="0"/>
              <a:t>What is the Roman word for mile? What does it mean?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Millaria</a:t>
            </a:r>
            <a:endParaRPr lang="en-US" dirty="0"/>
          </a:p>
        </p:txBody>
      </p:sp>
      <p:pic>
        <p:nvPicPr>
          <p:cNvPr id="1026" name="Picture 2" descr="http://www.wordinfo.info/words/images/mile-stone-BW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133600"/>
            <a:ext cx="3505200" cy="3524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upload.wikimedia.org/wikipedia/commons/8/82/Roman_milestone_St_Margarethen_Austria_201_a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762000"/>
            <a:ext cx="2819400" cy="524827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038600" y="167640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Imp(</a:t>
            </a:r>
            <a:r>
              <a:rPr lang="en-US" dirty="0" err="1" smtClean="0"/>
              <a:t>erator</a:t>
            </a:r>
            <a:r>
              <a:rPr lang="en-US" dirty="0" smtClean="0"/>
              <a:t>) </a:t>
            </a:r>
            <a:r>
              <a:rPr lang="en-US" dirty="0" err="1" smtClean="0"/>
              <a:t>Cae</a:t>
            </a:r>
            <a:r>
              <a:rPr lang="en-US" dirty="0" smtClean="0"/>
              <a:t>(</a:t>
            </a:r>
            <a:r>
              <a:rPr lang="en-US" dirty="0" err="1" smtClean="0"/>
              <a:t>sar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L(</a:t>
            </a:r>
            <a:r>
              <a:rPr lang="en-US" dirty="0" err="1" smtClean="0"/>
              <a:t>ucius</a:t>
            </a:r>
            <a:r>
              <a:rPr lang="en-US" dirty="0" smtClean="0"/>
              <a:t>) Sep(</a:t>
            </a:r>
            <a:r>
              <a:rPr lang="en-US" dirty="0" err="1" smtClean="0"/>
              <a:t>timius</a:t>
            </a:r>
            <a:r>
              <a:rPr lang="en-US" dirty="0" smtClean="0"/>
              <a:t>) Severus</a:t>
            </a:r>
            <a:br>
              <a:rPr lang="en-US" dirty="0" smtClean="0"/>
            </a:br>
            <a:r>
              <a:rPr lang="en-US" dirty="0" smtClean="0"/>
              <a:t>Pius Per(</a:t>
            </a:r>
            <a:r>
              <a:rPr lang="en-US" dirty="0" err="1" smtClean="0"/>
              <a:t>tinax</a:t>
            </a:r>
            <a:r>
              <a:rPr lang="en-US" dirty="0" smtClean="0"/>
              <a:t>) </a:t>
            </a:r>
            <a:r>
              <a:rPr lang="en-US" dirty="0" err="1" smtClean="0"/>
              <a:t>Augu</a:t>
            </a:r>
            <a:r>
              <a:rPr lang="en-US" dirty="0" smtClean="0"/>
              <a:t>(</a:t>
            </a:r>
            <a:r>
              <a:rPr lang="en-US" dirty="0" err="1" smtClean="0"/>
              <a:t>stus</a:t>
            </a:r>
            <a:r>
              <a:rPr lang="en-US" dirty="0" smtClean="0"/>
              <a:t>) </a:t>
            </a:r>
            <a:r>
              <a:rPr lang="en-US" dirty="0" err="1" smtClean="0"/>
              <a:t>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ab</a:t>
            </a:r>
            <a:r>
              <a:rPr lang="en-US" dirty="0" smtClean="0"/>
              <a:t>(</a:t>
            </a:r>
            <a:r>
              <a:rPr lang="en-US" dirty="0" err="1" smtClean="0"/>
              <a:t>icus</a:t>
            </a:r>
            <a:r>
              <a:rPr lang="en-US" dirty="0" smtClean="0"/>
              <a:t>) </a:t>
            </a:r>
            <a:r>
              <a:rPr lang="en-US" dirty="0" err="1" smtClean="0"/>
              <a:t>Adiab</a:t>
            </a:r>
            <a:r>
              <a:rPr lang="en-US" dirty="0" smtClean="0"/>
              <a:t>(</a:t>
            </a:r>
            <a:r>
              <a:rPr lang="en-US" dirty="0" err="1" smtClean="0"/>
              <a:t>enicus</a:t>
            </a:r>
            <a:r>
              <a:rPr lang="en-US" dirty="0" smtClean="0"/>
              <a:t>) </a:t>
            </a:r>
            <a:r>
              <a:rPr lang="en-US" dirty="0" err="1" smtClean="0"/>
              <a:t>Parthicus</a:t>
            </a:r>
            <a:r>
              <a:rPr lang="en-US" dirty="0" smtClean="0"/>
              <a:t> max(</a:t>
            </a:r>
            <a:r>
              <a:rPr lang="en-US" dirty="0" err="1" smtClean="0"/>
              <a:t>imus</a:t>
            </a:r>
            <a:r>
              <a:rPr lang="en-US" dirty="0" smtClean="0"/>
              <a:t>) </a:t>
            </a:r>
            <a:r>
              <a:rPr lang="en-US" dirty="0" err="1" smtClean="0"/>
              <a:t>pon</a:t>
            </a:r>
            <a:r>
              <a:rPr lang="en-US" dirty="0" smtClean="0"/>
              <a:t>(</a:t>
            </a:r>
            <a:r>
              <a:rPr lang="en-US" dirty="0" err="1" smtClean="0"/>
              <a:t>tifex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err="1" smtClean="0"/>
              <a:t>trib</a:t>
            </a:r>
            <a:r>
              <a:rPr lang="en-US" dirty="0" smtClean="0"/>
              <a:t>(</a:t>
            </a:r>
            <a:r>
              <a:rPr lang="en-US" dirty="0" err="1" smtClean="0"/>
              <a:t>unicia</a:t>
            </a:r>
            <a:r>
              <a:rPr lang="en-US" dirty="0" smtClean="0"/>
              <a:t>) </a:t>
            </a:r>
            <a:r>
              <a:rPr lang="en-US" dirty="0" err="1" smtClean="0"/>
              <a:t>po</a:t>
            </a:r>
            <a:r>
              <a:rPr lang="en-US" dirty="0" smtClean="0"/>
              <a:t>(testate) VIIII </a:t>
            </a:r>
            <a:r>
              <a:rPr lang="en-US" dirty="0" err="1" smtClean="0"/>
              <a:t>Im</a:t>
            </a:r>
            <a:r>
              <a:rPr lang="en-US" dirty="0" smtClean="0"/>
              <a:t>(</a:t>
            </a:r>
            <a:r>
              <a:rPr lang="en-US" dirty="0" err="1" smtClean="0"/>
              <a:t>perator</a:t>
            </a:r>
            <a:r>
              <a:rPr lang="en-US" dirty="0" smtClean="0"/>
              <a:t>) VII</a:t>
            </a:r>
            <a:br>
              <a:rPr lang="en-US" dirty="0" smtClean="0"/>
            </a:br>
            <a:r>
              <a:rPr lang="en-US" dirty="0" smtClean="0"/>
              <a:t>c(o)n(</a:t>
            </a:r>
            <a:r>
              <a:rPr lang="en-US" dirty="0" err="1" smtClean="0"/>
              <a:t>sul</a:t>
            </a:r>
            <a:r>
              <a:rPr lang="en-US" dirty="0" smtClean="0"/>
              <a:t>) II p(</a:t>
            </a:r>
            <a:r>
              <a:rPr lang="en-US" dirty="0" err="1" smtClean="0"/>
              <a:t>ater</a:t>
            </a:r>
            <a:r>
              <a:rPr lang="en-US" dirty="0" smtClean="0"/>
              <a:t>) p(</a:t>
            </a:r>
            <a:r>
              <a:rPr lang="en-US" dirty="0" err="1" smtClean="0"/>
              <a:t>atriae</a:t>
            </a:r>
            <a:r>
              <a:rPr lang="en-US" dirty="0" smtClean="0"/>
              <a:t>) pro</a:t>
            </a:r>
            <a:br>
              <a:rPr lang="en-US" dirty="0" smtClean="0"/>
            </a:br>
            <a:r>
              <a:rPr lang="en-US" dirty="0" smtClean="0"/>
              <a:t>c(o)n(</a:t>
            </a:r>
            <a:r>
              <a:rPr lang="en-US" dirty="0" err="1" smtClean="0"/>
              <a:t>sul</a:t>
            </a:r>
            <a:r>
              <a:rPr lang="en-US" dirty="0" smtClean="0"/>
              <a:t>) et imp(</a:t>
            </a:r>
            <a:r>
              <a:rPr lang="en-US" dirty="0" err="1" smtClean="0"/>
              <a:t>erator</a:t>
            </a:r>
            <a:r>
              <a:rPr lang="en-US" dirty="0" smtClean="0"/>
              <a:t>) </a:t>
            </a:r>
            <a:r>
              <a:rPr lang="en-US" dirty="0" err="1" smtClean="0"/>
              <a:t>Caes</a:t>
            </a:r>
            <a:r>
              <a:rPr lang="en-US" dirty="0" smtClean="0"/>
              <a:t>(</a:t>
            </a:r>
            <a:r>
              <a:rPr lang="en-US" dirty="0" err="1" smtClean="0"/>
              <a:t>ar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Mar(</a:t>
            </a:r>
            <a:r>
              <a:rPr lang="en-US" dirty="0" err="1" smtClean="0"/>
              <a:t>cus</a:t>
            </a:r>
            <a:r>
              <a:rPr lang="en-US" dirty="0" smtClean="0"/>
              <a:t>) Aurelius</a:t>
            </a:r>
            <a:br>
              <a:rPr lang="en-US" dirty="0" smtClean="0"/>
            </a:br>
            <a:r>
              <a:rPr lang="en-US" dirty="0" smtClean="0"/>
              <a:t>Pius Aug(</a:t>
            </a:r>
            <a:r>
              <a:rPr lang="en-US" dirty="0" err="1" smtClean="0"/>
              <a:t>ustus</a:t>
            </a:r>
            <a:r>
              <a:rPr lang="en-US" dirty="0" smtClean="0"/>
              <a:t>) </a:t>
            </a:r>
            <a:r>
              <a:rPr lang="en-US" dirty="0" err="1" smtClean="0"/>
              <a:t>trib</a:t>
            </a:r>
            <a:r>
              <a:rPr lang="en-US" dirty="0" smtClean="0"/>
              <a:t>(</a:t>
            </a:r>
            <a:r>
              <a:rPr lang="en-US" dirty="0" err="1" smtClean="0"/>
              <a:t>unicia</a:t>
            </a:r>
            <a:r>
              <a:rPr lang="en-US" dirty="0" smtClean="0"/>
              <a:t>) pot(estate)</a:t>
            </a:r>
            <a:br>
              <a:rPr lang="en-US" dirty="0" smtClean="0"/>
            </a:br>
            <a:r>
              <a:rPr lang="en-US" dirty="0" smtClean="0"/>
              <a:t>IIII </a:t>
            </a:r>
            <a:r>
              <a:rPr lang="en-US" dirty="0" err="1" smtClean="0"/>
              <a:t>proco</a:t>
            </a:r>
            <a:r>
              <a:rPr lang="en-US" dirty="0" smtClean="0"/>
              <a:t>(n)s(</a:t>
            </a:r>
            <a:r>
              <a:rPr lang="en-US" dirty="0" err="1" smtClean="0"/>
              <a:t>ul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a T(</a:t>
            </a:r>
            <a:r>
              <a:rPr lang="en-US" dirty="0" err="1" smtClean="0"/>
              <a:t>eurnia</a:t>
            </a:r>
            <a:r>
              <a:rPr lang="en-US" dirty="0" smtClean="0"/>
              <a:t>) m(</a:t>
            </a:r>
            <a:r>
              <a:rPr lang="en-US" dirty="0" err="1" smtClean="0"/>
              <a:t>ilia</a:t>
            </a:r>
            <a:r>
              <a:rPr lang="en-US" dirty="0" smtClean="0"/>
              <a:t>) p(</a:t>
            </a:r>
            <a:r>
              <a:rPr lang="en-US" dirty="0" err="1" smtClean="0"/>
              <a:t>assuum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IIXXX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86200" y="609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Roman milestone 201 </a:t>
            </a:r>
            <a:r>
              <a:rPr lang="en-US" dirty="0" err="1" smtClean="0"/>
              <a:t>aC</a:t>
            </a:r>
            <a:r>
              <a:rPr lang="en-US" dirty="0" smtClean="0"/>
              <a:t> in St. </a:t>
            </a:r>
            <a:r>
              <a:rPr lang="en-US" dirty="0" err="1" smtClean="0"/>
              <a:t>Margarethen</a:t>
            </a:r>
            <a:r>
              <a:rPr lang="en-US" dirty="0" smtClean="0"/>
              <a:t> Austria</a:t>
            </a:r>
          </a:p>
          <a:p>
            <a:r>
              <a:rPr lang="en-US" dirty="0" smtClean="0">
                <a:hlinkClick r:id="rId3" tooltip="Corpus Inscriptionum Latinarum"/>
              </a:rPr>
              <a:t>CIL</a:t>
            </a:r>
            <a:r>
              <a:rPr lang="en-US" dirty="0" smtClean="0"/>
              <a:t> III 5714, CIL III 11834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313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Millaria</vt:lpstr>
      <vt:lpstr>Slide 3</vt:lpstr>
    </vt:vector>
  </TitlesOfParts>
  <Company>Monmouth, IL 62462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Millaria</dc:title>
  <dc:creator>Monmouth College</dc:creator>
  <cp:lastModifiedBy>Monmouth College</cp:lastModifiedBy>
  <cp:revision>2</cp:revision>
  <dcterms:created xsi:type="dcterms:W3CDTF">2009-11-11T15:45:11Z</dcterms:created>
  <dcterms:modified xsi:type="dcterms:W3CDTF">2009-11-11T16:00:38Z</dcterms:modified>
</cp:coreProperties>
</file>