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4070-507D-4B4A-8AC4-8ED9D6731738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B6935-926F-493A-822B-F2891F674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6935-926F-493A-822B-F2891F674D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6935-926F-493A-822B-F2891F674D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B6935-926F-493A-822B-F2891F674D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B186-B07E-40E7-BA0B-96AAEBECA5E5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755F-281E-4765-8292-23E6F4AA7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coa.gatech.edu/~italy/courses/arch4127/TimelineRomanHistory.pdf" TargetMode="Externa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ancienthistory.about.com/od/womenbiography/tp/romanmother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6553200" cy="1470025"/>
          </a:xfrm>
        </p:spPr>
        <p:txBody>
          <a:bodyPr/>
          <a:lstStyle/>
          <a:p>
            <a:r>
              <a:rPr lang="en-US" b="1" dirty="0" smtClean="0">
                <a:hlinkClick r:id="rId3"/>
              </a:rPr>
              <a:t>Timeline of Roman History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sarcophagus-reclining-couple_~11554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0"/>
            <a:ext cx="2857500" cy="2390775"/>
          </a:xfrm>
          <a:prstGeom prst="rect">
            <a:avLst/>
          </a:prstGeom>
        </p:spPr>
      </p:pic>
      <p:pic>
        <p:nvPicPr>
          <p:cNvPr id="11" name="Picture 10" descr="9065517_th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2747124" cy="1828800"/>
          </a:xfrm>
          <a:prstGeom prst="rect">
            <a:avLst/>
          </a:prstGeom>
        </p:spPr>
      </p:pic>
      <p:pic>
        <p:nvPicPr>
          <p:cNvPr id="12" name="Picture 11" descr="F000062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471" y="4114800"/>
            <a:ext cx="1772529" cy="2743200"/>
          </a:xfrm>
          <a:prstGeom prst="rect">
            <a:avLst/>
          </a:prstGeom>
        </p:spPr>
      </p:pic>
      <p:pic>
        <p:nvPicPr>
          <p:cNvPr id="13" name="Picture 12" descr="16779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163" y="0"/>
            <a:ext cx="1208837" cy="2743200"/>
          </a:xfrm>
          <a:prstGeom prst="rect">
            <a:avLst/>
          </a:prstGeom>
        </p:spPr>
      </p:pic>
      <p:pic>
        <p:nvPicPr>
          <p:cNvPr id="13314" name="Picture 2" descr="http://www.kmkz.com/jonesj/gallery/Augustus%20of%20Prima%20Por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657600"/>
            <a:ext cx="1984012" cy="3200400"/>
          </a:xfrm>
          <a:prstGeom prst="rect">
            <a:avLst/>
          </a:prstGeom>
          <a:noFill/>
        </p:spPr>
      </p:pic>
      <p:pic>
        <p:nvPicPr>
          <p:cNvPr id="13316" name="Picture 4" descr="http://www.hennessy.id.au/quentingeorge/archives/constanti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808400" cy="26974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Illustrious Roman Men and Women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Why is each important</a:t>
            </a:r>
            <a:r>
              <a:rPr lang="en-US" sz="2800" dirty="0" smtClean="0"/>
              <a:t>? </a:t>
            </a:r>
            <a:br>
              <a:rPr lang="en-US" sz="2800" dirty="0" smtClean="0"/>
            </a:br>
            <a:r>
              <a:rPr lang="en-US" sz="2800" dirty="0" smtClean="0"/>
              <a:t>What informatio</a:t>
            </a:r>
            <a:r>
              <a:rPr lang="en-US" sz="2800" dirty="0" smtClean="0"/>
              <a:t>n do we have about their family life? </a:t>
            </a:r>
            <a:br>
              <a:rPr lang="en-US" sz="2800" dirty="0" smtClean="0"/>
            </a:br>
            <a:r>
              <a:rPr lang="en-US" sz="2800" dirty="0" smtClean="0"/>
              <a:t>Find a portrait (ancient or modern) and explain context.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14800" y="1295400"/>
            <a:ext cx="350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1219200"/>
            <a:ext cx="365760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57600" y="1981200"/>
            <a:ext cx="236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 smtClean="0"/>
              <a:t>Scipio </a:t>
            </a:r>
            <a:r>
              <a:rPr lang="en-US" dirty="0" err="1" smtClean="0"/>
              <a:t>Aemilianus</a:t>
            </a:r>
            <a:endParaRPr lang="en-US" dirty="0" smtClean="0"/>
          </a:p>
          <a:p>
            <a:pPr lvl="1"/>
            <a:r>
              <a:rPr lang="en-US" dirty="0" smtClean="0"/>
              <a:t>Scipio </a:t>
            </a:r>
            <a:r>
              <a:rPr lang="en-US" dirty="0" err="1" smtClean="0"/>
              <a:t>Africanus</a:t>
            </a:r>
            <a:endParaRPr lang="en-US" dirty="0" smtClean="0"/>
          </a:p>
          <a:p>
            <a:pPr lvl="1"/>
            <a:r>
              <a:rPr lang="en-US" dirty="0" err="1" smtClean="0"/>
              <a:t>Septimius</a:t>
            </a:r>
            <a:r>
              <a:rPr lang="en-US" dirty="0" smtClean="0"/>
              <a:t> Severus</a:t>
            </a:r>
          </a:p>
          <a:p>
            <a:pPr lvl="1"/>
            <a:r>
              <a:rPr lang="en-US" dirty="0" smtClean="0"/>
              <a:t>Spartacus</a:t>
            </a:r>
          </a:p>
          <a:p>
            <a:pPr lvl="1"/>
            <a:r>
              <a:rPr lang="en-US" dirty="0" smtClean="0"/>
              <a:t>Sulla</a:t>
            </a:r>
          </a:p>
          <a:p>
            <a:pPr lvl="1"/>
            <a:r>
              <a:rPr lang="en-US" dirty="0" smtClean="0"/>
              <a:t>Theodosius I the Great</a:t>
            </a:r>
          </a:p>
          <a:p>
            <a:pPr lvl="1"/>
            <a:r>
              <a:rPr lang="en-US" dirty="0" smtClean="0"/>
              <a:t>Tiberius</a:t>
            </a:r>
          </a:p>
          <a:p>
            <a:pPr lvl="1"/>
            <a:r>
              <a:rPr lang="en-US" dirty="0" smtClean="0"/>
              <a:t>Tiberius Gracchus</a:t>
            </a:r>
          </a:p>
          <a:p>
            <a:pPr lvl="1"/>
            <a:r>
              <a:rPr lang="en-US" dirty="0" smtClean="0"/>
              <a:t>Titus</a:t>
            </a:r>
          </a:p>
          <a:p>
            <a:pPr lvl="1"/>
            <a:r>
              <a:rPr lang="en-US" dirty="0" smtClean="0"/>
              <a:t>Trajan</a:t>
            </a:r>
          </a:p>
          <a:p>
            <a:pPr lvl="1"/>
            <a:r>
              <a:rPr lang="en-US" dirty="0" smtClean="0"/>
              <a:t>Vespasian</a:t>
            </a:r>
          </a:p>
          <a:p>
            <a:endParaRPr lang="en-US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2133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Romulus</a:t>
            </a:r>
          </a:p>
          <a:p>
            <a:pPr>
              <a:buNone/>
            </a:pPr>
            <a:r>
              <a:rPr lang="en-US" sz="1800" dirty="0" err="1" smtClean="0"/>
              <a:t>Numa</a:t>
            </a:r>
            <a:r>
              <a:rPr lang="en-US" sz="1800" dirty="0" smtClean="0"/>
              <a:t> </a:t>
            </a:r>
            <a:r>
              <a:rPr lang="en-US" sz="1800" dirty="0" err="1" smtClean="0"/>
              <a:t>Pompilius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Tullus</a:t>
            </a:r>
            <a:r>
              <a:rPr lang="en-US" sz="1800" dirty="0" smtClean="0"/>
              <a:t> </a:t>
            </a:r>
            <a:r>
              <a:rPr lang="en-US" sz="1800" dirty="0" err="1" smtClean="0"/>
              <a:t>Hostilius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Ancus</a:t>
            </a:r>
            <a:r>
              <a:rPr lang="en-US" sz="1800" dirty="0" smtClean="0"/>
              <a:t> </a:t>
            </a:r>
            <a:r>
              <a:rPr lang="en-US" sz="1800" dirty="0" err="1" smtClean="0"/>
              <a:t>Marcius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Tarquinius</a:t>
            </a:r>
            <a:r>
              <a:rPr lang="en-US" sz="1800" dirty="0" smtClean="0"/>
              <a:t> </a:t>
            </a:r>
            <a:r>
              <a:rPr lang="en-US" sz="1800" dirty="0" err="1" smtClean="0"/>
              <a:t>Priscus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Servius</a:t>
            </a:r>
            <a:r>
              <a:rPr lang="en-US" sz="1800" dirty="0" smtClean="0"/>
              <a:t> </a:t>
            </a:r>
            <a:r>
              <a:rPr lang="en-US" sz="1800" dirty="0" err="1" smtClean="0"/>
              <a:t>Tullius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Tarquinius</a:t>
            </a:r>
            <a:r>
              <a:rPr lang="en-US" sz="1800" dirty="0" smtClean="0"/>
              <a:t> </a:t>
            </a:r>
            <a:r>
              <a:rPr lang="en-US" sz="1800" dirty="0" err="1" smtClean="0"/>
              <a:t>Superbus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Agrippa</a:t>
            </a: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Agrippina (2)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/>
              <a:t>Antoninus</a:t>
            </a:r>
            <a:r>
              <a:rPr lang="en-US" sz="1800" dirty="0" smtClean="0"/>
              <a:t> Pius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Augustus (Octavian)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Brutus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Caligula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Cato the Elder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Cicero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Cincinnatus</a:t>
            </a:r>
            <a:endParaRPr lang="en-US" sz="1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5943600" y="1981200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Lucretia</a:t>
            </a:r>
            <a:endParaRPr lang="en-US" dirty="0" smtClean="0"/>
          </a:p>
          <a:p>
            <a:r>
              <a:rPr lang="en-US" dirty="0" smtClean="0"/>
              <a:t>Cornelia (mother of the Gracchi)</a:t>
            </a:r>
          </a:p>
          <a:p>
            <a:r>
              <a:rPr lang="en-US" dirty="0" err="1" smtClean="0"/>
              <a:t>Clodia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Julia (daughter of JC)</a:t>
            </a:r>
            <a:endParaRPr lang="en-US" dirty="0" smtClean="0"/>
          </a:p>
          <a:p>
            <a:r>
              <a:rPr lang="en-US" dirty="0" smtClean="0"/>
              <a:t>Octavia</a:t>
            </a:r>
          </a:p>
          <a:p>
            <a:r>
              <a:rPr lang="en-US" dirty="0" err="1" smtClean="0"/>
              <a:t>Livia</a:t>
            </a:r>
            <a:endParaRPr lang="en-US" dirty="0" smtClean="0"/>
          </a:p>
          <a:p>
            <a:r>
              <a:rPr lang="en-US" dirty="0" smtClean="0"/>
              <a:t>Boudicca</a:t>
            </a:r>
          </a:p>
          <a:p>
            <a:r>
              <a:rPr lang="en-US" dirty="0" smtClean="0"/>
              <a:t>Julia </a:t>
            </a:r>
            <a:r>
              <a:rPr lang="en-US" dirty="0" err="1" smtClean="0"/>
              <a:t>Domna</a:t>
            </a:r>
            <a:endParaRPr lang="en-US" dirty="0" smtClean="0"/>
          </a:p>
          <a:p>
            <a:r>
              <a:rPr lang="en-US" dirty="0" smtClean="0"/>
              <a:t>Helena (mother of Constantine)</a:t>
            </a:r>
            <a:endParaRPr lang="en-US" dirty="0"/>
          </a:p>
        </p:txBody>
      </p:sp>
      <p:pic>
        <p:nvPicPr>
          <p:cNvPr id="4098" name="Picture 2" descr="http://www.artlex.com/ArtLex/r/images/roman_colosseum.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1595" y="4572000"/>
            <a:ext cx="3472405" cy="2286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09800" y="1981200"/>
            <a:ext cx="205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Claudius (emperor)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Constantine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Diocletian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/>
              <a:t>Fabius</a:t>
            </a:r>
            <a:r>
              <a:rPr lang="en-US" dirty="0" smtClean="0"/>
              <a:t> </a:t>
            </a:r>
            <a:r>
              <a:rPr lang="en-US" dirty="0" err="1" smtClean="0"/>
              <a:t>Cunctator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Gaius Gracchus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Hadrian</a:t>
            </a:r>
          </a:p>
          <a:p>
            <a:pPr>
              <a:buNone/>
            </a:pPr>
            <a:r>
              <a:rPr lang="en-US" dirty="0" smtClean="0"/>
              <a:t>Julian the Apostate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Julius</a:t>
            </a:r>
          </a:p>
          <a:p>
            <a:pPr>
              <a:buNone/>
            </a:pPr>
            <a:r>
              <a:rPr lang="en-US" dirty="0" smtClean="0"/>
              <a:t> Caesar</a:t>
            </a:r>
          </a:p>
          <a:p>
            <a:pPr>
              <a:buNone/>
            </a:pPr>
            <a:r>
              <a:rPr lang="en-US" dirty="0" smtClean="0"/>
              <a:t>Justinian</a:t>
            </a:r>
          </a:p>
          <a:p>
            <a:pPr>
              <a:buNone/>
            </a:pPr>
            <a:r>
              <a:rPr lang="en-US" dirty="0" smtClean="0"/>
              <a:t>Mark Antony</a:t>
            </a:r>
          </a:p>
          <a:p>
            <a:pPr>
              <a:buNone/>
            </a:pPr>
            <a:r>
              <a:rPr lang="en-US" dirty="0" smtClean="0"/>
              <a:t>Marcus Aurelius</a:t>
            </a:r>
          </a:p>
          <a:p>
            <a:pPr>
              <a:buNone/>
            </a:pPr>
            <a:r>
              <a:rPr lang="en-US" dirty="0" smtClean="0"/>
              <a:t>Marius</a:t>
            </a:r>
          </a:p>
          <a:p>
            <a:pPr>
              <a:buNone/>
            </a:pPr>
            <a:r>
              <a:rPr lang="en-US" dirty="0" smtClean="0"/>
              <a:t>Nero</a:t>
            </a:r>
          </a:p>
          <a:p>
            <a:pPr>
              <a:buNone/>
            </a:pPr>
            <a:r>
              <a:rPr lang="en-US" dirty="0" smtClean="0"/>
              <a:t>Pompey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 History: Major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753-509 MONARCHY</a:t>
            </a:r>
            <a:endParaRPr lang="en-US" dirty="0" smtClean="0"/>
          </a:p>
          <a:p>
            <a:r>
              <a:rPr lang="en-US" b="1" dirty="0" smtClean="0"/>
              <a:t>509-29 REPUBLIC</a:t>
            </a:r>
            <a:endParaRPr lang="en-US" dirty="0" smtClean="0"/>
          </a:p>
          <a:p>
            <a:r>
              <a:rPr lang="en-US" b="1" dirty="0" smtClean="0"/>
              <a:t>29 B.C.- 476 A.D. IMPERIAL AGE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2290" name="Picture 2" descr="http://www.desitin.no/images/JuliusCaes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8526" y="1295400"/>
            <a:ext cx="2085474" cy="2743200"/>
          </a:xfrm>
          <a:prstGeom prst="rect">
            <a:avLst/>
          </a:prstGeom>
          <a:noFill/>
        </p:spPr>
      </p:pic>
      <p:pic>
        <p:nvPicPr>
          <p:cNvPr id="5" name="Picture 2" descr="http://www.kmkz.com/jonesj/gallery/Augustus%20of%20Prima%20Por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29000"/>
            <a:ext cx="1984012" cy="320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21, 753 Founding of Rome</a:t>
            </a:r>
            <a:endParaRPr lang="en-US" dirty="0"/>
          </a:p>
        </p:txBody>
      </p:sp>
      <p:pic>
        <p:nvPicPr>
          <p:cNvPr id="4" name="Picture 3" descr="9065517_th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4120686" cy="2743200"/>
          </a:xfrm>
          <a:prstGeom prst="rect">
            <a:avLst/>
          </a:prstGeom>
        </p:spPr>
      </p:pic>
      <p:pic>
        <p:nvPicPr>
          <p:cNvPr id="31746" name="Picture 2" descr="http://158.123.163.16/ebenestad/Latin%203/berniniaene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295400"/>
            <a:ext cx="3552825" cy="5162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5943600"/>
            <a:ext cx="496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Bernini, </a:t>
            </a:r>
            <a:r>
              <a:rPr lang="en-US" i="1" dirty="0" smtClean="0"/>
              <a:t>Aeneas, </a:t>
            </a:r>
            <a:r>
              <a:rPr lang="en-US" i="1" dirty="0" err="1" smtClean="0"/>
              <a:t>Anchises</a:t>
            </a:r>
            <a:r>
              <a:rPr lang="en-US" i="1" dirty="0" smtClean="0"/>
              <a:t> and </a:t>
            </a:r>
            <a:r>
              <a:rPr lang="en-US" i="1" dirty="0" err="1" smtClean="0"/>
              <a:t>Ascanius</a:t>
            </a:r>
            <a:r>
              <a:rPr lang="en-US" i="1" dirty="0" smtClean="0"/>
              <a:t>, </a:t>
            </a:r>
            <a:r>
              <a:rPr lang="en-US" dirty="0" smtClean="0"/>
              <a:t>1618-1619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753-509 MONARCHY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dirty="0" smtClean="0"/>
              <a:t>Romulus</a:t>
            </a:r>
          </a:p>
          <a:p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Pompilius</a:t>
            </a:r>
            <a:endParaRPr lang="en-US" dirty="0" smtClean="0"/>
          </a:p>
          <a:p>
            <a:r>
              <a:rPr lang="en-US" dirty="0" err="1" smtClean="0"/>
              <a:t>Tullus</a:t>
            </a:r>
            <a:r>
              <a:rPr lang="en-US" dirty="0" smtClean="0"/>
              <a:t> </a:t>
            </a:r>
            <a:r>
              <a:rPr lang="en-US" dirty="0" err="1" smtClean="0"/>
              <a:t>Hostilius</a:t>
            </a:r>
            <a:endParaRPr lang="en-US" dirty="0" smtClean="0"/>
          </a:p>
          <a:p>
            <a:r>
              <a:rPr lang="en-US" dirty="0" err="1" smtClean="0"/>
              <a:t>Ancus</a:t>
            </a:r>
            <a:r>
              <a:rPr lang="en-US" dirty="0" smtClean="0"/>
              <a:t> </a:t>
            </a:r>
            <a:r>
              <a:rPr lang="en-US" dirty="0" err="1" smtClean="0"/>
              <a:t>Marcius</a:t>
            </a:r>
            <a:endParaRPr lang="en-US" dirty="0" smtClean="0"/>
          </a:p>
          <a:p>
            <a:r>
              <a:rPr lang="en-US" dirty="0" err="1" smtClean="0"/>
              <a:t>Tarquinius</a:t>
            </a:r>
            <a:r>
              <a:rPr lang="en-US" dirty="0" smtClean="0"/>
              <a:t> </a:t>
            </a:r>
            <a:r>
              <a:rPr lang="en-US" dirty="0" err="1" smtClean="0"/>
              <a:t>Priscus</a:t>
            </a:r>
            <a:endParaRPr lang="en-US" dirty="0" smtClean="0"/>
          </a:p>
          <a:p>
            <a:r>
              <a:rPr lang="en-US" dirty="0" err="1" smtClean="0"/>
              <a:t>Servius</a:t>
            </a:r>
            <a:r>
              <a:rPr lang="en-US" dirty="0" smtClean="0"/>
              <a:t> </a:t>
            </a:r>
            <a:r>
              <a:rPr lang="en-US" dirty="0" err="1" smtClean="0"/>
              <a:t>Tullius</a:t>
            </a:r>
            <a:endParaRPr lang="en-US" dirty="0" smtClean="0"/>
          </a:p>
          <a:p>
            <a:r>
              <a:rPr lang="en-US" dirty="0" err="1" smtClean="0"/>
              <a:t>Tarquinius</a:t>
            </a:r>
            <a:r>
              <a:rPr lang="en-US" dirty="0" smtClean="0"/>
              <a:t> </a:t>
            </a:r>
            <a:r>
              <a:rPr lang="en-US" dirty="0" err="1" smtClean="0"/>
              <a:t>Superbus</a:t>
            </a:r>
            <a:endParaRPr lang="en-US" dirty="0"/>
          </a:p>
        </p:txBody>
      </p:sp>
      <p:pic>
        <p:nvPicPr>
          <p:cNvPr id="4" name="Picture 3" descr="sarcophagus-reclining-couple_~11554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67" y="1447800"/>
            <a:ext cx="437163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715000"/>
            <a:ext cx="2282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Etruscan Sarcophagus</a:t>
            </a:r>
          </a:p>
          <a:p>
            <a:r>
              <a:rPr lang="en-US" dirty="0" smtClean="0"/>
              <a:t>Villa Giulia, Rome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Monarchy to Republic</a:t>
            </a:r>
            <a:endParaRPr lang="en-US" dirty="0"/>
          </a:p>
        </p:txBody>
      </p:sp>
      <p:pic>
        <p:nvPicPr>
          <p:cNvPr id="29698" name="Picture 2" descr="http://upload.wikimedia.org/wikipedia/commons/6/68/Lucca_Giordano_-_The_Rape_of_Lucret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5238750" cy="39719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5410200"/>
            <a:ext cx="2712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Rape of </a:t>
            </a:r>
            <a:r>
              <a:rPr lang="en-US" dirty="0" err="1" smtClean="0"/>
              <a:t>Lucretia</a:t>
            </a:r>
            <a:endParaRPr lang="en-US" dirty="0" smtClean="0"/>
          </a:p>
          <a:p>
            <a:r>
              <a:rPr lang="en-US" dirty="0" smtClean="0"/>
              <a:t>Luca Giordano 1634–1705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509-29 REPUBLIC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Patricians and Plebeians</a:t>
            </a:r>
          </a:p>
          <a:p>
            <a:r>
              <a:rPr lang="en-US" dirty="0" smtClean="0"/>
              <a:t>Senate and Assemblies</a:t>
            </a:r>
          </a:p>
          <a:p>
            <a:r>
              <a:rPr lang="en-US" dirty="0" smtClean="0"/>
              <a:t>Magistrates and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Honorum</a:t>
            </a:r>
            <a:endParaRPr lang="en-US" dirty="0" smtClean="0"/>
          </a:p>
          <a:p>
            <a:pPr lvl="2"/>
            <a:r>
              <a:rPr lang="en-US" dirty="0" smtClean="0"/>
              <a:t>Consuls</a:t>
            </a:r>
          </a:p>
          <a:p>
            <a:pPr lvl="2"/>
            <a:r>
              <a:rPr lang="en-US" dirty="0" smtClean="0"/>
              <a:t>Praetors</a:t>
            </a:r>
          </a:p>
          <a:p>
            <a:pPr lvl="2"/>
            <a:r>
              <a:rPr lang="en-US" dirty="0" err="1" smtClean="0"/>
              <a:t>Quaestors</a:t>
            </a:r>
            <a:endParaRPr lang="en-US" dirty="0" smtClean="0"/>
          </a:p>
          <a:p>
            <a:pPr lvl="2"/>
            <a:r>
              <a:rPr lang="en-US" dirty="0" err="1" smtClean="0"/>
              <a:t>Aediles</a:t>
            </a:r>
            <a:endParaRPr lang="en-US" dirty="0" smtClean="0"/>
          </a:p>
          <a:p>
            <a:r>
              <a:rPr lang="en-US" dirty="0" smtClean="0"/>
              <a:t>Censor</a:t>
            </a:r>
          </a:p>
          <a:p>
            <a:r>
              <a:rPr lang="en-US" dirty="0" smtClean="0"/>
              <a:t>Dictator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www.lewrockwell.com/long/130105fasces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429000"/>
            <a:ext cx="3200400" cy="3200400"/>
          </a:xfrm>
          <a:prstGeom prst="rect">
            <a:avLst/>
          </a:prstGeom>
          <a:noFill/>
        </p:spPr>
      </p:pic>
      <p:pic>
        <p:nvPicPr>
          <p:cNvPr id="5" name="Picture 4" descr="1677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57200"/>
            <a:ext cx="2014728" cy="4572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509-29 REPUBLIC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509-290 Italic Wars</a:t>
            </a:r>
          </a:p>
          <a:p>
            <a:r>
              <a:rPr lang="en-US" dirty="0" smtClean="0"/>
              <a:t>264-146 Punic Wars with Carthage</a:t>
            </a:r>
          </a:p>
          <a:p>
            <a:r>
              <a:rPr lang="en-US" dirty="0" smtClean="0"/>
              <a:t>201 Sicily becomes first Province</a:t>
            </a:r>
          </a:p>
          <a:p>
            <a:r>
              <a:rPr lang="en-US" dirty="0" smtClean="0"/>
              <a:t>214-148 Macedonian Wars</a:t>
            </a:r>
          </a:p>
          <a:p>
            <a:r>
              <a:rPr lang="en-US" dirty="0" smtClean="0"/>
              <a:t>146 Greece becomes Roman province</a:t>
            </a:r>
          </a:p>
          <a:p>
            <a:r>
              <a:rPr lang="en-US" dirty="0" smtClean="0"/>
              <a:t>133-121 Tiberius and Gaius Gracchus</a:t>
            </a:r>
          </a:p>
          <a:p>
            <a:r>
              <a:rPr lang="en-US" dirty="0" smtClean="0"/>
              <a:t>90-88 Social War</a:t>
            </a:r>
          </a:p>
          <a:p>
            <a:r>
              <a:rPr lang="en-US" dirty="0" smtClean="0"/>
              <a:t>88-82 Civil War (Marius </a:t>
            </a:r>
            <a:r>
              <a:rPr lang="en-US" dirty="0" err="1" smtClean="0"/>
              <a:t>vs.Sulla</a:t>
            </a:r>
            <a:r>
              <a:rPr lang="en-US" dirty="0" smtClean="0"/>
              <a:t>)</a:t>
            </a:r>
          </a:p>
          <a:p>
            <a:r>
              <a:rPr lang="en-US" dirty="0" smtClean="0"/>
              <a:t>82-80 Sulla’s dictatorship</a:t>
            </a:r>
          </a:p>
          <a:p>
            <a:r>
              <a:rPr lang="en-US" dirty="0" smtClean="0"/>
              <a:t>63 Cicero’s consulship</a:t>
            </a:r>
          </a:p>
          <a:p>
            <a:r>
              <a:rPr lang="en-US" dirty="0" smtClean="0"/>
              <a:t>60 First Triumvirate (Pompey, Crassus, Julius Caesar)</a:t>
            </a:r>
          </a:p>
          <a:p>
            <a:r>
              <a:rPr lang="en-US" dirty="0" smtClean="0"/>
              <a:t>58-51 Caesar’s Conquest of Gaul (France)</a:t>
            </a:r>
          </a:p>
          <a:p>
            <a:r>
              <a:rPr lang="en-US" dirty="0" smtClean="0"/>
              <a:t>49 Caesar crosses Rubicon</a:t>
            </a:r>
          </a:p>
          <a:p>
            <a:r>
              <a:rPr lang="en-US" dirty="0" smtClean="0"/>
              <a:t>49-45 Civil War</a:t>
            </a:r>
          </a:p>
          <a:p>
            <a:r>
              <a:rPr lang="en-US" dirty="0" smtClean="0"/>
              <a:t>March 15, 44 Caesar assassinated</a:t>
            </a:r>
          </a:p>
          <a:p>
            <a:r>
              <a:rPr lang="en-US" dirty="0" smtClean="0"/>
              <a:t>44-30 Civil War</a:t>
            </a:r>
          </a:p>
          <a:p>
            <a:r>
              <a:rPr lang="en-US" dirty="0" smtClean="0"/>
              <a:t>43 Second Triumvirate (Octavian, Marc Antony and Lepidus)</a:t>
            </a:r>
          </a:p>
          <a:p>
            <a:r>
              <a:rPr lang="en-US" dirty="0" smtClean="0"/>
              <a:t>31 Battle of Actium (defeat of Antony and Cleopatra)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ROMAMMIV 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143000"/>
            <a:ext cx="3429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867400"/>
            <a:ext cx="175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Julius Caesar</a:t>
            </a:r>
          </a:p>
          <a:p>
            <a:r>
              <a:rPr lang="en-US" dirty="0" smtClean="0"/>
              <a:t>Vatican Museum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29 B.C.- 476 A.D. IMPERIAL 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29 B.C – 69 A.D. Julio-</a:t>
            </a:r>
            <a:r>
              <a:rPr lang="en-US" dirty="0" err="1" smtClean="0"/>
              <a:t>Claudian</a:t>
            </a:r>
            <a:r>
              <a:rPr lang="en-US" dirty="0" smtClean="0"/>
              <a:t> Emperors</a:t>
            </a:r>
          </a:p>
          <a:p>
            <a:r>
              <a:rPr lang="en-US" dirty="0" smtClean="0"/>
              <a:t>69 – 98 </a:t>
            </a:r>
            <a:r>
              <a:rPr lang="en-US" dirty="0" err="1" smtClean="0"/>
              <a:t>Flavian</a:t>
            </a:r>
            <a:r>
              <a:rPr lang="en-US" dirty="0" smtClean="0"/>
              <a:t> Emperors</a:t>
            </a:r>
          </a:p>
          <a:p>
            <a:r>
              <a:rPr lang="en-US" dirty="0" smtClean="0"/>
              <a:t>98-193 </a:t>
            </a:r>
            <a:r>
              <a:rPr lang="en-US" dirty="0" err="1" smtClean="0"/>
              <a:t>Antonine</a:t>
            </a:r>
            <a:r>
              <a:rPr lang="en-US" dirty="0" smtClean="0"/>
              <a:t> Emperors</a:t>
            </a:r>
          </a:p>
          <a:p>
            <a:r>
              <a:rPr lang="en-US" dirty="0" smtClean="0"/>
              <a:t>193-235 </a:t>
            </a:r>
            <a:r>
              <a:rPr lang="en-US" dirty="0" err="1" smtClean="0"/>
              <a:t>Severan</a:t>
            </a:r>
            <a:r>
              <a:rPr lang="en-US" dirty="0" smtClean="0"/>
              <a:t> Dynasty</a:t>
            </a:r>
          </a:p>
          <a:p>
            <a:r>
              <a:rPr lang="en-US" dirty="0" smtClean="0"/>
              <a:t>236-284 Age of Military Anarchy</a:t>
            </a:r>
          </a:p>
          <a:p>
            <a:r>
              <a:rPr lang="en-US" dirty="0" smtClean="0"/>
              <a:t>284-312 </a:t>
            </a:r>
            <a:r>
              <a:rPr lang="en-US" dirty="0" err="1" smtClean="0"/>
              <a:t>Tetrarchy</a:t>
            </a:r>
            <a:endParaRPr lang="en-US" dirty="0" smtClean="0"/>
          </a:p>
          <a:p>
            <a:r>
              <a:rPr lang="en-US" dirty="0" smtClean="0"/>
              <a:t>312-326 Reign of Constantine</a:t>
            </a:r>
            <a:endParaRPr lang="en-US" dirty="0"/>
          </a:p>
        </p:txBody>
      </p:sp>
      <p:pic>
        <p:nvPicPr>
          <p:cNvPr id="4" name="Picture 3" descr="F0000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286000"/>
            <a:ext cx="2954215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6019800"/>
            <a:ext cx="2320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Trajan’s Column, Rome</a:t>
            </a:r>
          </a:p>
          <a:p>
            <a:r>
              <a:rPr lang="en-US" dirty="0" smtClean="0"/>
              <a:t>Detail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4"/>
              </a:rPr>
              <a:t>Women in the Roman World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19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Lucretia</a:t>
            </a:r>
            <a:endParaRPr lang="en-US" dirty="0" smtClean="0"/>
          </a:p>
          <a:p>
            <a:r>
              <a:rPr lang="en-US" dirty="0" smtClean="0"/>
              <a:t>Cornelia (mother of the Gracchi)</a:t>
            </a:r>
          </a:p>
          <a:p>
            <a:r>
              <a:rPr lang="en-US" dirty="0" err="1" smtClean="0"/>
              <a:t>Clodia</a:t>
            </a:r>
            <a:endParaRPr lang="en-US" dirty="0" smtClean="0"/>
          </a:p>
          <a:p>
            <a:r>
              <a:rPr lang="en-US" dirty="0" smtClean="0"/>
              <a:t>Octavia</a:t>
            </a:r>
          </a:p>
          <a:p>
            <a:r>
              <a:rPr lang="en-US" dirty="0" err="1" smtClean="0"/>
              <a:t>Livia</a:t>
            </a:r>
            <a:endParaRPr lang="en-US" dirty="0" smtClean="0"/>
          </a:p>
          <a:p>
            <a:r>
              <a:rPr lang="en-US" dirty="0" smtClean="0"/>
              <a:t>Boudicca</a:t>
            </a:r>
          </a:p>
          <a:p>
            <a:r>
              <a:rPr lang="en-US" dirty="0" smtClean="0"/>
              <a:t>Julia </a:t>
            </a:r>
            <a:r>
              <a:rPr lang="en-US" dirty="0" err="1" smtClean="0"/>
              <a:t>Domna</a:t>
            </a:r>
            <a:endParaRPr lang="en-US" dirty="0" smtClean="0"/>
          </a:p>
          <a:p>
            <a:r>
              <a:rPr lang="en-US" dirty="0" smtClean="0"/>
              <a:t>Helena</a:t>
            </a:r>
          </a:p>
          <a:p>
            <a:endParaRPr lang="en-US" dirty="0"/>
          </a:p>
        </p:txBody>
      </p:sp>
      <p:pic>
        <p:nvPicPr>
          <p:cNvPr id="32770" name="Picture 2" descr="http://www.info-antike.de/liv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5" y="0"/>
            <a:ext cx="2423522" cy="3200400"/>
          </a:xfrm>
          <a:prstGeom prst="rect">
            <a:avLst/>
          </a:prstGeom>
          <a:noFill/>
        </p:spPr>
      </p:pic>
      <p:pic>
        <p:nvPicPr>
          <p:cNvPr id="32772" name="Picture 4" descr="http://www.vmfa.state.va.us/collections/75_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9845" y="3352800"/>
            <a:ext cx="3944155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486400"/>
            <a:ext cx="4746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Cornelia, Mother of the Gracchi, Pointing to her Children as Her Treasures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circa 1785 </a:t>
            </a:r>
          </a:p>
          <a:p>
            <a:r>
              <a:rPr lang="en-US" dirty="0" smtClean="0"/>
              <a:t>Angelica Kauffman (Swiss, 1741-1807;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722948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369</Words>
  <Application>Microsoft Office PowerPoint</Application>
  <PresentationFormat>On-screen Show (4:3)</PresentationFormat>
  <Paragraphs>127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Timeline of Roman History </vt:lpstr>
      <vt:lpstr>Roman History: Major Periods</vt:lpstr>
      <vt:lpstr>April 21, 753 Founding of Rome</vt:lpstr>
      <vt:lpstr>753-509 MONARCHY </vt:lpstr>
      <vt:lpstr>From Monarchy to Republic</vt:lpstr>
      <vt:lpstr>509-29 REPUBLIC </vt:lpstr>
      <vt:lpstr>509-29 REPUBLIC </vt:lpstr>
      <vt:lpstr>29 B.C.- 476 A.D. IMPERIAL AGE </vt:lpstr>
      <vt:lpstr>Women in the Roman World </vt:lpstr>
      <vt:lpstr>Illustrious Roman Men and Women Why is each important?  What information do we have about their family life?  Find a portrait (ancient or modern) and explain context.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Lyres over Time</dc:title>
  <dc:creator>Owner</dc:creator>
  <cp:lastModifiedBy>Owner</cp:lastModifiedBy>
  <cp:revision>18</cp:revision>
  <dcterms:created xsi:type="dcterms:W3CDTF">2009-08-27T14:54:23Z</dcterms:created>
  <dcterms:modified xsi:type="dcterms:W3CDTF">2009-10-21T18:54:11Z</dcterms:modified>
</cp:coreProperties>
</file>