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tags/tag14.xml" ContentType="application/vnd.openxmlformats-officedocument.presentationml.tags+xml"/>
  <Override PartName="/ppt/tags/tag15.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tags/tag7.xml" ContentType="application/vnd.openxmlformats-officedocument.presentationml.tags+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9" r:id="rId3"/>
    <p:sldId id="258" r:id="rId4"/>
    <p:sldId id="260" r:id="rId5"/>
    <p:sldId id="262" r:id="rId6"/>
    <p:sldId id="261" r:id="rId7"/>
    <p:sldId id="264" r:id="rId8"/>
    <p:sldId id="267" r:id="rId9"/>
    <p:sldId id="266" r:id="rId10"/>
    <p:sldId id="268" r:id="rId11"/>
    <p:sldId id="265" r:id="rId12"/>
    <p:sldId id="269" r:id="rId13"/>
    <p:sldId id="270" r:id="rId14"/>
    <p:sldId id="263" r:id="rId15"/>
  </p:sldIdLst>
  <p:sldSz cx="9144000" cy="6858000" type="screen4x3"/>
  <p:notesSz cx="6858000" cy="91440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6" d="100"/>
          <a:sy n="86" d="100"/>
        </p:scale>
        <p:origin x="-12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0F865FB-3776-49F3-889D-D6954319ADD4}" type="datetimeFigureOut">
              <a:rPr lang="en-US" smtClean="0"/>
              <a:t>9/8/2009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8D2540-B709-4870-8852-80098FF4C87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5EE9CD6-E0DC-4FD9-B4BB-01DD606EC4DE}" type="datetimeFigureOut">
              <a:rPr lang="en-US" smtClean="0"/>
              <a:t>9/8/2009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B56A9B-2BD5-4C01-9170-18DA18AFA77A}"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EE9CD6-E0DC-4FD9-B4BB-01DD606EC4DE}" type="datetimeFigureOut">
              <a:rPr lang="en-US" smtClean="0"/>
              <a:t>9/8/2009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B56A9B-2BD5-4C01-9170-18DA18AFA77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EE9CD6-E0DC-4FD9-B4BB-01DD606EC4DE}" type="datetimeFigureOut">
              <a:rPr lang="en-US" smtClean="0"/>
              <a:t>9/8/2009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B56A9B-2BD5-4C01-9170-18DA18AFA77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EE9CD6-E0DC-4FD9-B4BB-01DD606EC4DE}" type="datetimeFigureOut">
              <a:rPr lang="en-US" smtClean="0"/>
              <a:t>9/8/2009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B56A9B-2BD5-4C01-9170-18DA18AFA77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EE9CD6-E0DC-4FD9-B4BB-01DD606EC4DE}" type="datetimeFigureOut">
              <a:rPr lang="en-US" smtClean="0"/>
              <a:t>9/8/2009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B56A9B-2BD5-4C01-9170-18DA18AFA77A}"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5EE9CD6-E0DC-4FD9-B4BB-01DD606EC4DE}" type="datetimeFigureOut">
              <a:rPr lang="en-US" smtClean="0"/>
              <a:t>9/8/2009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B56A9B-2BD5-4C01-9170-18DA18AFA77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5EE9CD6-E0DC-4FD9-B4BB-01DD606EC4DE}" type="datetimeFigureOut">
              <a:rPr lang="en-US" smtClean="0"/>
              <a:t>9/8/2009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B56A9B-2BD5-4C01-9170-18DA18AFA77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5EE9CD6-E0DC-4FD9-B4BB-01DD606EC4DE}" type="datetimeFigureOut">
              <a:rPr lang="en-US" smtClean="0"/>
              <a:t>9/8/2009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B56A9B-2BD5-4C01-9170-18DA18AFA77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EE9CD6-E0DC-4FD9-B4BB-01DD606EC4DE}" type="datetimeFigureOut">
              <a:rPr lang="en-US" smtClean="0"/>
              <a:t>9/8/2009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B56A9B-2BD5-4C01-9170-18DA18AFA77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EE9CD6-E0DC-4FD9-B4BB-01DD606EC4DE}" type="datetimeFigureOut">
              <a:rPr lang="en-US" smtClean="0"/>
              <a:t>9/8/2009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B56A9B-2BD5-4C01-9170-18DA18AFA77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EE9CD6-E0DC-4FD9-B4BB-01DD606EC4DE}" type="datetimeFigureOut">
              <a:rPr lang="en-US" smtClean="0"/>
              <a:t>9/8/2009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B56A9B-2BD5-4C01-9170-18DA18AFA77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EE9CD6-E0DC-4FD9-B4BB-01DD606EC4DE}" type="datetimeFigureOut">
              <a:rPr lang="en-US" smtClean="0"/>
              <a:t>9/8/2009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B56A9B-2BD5-4C01-9170-18DA18AFA77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hyperlink" Target="http://www.clt.astate.edu/digitaldelphi/BathOverview2.html"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hyperlink" Target="http://traumwerk.stanford.edu:3455/Archaeopaedia/193" TargetMode="External"/><Relationship Id="rId5" Type="http://schemas.openxmlformats.org/officeDocument/2006/relationships/image" Target="../media/image27.jpeg"/><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2.xml"/><Relationship Id="rId1" Type="http://schemas.openxmlformats.org/officeDocument/2006/relationships/tags" Target="../tags/tag13.xml"/><Relationship Id="rId5" Type="http://schemas.openxmlformats.org/officeDocument/2006/relationships/image" Target="../media/image30.jpeg"/><Relationship Id="rId4" Type="http://schemas.openxmlformats.org/officeDocument/2006/relationships/image" Target="../media/image29.jpeg"/></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image" Target="../media/image34.gif"/><Relationship Id="rId5" Type="http://schemas.openxmlformats.org/officeDocument/2006/relationships/image" Target="../media/image33.jpeg"/><Relationship Id="rId4" Type="http://schemas.openxmlformats.org/officeDocument/2006/relationships/image" Target="../media/image32.jpeg"/></Relationships>
</file>

<file path=ppt/slides/_rels/slide1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hyperlink" Target="http://www.mlahanas.de/Greeks/Furniture/Furniture.ht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3.gif"/><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7.gif"/><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8" Type="http://schemas.openxmlformats.org/officeDocument/2006/relationships/image" Target="../media/image18.gif"/><Relationship Id="rId3" Type="http://schemas.openxmlformats.org/officeDocument/2006/relationships/hyperlink" Target="http://sights.seindal.dk/photo/462,s86f.html" TargetMode="External"/><Relationship Id="rId7"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16.jpeg"/><Relationship Id="rId5" Type="http://schemas.openxmlformats.org/officeDocument/2006/relationships/hyperlink" Target="http://sights.seindal.dk/sight/86_Paestum-all.html" TargetMode="Externa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hyperlink" Target="http://www.mlahanas.de/Greeks/Cities/StoaOfAttalusMap.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Towns: </a:t>
            </a:r>
            <a:br>
              <a:rPr lang="en-US" dirty="0" smtClean="0"/>
            </a:br>
            <a:r>
              <a:rPr lang="en-US" dirty="0" smtClean="0"/>
              <a:t>Public and Private Buildings</a:t>
            </a:r>
            <a:endParaRPr lang="en-US" dirty="0"/>
          </a:p>
        </p:txBody>
      </p:sp>
      <p:sp>
        <p:nvSpPr>
          <p:cNvPr id="3" name="Subtitle 2"/>
          <p:cNvSpPr>
            <a:spLocks noGrp="1"/>
          </p:cNvSpPr>
          <p:nvPr>
            <p:ph type="subTitle" idx="1"/>
          </p:nvPr>
        </p:nvSpPr>
        <p:spPr/>
        <p:txBody>
          <a:bodyPr/>
          <a:lstStyle/>
          <a:p>
            <a:endParaRPr lang="en-US"/>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572000" cy="1143000"/>
          </a:xfrm>
        </p:spPr>
        <p:txBody>
          <a:bodyPr/>
          <a:lstStyle/>
          <a:p>
            <a:r>
              <a:rPr lang="en-US" dirty="0" err="1" smtClean="0"/>
              <a:t>Balaneia</a:t>
            </a:r>
            <a:endParaRPr lang="en-US" dirty="0"/>
          </a:p>
        </p:txBody>
      </p:sp>
      <p:pic>
        <p:nvPicPr>
          <p:cNvPr id="27650" name="Picture 2" descr="http://www.primaryhistory.org/data/images/originals/bronze-age-bath-369.jpg"/>
          <p:cNvPicPr>
            <a:picLocks noChangeAspect="1" noChangeArrowheads="1"/>
          </p:cNvPicPr>
          <p:nvPr/>
        </p:nvPicPr>
        <p:blipFill>
          <a:blip r:embed="rId3"/>
          <a:srcRect/>
          <a:stretch>
            <a:fillRect/>
          </a:stretch>
        </p:blipFill>
        <p:spPr bwMode="auto">
          <a:xfrm>
            <a:off x="0" y="1371600"/>
            <a:ext cx="5454316" cy="3657600"/>
          </a:xfrm>
          <a:prstGeom prst="rect">
            <a:avLst/>
          </a:prstGeom>
          <a:noFill/>
        </p:spPr>
      </p:pic>
      <p:sp>
        <p:nvSpPr>
          <p:cNvPr id="5" name="Rectangle 4"/>
          <p:cNvSpPr/>
          <p:nvPr/>
        </p:nvSpPr>
        <p:spPr>
          <a:xfrm>
            <a:off x="304800" y="5257800"/>
            <a:ext cx="4800600" cy="646331"/>
          </a:xfrm>
          <a:prstGeom prst="rect">
            <a:avLst/>
          </a:prstGeom>
        </p:spPr>
        <p:txBody>
          <a:bodyPr wrap="square">
            <a:spAutoFit/>
          </a:bodyPr>
          <a:lstStyle/>
          <a:p>
            <a:r>
              <a:rPr lang="en-US" b="1" i="1" dirty="0" smtClean="0"/>
              <a:t>Bronze Age hip bath from "Nestor's palace” (</a:t>
            </a:r>
            <a:r>
              <a:rPr lang="en-US" b="1" i="1" dirty="0" err="1" smtClean="0"/>
              <a:t>Pylos</a:t>
            </a:r>
            <a:r>
              <a:rPr lang="en-US" b="1" i="1" dirty="0" smtClean="0"/>
              <a:t>)</a:t>
            </a:r>
            <a:endParaRPr lang="en-US" b="1" dirty="0"/>
          </a:p>
        </p:txBody>
      </p:sp>
      <p:sp>
        <p:nvSpPr>
          <p:cNvPr id="6" name="Rectangle 5"/>
          <p:cNvSpPr/>
          <p:nvPr/>
        </p:nvSpPr>
        <p:spPr>
          <a:xfrm>
            <a:off x="4343400" y="5867400"/>
            <a:ext cx="4572000" cy="923330"/>
          </a:xfrm>
          <a:prstGeom prst="rect">
            <a:avLst/>
          </a:prstGeom>
        </p:spPr>
        <p:txBody>
          <a:bodyPr>
            <a:spAutoFit/>
          </a:bodyPr>
          <a:lstStyle/>
          <a:p>
            <a:r>
              <a:rPr lang="en-US" dirty="0" smtClean="0">
                <a:hlinkClick r:id="rId4"/>
              </a:rPr>
              <a:t>http://www.clt.astate.edu/digitaldelphi/BathOverview2.html</a:t>
            </a:r>
            <a:endParaRPr lang="en-US" dirty="0" smtClean="0"/>
          </a:p>
          <a:p>
            <a:endParaRPr lang="en-US" dirty="0"/>
          </a:p>
        </p:txBody>
      </p:sp>
      <p:pic>
        <p:nvPicPr>
          <p:cNvPr id="27652" name="Picture 4" descr="http://www.clt.astate.edu/digitaldelphi/images/delphiplungebath.jpg"/>
          <p:cNvPicPr>
            <a:picLocks noChangeAspect="1" noChangeArrowheads="1"/>
          </p:cNvPicPr>
          <p:nvPr/>
        </p:nvPicPr>
        <p:blipFill>
          <a:blip r:embed="rId5" cstate="print"/>
          <a:srcRect/>
          <a:stretch>
            <a:fillRect/>
          </a:stretch>
        </p:blipFill>
        <p:spPr bwMode="auto">
          <a:xfrm>
            <a:off x="5015935" y="0"/>
            <a:ext cx="4128065" cy="2743200"/>
          </a:xfrm>
          <a:prstGeom prst="rect">
            <a:avLst/>
          </a:prstGeom>
          <a:noFill/>
        </p:spPr>
      </p:pic>
      <p:pic>
        <p:nvPicPr>
          <p:cNvPr id="27654" name="Picture 6" descr="http://www.clt.astate.edu/digitaldelphi/images/bathpics/Gbath1.png"/>
          <p:cNvPicPr>
            <a:picLocks noChangeAspect="1" noChangeArrowheads="1"/>
          </p:cNvPicPr>
          <p:nvPr/>
        </p:nvPicPr>
        <p:blipFill>
          <a:blip r:embed="rId6"/>
          <a:srcRect/>
          <a:stretch>
            <a:fillRect/>
          </a:stretch>
        </p:blipFill>
        <p:spPr bwMode="auto">
          <a:xfrm>
            <a:off x="5486400" y="2743200"/>
            <a:ext cx="3657600" cy="2743200"/>
          </a:xfrm>
          <a:prstGeom prst="rect">
            <a:avLst/>
          </a:prstGeom>
          <a:noFill/>
        </p:spPr>
      </p:pic>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0" y="274638"/>
            <a:ext cx="5257800" cy="1143000"/>
          </a:xfrm>
        </p:spPr>
        <p:txBody>
          <a:bodyPr/>
          <a:lstStyle/>
          <a:p>
            <a:r>
              <a:rPr lang="en-US" dirty="0" err="1" smtClean="0"/>
              <a:t>Tholos</a:t>
            </a:r>
            <a:endParaRPr lang="en-US" dirty="0"/>
          </a:p>
        </p:txBody>
      </p:sp>
      <p:pic>
        <p:nvPicPr>
          <p:cNvPr id="24578" name="Picture 2" descr="http://www.sacred-destinations.com/greece/delphi-photos/WebPhotosProFiles/600/tholos-wc.jpg"/>
          <p:cNvPicPr>
            <a:picLocks noChangeAspect="1" noChangeArrowheads="1"/>
          </p:cNvPicPr>
          <p:nvPr/>
        </p:nvPicPr>
        <p:blipFill>
          <a:blip r:embed="rId3"/>
          <a:srcRect/>
          <a:stretch>
            <a:fillRect/>
          </a:stretch>
        </p:blipFill>
        <p:spPr bwMode="auto">
          <a:xfrm>
            <a:off x="0" y="0"/>
            <a:ext cx="4094328" cy="2743200"/>
          </a:xfrm>
          <a:prstGeom prst="rect">
            <a:avLst/>
          </a:prstGeom>
          <a:noFill/>
        </p:spPr>
      </p:pic>
      <p:pic>
        <p:nvPicPr>
          <p:cNvPr id="24585" name="Picture 9" descr="C:\Users\Owner\AppData\Local\Microsoft\Windows\Temporary Internet Files\Low\Content.IE5\3NFTO8GA\tholos[1].jpg"/>
          <p:cNvPicPr>
            <a:picLocks noChangeAspect="1" noChangeArrowheads="1"/>
          </p:cNvPicPr>
          <p:nvPr/>
        </p:nvPicPr>
        <p:blipFill>
          <a:blip r:embed="rId4"/>
          <a:srcRect/>
          <a:stretch>
            <a:fillRect/>
          </a:stretch>
        </p:blipFill>
        <p:spPr bwMode="auto">
          <a:xfrm>
            <a:off x="0" y="3124200"/>
            <a:ext cx="5397500" cy="3594100"/>
          </a:xfrm>
          <a:prstGeom prst="rect">
            <a:avLst/>
          </a:prstGeom>
          <a:noFill/>
        </p:spPr>
      </p:pic>
      <p:pic>
        <p:nvPicPr>
          <p:cNvPr id="9" name="Picture 4" descr="Uploaded Image"/>
          <p:cNvPicPr>
            <a:picLocks noChangeAspect="1" noChangeArrowheads="1"/>
          </p:cNvPicPr>
          <p:nvPr/>
        </p:nvPicPr>
        <p:blipFill>
          <a:blip r:embed="rId5"/>
          <a:srcRect/>
          <a:stretch>
            <a:fillRect/>
          </a:stretch>
        </p:blipFill>
        <p:spPr bwMode="auto">
          <a:xfrm>
            <a:off x="4724400" y="1524000"/>
            <a:ext cx="4151461" cy="3200400"/>
          </a:xfrm>
          <a:prstGeom prst="rect">
            <a:avLst/>
          </a:prstGeom>
          <a:noFill/>
        </p:spPr>
      </p:pic>
      <p:sp>
        <p:nvSpPr>
          <p:cNvPr id="10" name="Rectangle 9"/>
          <p:cNvSpPr/>
          <p:nvPr/>
        </p:nvSpPr>
        <p:spPr>
          <a:xfrm>
            <a:off x="5334000" y="5486400"/>
            <a:ext cx="3657600" cy="923330"/>
          </a:xfrm>
          <a:prstGeom prst="rect">
            <a:avLst/>
          </a:prstGeom>
        </p:spPr>
        <p:txBody>
          <a:bodyPr wrap="square">
            <a:spAutoFit/>
          </a:bodyPr>
          <a:lstStyle/>
          <a:p>
            <a:r>
              <a:rPr lang="en-US" dirty="0" smtClean="0">
                <a:hlinkClick r:id="rId6"/>
              </a:rPr>
              <a:t>http://traumwerk.stanford.edu:3455/Archaeopaedia/193</a:t>
            </a:r>
            <a:endParaRPr lang="en-US" dirty="0" smtClean="0"/>
          </a:p>
          <a:p>
            <a:endParaRPr lang="en-US" dirty="0"/>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Theatre</a:t>
            </a:r>
            <a:endParaRPr lang="en-US" dirty="0"/>
          </a:p>
        </p:txBody>
      </p:sp>
      <p:pic>
        <p:nvPicPr>
          <p:cNvPr id="28674" name="Picture 2" descr="http://www.utexas.edu/courses/introtogreece/lect14/iDionysusTheater0411050514.jpg"/>
          <p:cNvPicPr>
            <a:picLocks noChangeAspect="1" noChangeArrowheads="1"/>
          </p:cNvPicPr>
          <p:nvPr/>
        </p:nvPicPr>
        <p:blipFill>
          <a:blip r:embed="rId3"/>
          <a:srcRect/>
          <a:stretch>
            <a:fillRect/>
          </a:stretch>
        </p:blipFill>
        <p:spPr bwMode="auto">
          <a:xfrm>
            <a:off x="1524000" y="3200400"/>
            <a:ext cx="5553609" cy="3657600"/>
          </a:xfrm>
          <a:prstGeom prst="rect">
            <a:avLst/>
          </a:prstGeom>
          <a:noFill/>
        </p:spPr>
      </p:pic>
      <p:pic>
        <p:nvPicPr>
          <p:cNvPr id="28676" name="Picture 4" descr="http://z.about.com/d/atheism/1/0/l/M/AthTheatDionysus1898Draw-l.jpg"/>
          <p:cNvPicPr>
            <a:picLocks noChangeAspect="1" noChangeArrowheads="1"/>
          </p:cNvPicPr>
          <p:nvPr/>
        </p:nvPicPr>
        <p:blipFill>
          <a:blip r:embed="rId4"/>
          <a:srcRect/>
          <a:stretch>
            <a:fillRect/>
          </a:stretch>
        </p:blipFill>
        <p:spPr bwMode="auto">
          <a:xfrm>
            <a:off x="5334000" y="990600"/>
            <a:ext cx="3810000" cy="3000375"/>
          </a:xfrm>
          <a:prstGeom prst="rect">
            <a:avLst/>
          </a:prstGeom>
          <a:noFill/>
        </p:spPr>
      </p:pic>
      <p:pic>
        <p:nvPicPr>
          <p:cNvPr id="28678" name="Picture 6" descr="http://www.euratlas.com/Atlas/greece/athens_dionysos_theatre.jpg"/>
          <p:cNvPicPr>
            <a:picLocks noChangeAspect="1" noChangeArrowheads="1"/>
          </p:cNvPicPr>
          <p:nvPr/>
        </p:nvPicPr>
        <p:blipFill>
          <a:blip r:embed="rId5"/>
          <a:srcRect t="14653" b="19654"/>
          <a:stretch>
            <a:fillRect/>
          </a:stretch>
        </p:blipFill>
        <p:spPr bwMode="auto">
          <a:xfrm>
            <a:off x="0" y="1219200"/>
            <a:ext cx="5103628" cy="2514600"/>
          </a:xfrm>
          <a:prstGeom prst="rect">
            <a:avLst/>
          </a:prstGeom>
          <a:noFill/>
        </p:spPr>
      </p:pic>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4648200" cy="1143000"/>
          </a:xfrm>
        </p:spPr>
        <p:txBody>
          <a:bodyPr>
            <a:normAutofit fontScale="90000"/>
          </a:bodyPr>
          <a:lstStyle/>
          <a:p>
            <a:r>
              <a:rPr lang="en-US" dirty="0" smtClean="0"/>
              <a:t>Gateway (</a:t>
            </a:r>
            <a:r>
              <a:rPr lang="en-US" dirty="0" err="1" smtClean="0"/>
              <a:t>Propy</a:t>
            </a:r>
            <a:r>
              <a:rPr lang="en-US" dirty="0" err="1" smtClean="0"/>
              <a:t>laia</a:t>
            </a:r>
            <a:r>
              <a:rPr lang="en-US" dirty="0" smtClean="0"/>
              <a:t>)</a:t>
            </a:r>
            <a:endParaRPr lang="en-US" dirty="0"/>
          </a:p>
        </p:txBody>
      </p:sp>
      <p:pic>
        <p:nvPicPr>
          <p:cNvPr id="4" name="Picture 8" descr="http://z.about.com/d/atheism/1/0/X/L/AthAcropPropylaeaDiag01-l.jpg"/>
          <p:cNvPicPr>
            <a:picLocks noChangeAspect="1" noChangeArrowheads="1"/>
          </p:cNvPicPr>
          <p:nvPr/>
        </p:nvPicPr>
        <p:blipFill>
          <a:blip r:embed="rId3"/>
          <a:srcRect/>
          <a:stretch>
            <a:fillRect/>
          </a:stretch>
        </p:blipFill>
        <p:spPr bwMode="auto">
          <a:xfrm>
            <a:off x="0" y="1752600"/>
            <a:ext cx="3476625" cy="4924425"/>
          </a:xfrm>
          <a:prstGeom prst="rect">
            <a:avLst/>
          </a:prstGeom>
          <a:noFill/>
        </p:spPr>
      </p:pic>
      <p:pic>
        <p:nvPicPr>
          <p:cNvPr id="29698" name="Picture 2" descr="http://www.abu.nb.ca/Courses/NTIntro/images/Athens15.jpg"/>
          <p:cNvPicPr>
            <a:picLocks noChangeAspect="1" noChangeArrowheads="1"/>
          </p:cNvPicPr>
          <p:nvPr/>
        </p:nvPicPr>
        <p:blipFill>
          <a:blip r:embed="rId4"/>
          <a:srcRect/>
          <a:stretch>
            <a:fillRect/>
          </a:stretch>
        </p:blipFill>
        <p:spPr bwMode="auto">
          <a:xfrm>
            <a:off x="4800600" y="228600"/>
            <a:ext cx="3703899" cy="2743200"/>
          </a:xfrm>
          <a:prstGeom prst="rect">
            <a:avLst/>
          </a:prstGeom>
          <a:noFill/>
        </p:spPr>
      </p:pic>
      <p:pic>
        <p:nvPicPr>
          <p:cNvPr id="29702" name="Picture 6" descr="http://www.lakesideministries.net/images/ActsPic_Propylaea.jpg"/>
          <p:cNvPicPr>
            <a:picLocks noChangeAspect="1" noChangeArrowheads="1"/>
          </p:cNvPicPr>
          <p:nvPr/>
        </p:nvPicPr>
        <p:blipFill>
          <a:blip r:embed="rId5"/>
          <a:srcRect/>
          <a:stretch>
            <a:fillRect/>
          </a:stretch>
        </p:blipFill>
        <p:spPr bwMode="auto">
          <a:xfrm>
            <a:off x="4724400" y="3962400"/>
            <a:ext cx="4072898" cy="2743200"/>
          </a:xfrm>
          <a:prstGeom prst="rect">
            <a:avLst/>
          </a:prstGeom>
          <a:noFill/>
        </p:spPr>
      </p:pic>
      <p:pic>
        <p:nvPicPr>
          <p:cNvPr id="8" name="Picture 4" descr="http://depthome.brooklyn.cuny.edu/classics/dunkle/courses/panfest/panath1.gif"/>
          <p:cNvPicPr>
            <a:picLocks noChangeAspect="1" noChangeArrowheads="1"/>
          </p:cNvPicPr>
          <p:nvPr/>
        </p:nvPicPr>
        <p:blipFill>
          <a:blip r:embed="rId6"/>
          <a:srcRect/>
          <a:stretch>
            <a:fillRect/>
          </a:stretch>
        </p:blipFill>
        <p:spPr bwMode="auto">
          <a:xfrm>
            <a:off x="3429000" y="2209800"/>
            <a:ext cx="2295525" cy="2781300"/>
          </a:xfrm>
          <a:prstGeom prst="rect">
            <a:avLst/>
          </a:prstGeom>
          <a:noFill/>
        </p:spPr>
      </p:pic>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3314" name="Picture 2" descr="http://www.mlahanas.de/Greeks/Furniture/images/AthensHouse.jpg"/>
          <p:cNvPicPr>
            <a:picLocks noChangeAspect="1" noChangeArrowheads="1"/>
          </p:cNvPicPr>
          <p:nvPr/>
        </p:nvPicPr>
        <p:blipFill>
          <a:blip r:embed="rId3"/>
          <a:srcRect/>
          <a:stretch>
            <a:fillRect/>
          </a:stretch>
        </p:blipFill>
        <p:spPr bwMode="auto">
          <a:xfrm>
            <a:off x="381000" y="1295400"/>
            <a:ext cx="3228975" cy="4962525"/>
          </a:xfrm>
          <a:prstGeom prst="rect">
            <a:avLst/>
          </a:prstGeom>
          <a:noFill/>
        </p:spPr>
      </p:pic>
      <p:sp>
        <p:nvSpPr>
          <p:cNvPr id="5" name="Rectangle 4"/>
          <p:cNvSpPr/>
          <p:nvPr/>
        </p:nvSpPr>
        <p:spPr>
          <a:xfrm>
            <a:off x="3810000" y="5181600"/>
            <a:ext cx="4572000" cy="923330"/>
          </a:xfrm>
          <a:prstGeom prst="rect">
            <a:avLst/>
          </a:prstGeom>
        </p:spPr>
        <p:txBody>
          <a:bodyPr>
            <a:spAutoFit/>
          </a:bodyPr>
          <a:lstStyle/>
          <a:p>
            <a:r>
              <a:rPr lang="en-US" dirty="0" smtClean="0">
                <a:hlinkClick r:id="rId4"/>
              </a:rPr>
              <a:t>http://www.mlahanas.de/Greeks/Furniture/Furniture.htm</a:t>
            </a:r>
            <a:endParaRPr lang="en-US" dirty="0" smtClean="0"/>
          </a:p>
          <a:p>
            <a:endParaRPr lang="en-US" dirty="0"/>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KNOSSOS</a:t>
            </a:r>
            <a:endParaRPr lang="en-US" dirty="0"/>
          </a:p>
        </p:txBody>
      </p:sp>
      <p:pic>
        <p:nvPicPr>
          <p:cNvPr id="19458" name="Picture 2" descr="http://www.dilos.com/dilosimages/image/crete/knossos_plan.jpg"/>
          <p:cNvPicPr>
            <a:picLocks noChangeAspect="1" noChangeArrowheads="1"/>
          </p:cNvPicPr>
          <p:nvPr/>
        </p:nvPicPr>
        <p:blipFill>
          <a:blip r:embed="rId3"/>
          <a:srcRect/>
          <a:stretch>
            <a:fillRect/>
          </a:stretch>
        </p:blipFill>
        <p:spPr bwMode="auto">
          <a:xfrm>
            <a:off x="3657600" y="3200400"/>
            <a:ext cx="5298921" cy="3657600"/>
          </a:xfrm>
          <a:prstGeom prst="rect">
            <a:avLst/>
          </a:prstGeom>
          <a:noFill/>
        </p:spPr>
      </p:pic>
      <p:pic>
        <p:nvPicPr>
          <p:cNvPr id="7" name="Picture 2" descr="http://faculty.maxwell.syr.edu/gaddis/HST210/Sept23/knossos-palace-air.jpg"/>
          <p:cNvPicPr>
            <a:picLocks noChangeAspect="1" noChangeArrowheads="1"/>
          </p:cNvPicPr>
          <p:nvPr/>
        </p:nvPicPr>
        <p:blipFill>
          <a:blip r:embed="rId4"/>
          <a:srcRect/>
          <a:stretch>
            <a:fillRect/>
          </a:stretch>
        </p:blipFill>
        <p:spPr bwMode="auto">
          <a:xfrm>
            <a:off x="1524000" y="3200400"/>
            <a:ext cx="3651504" cy="3657600"/>
          </a:xfrm>
          <a:prstGeom prst="rect">
            <a:avLst/>
          </a:prstGeom>
          <a:noFill/>
        </p:spPr>
      </p:pic>
      <p:pic>
        <p:nvPicPr>
          <p:cNvPr id="1026" name="Picture 2" descr="http://www.utexas.edu/courses/classicalarch/images2/mapCrete.gif"/>
          <p:cNvPicPr>
            <a:picLocks noChangeAspect="1" noChangeArrowheads="1"/>
          </p:cNvPicPr>
          <p:nvPr/>
        </p:nvPicPr>
        <p:blipFill>
          <a:blip r:embed="rId5"/>
          <a:srcRect/>
          <a:stretch>
            <a:fillRect/>
          </a:stretch>
        </p:blipFill>
        <p:spPr bwMode="auto">
          <a:xfrm>
            <a:off x="457200" y="228600"/>
            <a:ext cx="6051176" cy="2743200"/>
          </a:xfrm>
          <a:prstGeom prst="rect">
            <a:avLst/>
          </a:prstGeom>
          <a:noFill/>
        </p:spPr>
      </p:pic>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Mycenae</a:t>
            </a:r>
            <a:endParaRPr lang="en-US" dirty="0"/>
          </a:p>
        </p:txBody>
      </p:sp>
      <p:pic>
        <p:nvPicPr>
          <p:cNvPr id="4" name="Picture 6" descr="http://www.beazley.ox.ac.uk/CGPrograms/Site/Image/MycenaeAerial2.jpg"/>
          <p:cNvPicPr>
            <a:picLocks noGrp="1" noChangeAspect="1" noChangeArrowheads="1"/>
          </p:cNvPicPr>
          <p:nvPr>
            <p:ph idx="1"/>
          </p:nvPr>
        </p:nvPicPr>
        <p:blipFill>
          <a:blip r:embed="rId3"/>
          <a:srcRect/>
          <a:stretch>
            <a:fillRect/>
          </a:stretch>
        </p:blipFill>
        <p:spPr bwMode="auto">
          <a:xfrm>
            <a:off x="0" y="0"/>
            <a:ext cx="2985247" cy="2743200"/>
          </a:xfrm>
          <a:prstGeom prst="rect">
            <a:avLst/>
          </a:prstGeom>
          <a:noFill/>
        </p:spPr>
      </p:pic>
      <p:pic>
        <p:nvPicPr>
          <p:cNvPr id="5" name="Picture 4" descr="Greece2007 019.jpg"/>
          <p:cNvPicPr>
            <a:picLocks noChangeAspect="1"/>
          </p:cNvPicPr>
          <p:nvPr/>
        </p:nvPicPr>
        <p:blipFill>
          <a:blip r:embed="rId4" cstate="print"/>
          <a:stretch>
            <a:fillRect/>
          </a:stretch>
        </p:blipFill>
        <p:spPr>
          <a:xfrm>
            <a:off x="4267200" y="3200400"/>
            <a:ext cx="4876800" cy="3657600"/>
          </a:xfrm>
          <a:prstGeom prst="rect">
            <a:avLst/>
          </a:prstGeom>
        </p:spPr>
      </p:pic>
      <p:pic>
        <p:nvPicPr>
          <p:cNvPr id="28674" name="Picture 2" descr="http://upload.wikimedia.org/wikipedia/commons/9/9d/Mycenae_lion_gate_dsc06382.jpg"/>
          <p:cNvPicPr>
            <a:picLocks noChangeAspect="1" noChangeArrowheads="1"/>
          </p:cNvPicPr>
          <p:nvPr/>
        </p:nvPicPr>
        <p:blipFill>
          <a:blip r:embed="rId5" cstate="print"/>
          <a:srcRect/>
          <a:stretch>
            <a:fillRect/>
          </a:stretch>
        </p:blipFill>
        <p:spPr bwMode="auto">
          <a:xfrm>
            <a:off x="5715000" y="228600"/>
            <a:ext cx="3429000" cy="2743200"/>
          </a:xfrm>
          <a:prstGeom prst="rect">
            <a:avLst/>
          </a:prstGeom>
          <a:noFill/>
        </p:spPr>
      </p:pic>
      <p:pic>
        <p:nvPicPr>
          <p:cNvPr id="28676" name="Picture 4" descr="http://www.utexas.edu/courses/introtogreece/lect3/tMycenaeMap0002280005.gif"/>
          <p:cNvPicPr>
            <a:picLocks noChangeAspect="1" noChangeArrowheads="1"/>
          </p:cNvPicPr>
          <p:nvPr/>
        </p:nvPicPr>
        <p:blipFill>
          <a:blip r:embed="rId6"/>
          <a:srcRect/>
          <a:stretch>
            <a:fillRect/>
          </a:stretch>
        </p:blipFill>
        <p:spPr bwMode="auto">
          <a:xfrm>
            <a:off x="0" y="3200400"/>
            <a:ext cx="5497012" cy="3657600"/>
          </a:xfrm>
          <a:prstGeom prst="rect">
            <a:avLst/>
          </a:prstGeom>
          <a:noFill/>
        </p:spPr>
      </p:pic>
      <p:pic>
        <p:nvPicPr>
          <p:cNvPr id="28678" name="Picture 6" descr="http://employees.oneonta.edu/farberas/arth/Images/ARTH209images/Mycenaean/Mycenae_recon.jpg"/>
          <p:cNvPicPr>
            <a:picLocks noChangeAspect="1" noChangeArrowheads="1"/>
          </p:cNvPicPr>
          <p:nvPr/>
        </p:nvPicPr>
        <p:blipFill>
          <a:blip r:embed="rId7"/>
          <a:srcRect/>
          <a:stretch>
            <a:fillRect/>
          </a:stretch>
        </p:blipFill>
        <p:spPr bwMode="auto">
          <a:xfrm>
            <a:off x="2590800" y="1600200"/>
            <a:ext cx="3368040" cy="2286000"/>
          </a:xfrm>
          <a:prstGeom prst="rect">
            <a:avLst/>
          </a:prstGeom>
          <a:noFill/>
        </p:spPr>
      </p:pic>
    </p:spTree>
    <p:custDataLst>
      <p:tags r:id="rId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Acropolis: Athens and Corinth</a:t>
            </a:r>
            <a:endParaRPr lang="en-US" dirty="0"/>
          </a:p>
        </p:txBody>
      </p:sp>
      <p:pic>
        <p:nvPicPr>
          <p:cNvPr id="10244" name="Picture 4" descr="http://puffin.creighton.edu/clc/Faculty_page/Fac_Photos_Grc_Itly/MH-Acrocorinth.jpg"/>
          <p:cNvPicPr>
            <a:picLocks noChangeAspect="1" noChangeArrowheads="1"/>
          </p:cNvPicPr>
          <p:nvPr/>
        </p:nvPicPr>
        <p:blipFill>
          <a:blip r:embed="rId3"/>
          <a:srcRect/>
          <a:stretch>
            <a:fillRect/>
          </a:stretch>
        </p:blipFill>
        <p:spPr bwMode="auto">
          <a:xfrm>
            <a:off x="3629025" y="3048000"/>
            <a:ext cx="5514975" cy="3648075"/>
          </a:xfrm>
          <a:prstGeom prst="rect">
            <a:avLst/>
          </a:prstGeom>
          <a:noFill/>
        </p:spPr>
      </p:pic>
      <p:pic>
        <p:nvPicPr>
          <p:cNvPr id="6" name="Picture 2" descr="http://en.wikivisual.com/images/3/3c/Athens_Acropolis.jpg"/>
          <p:cNvPicPr>
            <a:picLocks noChangeAspect="1" noChangeArrowheads="1"/>
          </p:cNvPicPr>
          <p:nvPr/>
        </p:nvPicPr>
        <p:blipFill>
          <a:blip r:embed="rId4"/>
          <a:srcRect/>
          <a:stretch>
            <a:fillRect/>
          </a:stretch>
        </p:blipFill>
        <p:spPr bwMode="auto">
          <a:xfrm>
            <a:off x="0" y="1219200"/>
            <a:ext cx="4874442" cy="3657600"/>
          </a:xfrm>
          <a:prstGeom prst="rect">
            <a:avLst/>
          </a:prstGeom>
          <a:noFill/>
        </p:spPr>
      </p:pic>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Miletus</a:t>
            </a:r>
            <a:endParaRPr lang="en-US" dirty="0"/>
          </a:p>
        </p:txBody>
      </p:sp>
      <p:pic>
        <p:nvPicPr>
          <p:cNvPr id="12290" name="Picture 2" descr="http://www.travellinkturkey.com/aegean/miletus/miletus-plan.jpg"/>
          <p:cNvPicPr>
            <a:picLocks noChangeAspect="1" noChangeArrowheads="1"/>
          </p:cNvPicPr>
          <p:nvPr/>
        </p:nvPicPr>
        <p:blipFill>
          <a:blip r:embed="rId3"/>
          <a:srcRect/>
          <a:stretch>
            <a:fillRect/>
          </a:stretch>
        </p:blipFill>
        <p:spPr bwMode="auto">
          <a:xfrm>
            <a:off x="228600" y="1933575"/>
            <a:ext cx="3448050" cy="4924425"/>
          </a:xfrm>
          <a:prstGeom prst="rect">
            <a:avLst/>
          </a:prstGeom>
          <a:noFill/>
        </p:spPr>
      </p:pic>
      <p:pic>
        <p:nvPicPr>
          <p:cNvPr id="12292" name="Picture 4" descr="http://firstlegend.info/Satillite/Miletus.jpg"/>
          <p:cNvPicPr>
            <a:picLocks noChangeAspect="1" noChangeArrowheads="1"/>
          </p:cNvPicPr>
          <p:nvPr/>
        </p:nvPicPr>
        <p:blipFill>
          <a:blip r:embed="rId4" cstate="print"/>
          <a:srcRect r="6010"/>
          <a:stretch>
            <a:fillRect/>
          </a:stretch>
        </p:blipFill>
        <p:spPr bwMode="auto">
          <a:xfrm>
            <a:off x="3810000" y="3962400"/>
            <a:ext cx="5181600" cy="2743200"/>
          </a:xfrm>
          <a:prstGeom prst="rect">
            <a:avLst/>
          </a:prstGeom>
          <a:noFill/>
        </p:spPr>
      </p:pic>
      <p:pic>
        <p:nvPicPr>
          <p:cNvPr id="12294" name="Picture 6" descr="http://mokja.info/zeroboard/data/land/Miletus_theater.jpg"/>
          <p:cNvPicPr>
            <a:picLocks noChangeAspect="1" noChangeArrowheads="1"/>
          </p:cNvPicPr>
          <p:nvPr/>
        </p:nvPicPr>
        <p:blipFill>
          <a:blip r:embed="rId5"/>
          <a:srcRect/>
          <a:stretch>
            <a:fillRect/>
          </a:stretch>
        </p:blipFill>
        <p:spPr bwMode="auto">
          <a:xfrm>
            <a:off x="5334000" y="1143000"/>
            <a:ext cx="3810000" cy="2857500"/>
          </a:xfrm>
          <a:prstGeom prst="rect">
            <a:avLst/>
          </a:prstGeom>
          <a:noFill/>
        </p:spPr>
      </p:pic>
      <p:pic>
        <p:nvPicPr>
          <p:cNvPr id="12296" name="Picture 8" descr="http://www.in2greece.com/english/maps/map_of_Ancient_Greece.jpg"/>
          <p:cNvPicPr>
            <a:picLocks noChangeAspect="1" noChangeArrowheads="1"/>
          </p:cNvPicPr>
          <p:nvPr/>
        </p:nvPicPr>
        <p:blipFill>
          <a:blip r:embed="rId6"/>
          <a:srcRect t="13889" b="16667"/>
          <a:stretch>
            <a:fillRect/>
          </a:stretch>
        </p:blipFill>
        <p:spPr bwMode="auto">
          <a:xfrm>
            <a:off x="0" y="0"/>
            <a:ext cx="2594632" cy="1905000"/>
          </a:xfrm>
          <a:prstGeom prst="rect">
            <a:avLst/>
          </a:prstGeom>
          <a:noFill/>
        </p:spPr>
      </p:pic>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229600" cy="1143000"/>
          </a:xfrm>
        </p:spPr>
        <p:txBody>
          <a:bodyPr/>
          <a:lstStyle/>
          <a:p>
            <a:r>
              <a:rPr lang="en-US" dirty="0" smtClean="0"/>
              <a:t>Paestum</a:t>
            </a:r>
            <a:endParaRPr lang="en-US" dirty="0"/>
          </a:p>
        </p:txBody>
      </p:sp>
      <p:pic>
        <p:nvPicPr>
          <p:cNvPr id="11270" name="Picture 6" descr="View of the Forum from the Amphitheatre">
            <a:hlinkClick r:id="rId3"/>
          </p:cNvPr>
          <p:cNvPicPr>
            <a:picLocks noChangeAspect="1" noChangeArrowheads="1"/>
          </p:cNvPicPr>
          <p:nvPr/>
        </p:nvPicPr>
        <p:blipFill>
          <a:blip r:embed="rId4"/>
          <a:srcRect/>
          <a:stretch>
            <a:fillRect/>
          </a:stretch>
        </p:blipFill>
        <p:spPr bwMode="auto">
          <a:xfrm>
            <a:off x="5867400" y="533400"/>
            <a:ext cx="3048000" cy="2286001"/>
          </a:xfrm>
          <a:prstGeom prst="rect">
            <a:avLst/>
          </a:prstGeom>
          <a:noFill/>
        </p:spPr>
      </p:pic>
      <p:sp>
        <p:nvSpPr>
          <p:cNvPr id="7" name="Rectangle 6"/>
          <p:cNvSpPr/>
          <p:nvPr/>
        </p:nvSpPr>
        <p:spPr>
          <a:xfrm>
            <a:off x="228600" y="5934670"/>
            <a:ext cx="3810000" cy="923330"/>
          </a:xfrm>
          <a:prstGeom prst="rect">
            <a:avLst/>
          </a:prstGeom>
        </p:spPr>
        <p:txBody>
          <a:bodyPr wrap="square">
            <a:spAutoFit/>
          </a:bodyPr>
          <a:lstStyle/>
          <a:p>
            <a:r>
              <a:rPr lang="en-US" dirty="0" smtClean="0">
                <a:hlinkClick r:id="rId5"/>
              </a:rPr>
              <a:t>http://sights.seindal.dk/sight/86_Paestum-all.html</a:t>
            </a:r>
            <a:endParaRPr lang="en-US" dirty="0" smtClean="0"/>
          </a:p>
          <a:p>
            <a:endParaRPr lang="en-US" dirty="0"/>
          </a:p>
        </p:txBody>
      </p:sp>
      <p:sp>
        <p:nvSpPr>
          <p:cNvPr id="8" name="Rectangle 7"/>
          <p:cNvSpPr/>
          <p:nvPr/>
        </p:nvSpPr>
        <p:spPr>
          <a:xfrm>
            <a:off x="4987413" y="2819400"/>
            <a:ext cx="4156587" cy="369332"/>
          </a:xfrm>
          <a:prstGeom prst="rect">
            <a:avLst/>
          </a:prstGeom>
        </p:spPr>
        <p:txBody>
          <a:bodyPr wrap="none">
            <a:spAutoFit/>
          </a:bodyPr>
          <a:lstStyle/>
          <a:p>
            <a:r>
              <a:rPr lang="en-US" dirty="0" smtClean="0"/>
              <a:t>View of the Forum from the Amphitheatre</a:t>
            </a:r>
            <a:endParaRPr lang="en-US" dirty="0"/>
          </a:p>
        </p:txBody>
      </p:sp>
      <p:pic>
        <p:nvPicPr>
          <p:cNvPr id="11272" name="Picture 8" descr="1999-08-05 12:09:02"/>
          <p:cNvPicPr>
            <a:picLocks noChangeAspect="1" noChangeArrowheads="1"/>
          </p:cNvPicPr>
          <p:nvPr/>
        </p:nvPicPr>
        <p:blipFill>
          <a:blip r:embed="rId6"/>
          <a:srcRect/>
          <a:stretch>
            <a:fillRect/>
          </a:stretch>
        </p:blipFill>
        <p:spPr bwMode="auto">
          <a:xfrm>
            <a:off x="4267200" y="3352800"/>
            <a:ext cx="4876800" cy="3657600"/>
          </a:xfrm>
          <a:prstGeom prst="rect">
            <a:avLst/>
          </a:prstGeom>
          <a:noFill/>
        </p:spPr>
      </p:pic>
      <p:pic>
        <p:nvPicPr>
          <p:cNvPr id="12" name="Picture 4" descr="Map of Paestum with indications of the excavated areas"/>
          <p:cNvPicPr>
            <a:picLocks noChangeAspect="1" noChangeArrowheads="1"/>
          </p:cNvPicPr>
          <p:nvPr/>
        </p:nvPicPr>
        <p:blipFill>
          <a:blip r:embed="rId7"/>
          <a:srcRect/>
          <a:stretch>
            <a:fillRect/>
          </a:stretch>
        </p:blipFill>
        <p:spPr bwMode="auto">
          <a:xfrm>
            <a:off x="381000" y="2667000"/>
            <a:ext cx="4400550" cy="2943225"/>
          </a:xfrm>
          <a:prstGeom prst="rect">
            <a:avLst/>
          </a:prstGeom>
          <a:noFill/>
        </p:spPr>
      </p:pic>
      <p:sp>
        <p:nvSpPr>
          <p:cNvPr id="13" name="Rectangle 12"/>
          <p:cNvSpPr/>
          <p:nvPr/>
        </p:nvSpPr>
        <p:spPr>
          <a:xfrm>
            <a:off x="1295400" y="5486400"/>
            <a:ext cx="2939523" cy="369332"/>
          </a:xfrm>
          <a:prstGeom prst="rect">
            <a:avLst/>
          </a:prstGeom>
        </p:spPr>
        <p:txBody>
          <a:bodyPr wrap="none">
            <a:spAutoFit/>
          </a:bodyPr>
          <a:lstStyle/>
          <a:p>
            <a:r>
              <a:rPr lang="en-US" dirty="0" smtClean="0"/>
              <a:t>Temple of Athena at Paestum</a:t>
            </a:r>
            <a:endParaRPr lang="en-US" dirty="0"/>
          </a:p>
        </p:txBody>
      </p:sp>
      <p:pic>
        <p:nvPicPr>
          <p:cNvPr id="11274" name="Picture 10" descr="http://www.alenapoli.org/perle/image/paestum_map1.gif"/>
          <p:cNvPicPr>
            <a:picLocks noChangeAspect="1" noChangeArrowheads="1"/>
          </p:cNvPicPr>
          <p:nvPr/>
        </p:nvPicPr>
        <p:blipFill>
          <a:blip r:embed="rId8"/>
          <a:srcRect/>
          <a:stretch>
            <a:fillRect/>
          </a:stretch>
        </p:blipFill>
        <p:spPr bwMode="auto">
          <a:xfrm>
            <a:off x="0" y="0"/>
            <a:ext cx="2686050" cy="2628900"/>
          </a:xfrm>
          <a:prstGeom prst="rect">
            <a:avLst/>
          </a:prstGeom>
          <a:noFill/>
        </p:spPr>
      </p:pic>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3554" name="Picture 2" descr="http://www.utexas.edu/courses/introgreece/athens_plan.jpg"/>
          <p:cNvPicPr>
            <a:picLocks noChangeAspect="1" noChangeArrowheads="1"/>
          </p:cNvPicPr>
          <p:nvPr/>
        </p:nvPicPr>
        <p:blipFill>
          <a:blip r:embed="rId3"/>
          <a:srcRect/>
          <a:stretch>
            <a:fillRect/>
          </a:stretch>
        </p:blipFill>
        <p:spPr bwMode="auto">
          <a:xfrm>
            <a:off x="38100" y="1752600"/>
            <a:ext cx="9105900" cy="4924425"/>
          </a:xfrm>
          <a:prstGeom prst="rect">
            <a:avLst/>
          </a:prstGeom>
          <a:noFill/>
        </p:spPr>
      </p:pic>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2819400" cy="1143000"/>
          </a:xfrm>
        </p:spPr>
        <p:txBody>
          <a:bodyPr>
            <a:normAutofit fontScale="90000"/>
          </a:bodyPr>
          <a:lstStyle/>
          <a:p>
            <a:r>
              <a:rPr lang="en-US" dirty="0" smtClean="0"/>
              <a:t>Athenian Agora</a:t>
            </a:r>
            <a:endParaRPr lang="en-US" dirty="0"/>
          </a:p>
        </p:txBody>
      </p:sp>
      <p:pic>
        <p:nvPicPr>
          <p:cNvPr id="26626" name="Picture 2" descr="http://www.mlahanas.de/Greeks/Maps/Agora1.jpg"/>
          <p:cNvPicPr>
            <a:picLocks noChangeAspect="1" noChangeArrowheads="1"/>
          </p:cNvPicPr>
          <p:nvPr/>
        </p:nvPicPr>
        <p:blipFill>
          <a:blip r:embed="rId3"/>
          <a:srcRect/>
          <a:stretch>
            <a:fillRect/>
          </a:stretch>
        </p:blipFill>
        <p:spPr bwMode="auto">
          <a:xfrm>
            <a:off x="3231931" y="0"/>
            <a:ext cx="5912069" cy="3657600"/>
          </a:xfrm>
          <a:prstGeom prst="rect">
            <a:avLst/>
          </a:prstGeom>
          <a:noFill/>
        </p:spPr>
      </p:pic>
      <p:sp>
        <p:nvSpPr>
          <p:cNvPr id="26629" name="Rectangle 5"/>
          <p:cNvSpPr>
            <a:spLocks noChangeArrowheads="1"/>
          </p:cNvSpPr>
          <p:nvPr/>
        </p:nvSpPr>
        <p:spPr bwMode="auto">
          <a:xfrm>
            <a:off x="3657600" y="3581400"/>
            <a:ext cx="5333999"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en-US" sz="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r>
            <a:br>
              <a:rPr kumimoji="0" lang="en-US" sz="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br>
            <a:r>
              <a:rPr kumimoji="0" lang="en-US" sz="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r>
            <a:br>
              <a:rPr kumimoji="0" lang="en-US" sz="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br>
            <a:r>
              <a:rPr kumimoji="0" lang="en-US" sz="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36 </a:t>
            </a:r>
            <a:r>
              <a:rPr kumimoji="0" lang="en-US" sz="8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Poikile</a:t>
            </a:r>
            <a:r>
              <a:rPr kumimoji="0" lang="en-US" sz="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n-US" sz="8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Stoa</a:t>
            </a:r>
            <a:r>
              <a:rPr kumimoji="0" lang="en-US" sz="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Greek for "Painted Porch". This is the porch were the Greek philosopher Zeno of </a:t>
            </a:r>
            <a:r>
              <a:rPr kumimoji="0" lang="en-US" sz="8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Citium</a:t>
            </a:r>
            <a:r>
              <a:rPr kumimoji="0" lang="en-US" sz="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used to teach, toward the beginning of the 3rd century BC, the first principles of what would become known as a result as "Stoic" philosophy, from the Greek word "</a:t>
            </a:r>
            <a:r>
              <a:rPr kumimoji="0" lang="en-US" sz="8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stoa</a:t>
            </a:r>
            <a:r>
              <a:rPr kumimoji="0" lang="en-US" sz="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meaning "porch". It included paintings of </a:t>
            </a:r>
            <a:r>
              <a:rPr kumimoji="0" lang="en-US" sz="8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Micon</a:t>
            </a:r>
            <a:r>
              <a:rPr kumimoji="0" lang="en-US" sz="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of the Battle of Marathon</a:t>
            </a:r>
            <a:br>
              <a:rPr kumimoji="0" lang="en-US" sz="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br>
            <a:r>
              <a:rPr kumimoji="0" lang="en-US" sz="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37 Altar </a:t>
            </a:r>
          </a:p>
          <a:p>
            <a:pPr lvl="0" fontAlgn="base">
              <a:spcBef>
                <a:spcPct val="0"/>
              </a:spcBef>
              <a:spcAft>
                <a:spcPct val="0"/>
              </a:spcAft>
            </a:pPr>
            <a:r>
              <a:rPr kumimoji="0" lang="en-US" sz="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38 Roman </a:t>
            </a:r>
            <a:r>
              <a:rPr kumimoji="0" lang="en-US" sz="8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Stoa</a:t>
            </a:r>
            <a:r>
              <a:rPr kumimoji="0" lang="en-US" sz="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r>
            <a:br>
              <a:rPr kumimoji="0" lang="en-US" sz="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br>
            <a:r>
              <a:rPr kumimoji="0" lang="en-US" sz="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39 Royal </a:t>
            </a:r>
            <a:r>
              <a:rPr kumimoji="0" lang="en-US" sz="8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Stoa</a:t>
            </a:r>
            <a:r>
              <a:rPr kumimoji="0" lang="en-US" sz="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This porch (</a:t>
            </a:r>
            <a:r>
              <a:rPr kumimoji="0" lang="en-US" sz="8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stoa</a:t>
            </a:r>
            <a:r>
              <a:rPr kumimoji="0" lang="en-US" sz="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in Greek) was the seat of the King-Archon </a:t>
            </a:r>
            <a:br>
              <a:rPr kumimoji="0" lang="en-US" sz="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br>
            <a:r>
              <a:rPr kumimoji="0" lang="en-US" sz="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40 </a:t>
            </a:r>
            <a:r>
              <a:rPr kumimoji="0" lang="en-US" sz="8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Stoa</a:t>
            </a:r>
            <a:r>
              <a:rPr kumimoji="0" lang="en-US" sz="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of Zeus </a:t>
            </a:r>
            <a:r>
              <a:rPr kumimoji="0" lang="en-US" sz="8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Eleutherios</a:t>
            </a:r>
            <a:r>
              <a:rPr kumimoji="0" lang="en-US" sz="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r>
            <a:br>
              <a:rPr kumimoji="0" lang="en-US" sz="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br>
            <a:r>
              <a:rPr kumimoji="0" lang="en-US" sz="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41 Temple of Zeus </a:t>
            </a:r>
            <a:r>
              <a:rPr kumimoji="0" lang="en-US" sz="8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Phratrios</a:t>
            </a:r>
            <a:r>
              <a:rPr kumimoji="0" lang="en-US" sz="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and Athena </a:t>
            </a:r>
            <a:r>
              <a:rPr kumimoji="0" lang="en-US" sz="8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Phratria</a:t>
            </a:r>
            <a:r>
              <a:rPr kumimoji="0" lang="en-US" sz="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r>
            <a:br>
              <a:rPr kumimoji="0" lang="en-US" sz="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br>
            <a:r>
              <a:rPr kumimoji="0" lang="en-US" sz="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42 Temple of Apollo </a:t>
            </a:r>
            <a:r>
              <a:rPr kumimoji="0" lang="en-US" sz="8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Patroos</a:t>
            </a:r>
            <a:r>
              <a:rPr kumimoji="0" lang="en-US" sz="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Under the epithet "</a:t>
            </a:r>
            <a:r>
              <a:rPr kumimoji="0" lang="en-US" sz="8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Patrôos</a:t>
            </a:r>
            <a:r>
              <a:rPr kumimoji="0" lang="en-US" sz="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(meaning "from the fathers"), Apollo was worshiped as the protector of families </a:t>
            </a:r>
            <a:br>
              <a:rPr kumimoji="0" lang="en-US" sz="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br>
            <a:r>
              <a:rPr kumimoji="0" lang="en-US" sz="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43 </a:t>
            </a:r>
            <a:r>
              <a:rPr kumimoji="0" lang="en-US" sz="8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Metroon</a:t>
            </a:r>
            <a:r>
              <a:rPr kumimoji="0" lang="en-US" sz="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n-US" sz="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Building erected in the 2nd century BC It accommodated both the sanctuary of the Mother of the Gods and the state archives, including the proceedings of the meetings of the Council of 500 and various official documents, protected by the goddess.</a:t>
            </a:r>
            <a:br>
              <a:rPr kumimoji="0" lang="en-US" sz="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br>
            <a:r>
              <a:rPr kumimoji="0" lang="en-US" sz="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44 </a:t>
            </a:r>
            <a:r>
              <a:rPr kumimoji="0" lang="en-US" sz="8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Bouleuterion</a:t>
            </a:r>
            <a:r>
              <a:rPr kumimoji="0" lang="en-US" sz="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r>
            <a:br>
              <a:rPr kumimoji="0" lang="en-US" sz="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br>
            <a:r>
              <a:rPr kumimoji="0" lang="en-US" sz="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This was the meeting </a:t>
            </a:r>
            <a:r>
              <a:rPr kumimoji="0" lang="en-US" sz="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room of the Council of Five-Hundred, in Greek </a:t>
            </a:r>
            <a:r>
              <a:rPr kumimoji="0" lang="en-US" sz="8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boulè</a:t>
            </a:r>
            <a:r>
              <a:rPr kumimoji="0" lang="en-US" sz="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("council"), hence the name "</a:t>
            </a:r>
            <a:r>
              <a:rPr kumimoji="0" lang="en-US" sz="8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bouleuterion</a:t>
            </a:r>
            <a:r>
              <a:rPr kumimoji="0" lang="en-US" sz="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When Cleisthenes reformed the </a:t>
            </a:r>
            <a:r>
              <a:rPr kumimoji="0" lang="en-US" sz="8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boulè</a:t>
            </a:r>
            <a:r>
              <a:rPr kumimoji="0" lang="en-US" sz="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in 508 BC, he also had a new meeting room built next to the older one.</a:t>
            </a:r>
            <a:br>
              <a:rPr kumimoji="0" lang="en-US" sz="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br>
            <a:r>
              <a:rPr kumimoji="0" lang="en-US" sz="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45 </a:t>
            </a:r>
            <a:r>
              <a:rPr kumimoji="0" lang="en-US" sz="8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Propylon</a:t>
            </a:r>
            <a:r>
              <a:rPr kumimoji="0" lang="en-US" sz="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to </a:t>
            </a:r>
            <a:r>
              <a:rPr kumimoji="0" lang="en-US" sz="8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Bouleuterion</a:t>
            </a:r>
            <a:r>
              <a:rPr kumimoji="0" lang="en-US" sz="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r>
            <a:br>
              <a:rPr kumimoji="0" lang="en-US" sz="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br>
            <a:r>
              <a:rPr kumimoji="0" lang="en-US" sz="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46 </a:t>
            </a:r>
            <a:r>
              <a:rPr kumimoji="0" lang="en-US" sz="8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Tholos</a:t>
            </a:r>
            <a:r>
              <a:rPr kumimoji="0" lang="en-US" sz="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The round residency of the </a:t>
            </a:r>
            <a:r>
              <a:rPr kumimoji="0" lang="en-US" sz="8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prytanes</a:t>
            </a:r>
            <a:r>
              <a:rPr kumimoji="0" lang="en-US" sz="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or presidents of the </a:t>
            </a:r>
            <a:r>
              <a:rPr kumimoji="0" lang="en-US" sz="8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boulè</a:t>
            </a:r>
            <a:r>
              <a:rPr kumimoji="0" lang="en-US" sz="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during their tenure </a:t>
            </a:r>
            <a:br>
              <a:rPr kumimoji="0" lang="en-US" sz="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br>
            <a:r>
              <a:rPr kumimoji="0" lang="en-US" sz="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47 </a:t>
            </a:r>
            <a:r>
              <a:rPr kumimoji="0" lang="en-US" sz="8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Strategeion</a:t>
            </a:r>
            <a:r>
              <a:rPr kumimoji="0" lang="en-US" sz="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n-US" sz="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The meeting room of the 10 </a:t>
            </a:r>
            <a:r>
              <a:rPr kumimoji="0" lang="en-US" sz="8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strategoi</a:t>
            </a:r>
            <a:r>
              <a:rPr kumimoji="0" lang="en-US" sz="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br>
              <a:rPr kumimoji="0" lang="en-US" sz="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br>
            <a:r>
              <a:rPr kumimoji="0" lang="en-US" sz="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48 </a:t>
            </a:r>
            <a:r>
              <a:rPr kumimoji="0" lang="en-US" sz="8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Hephaistion</a:t>
            </a:r>
            <a:r>
              <a:rPr kumimoji="0" lang="en-US" sz="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n-US" sz="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The temple of Hephaestus, god of craftsmen. </a:t>
            </a:r>
            <a:br>
              <a:rPr kumimoji="0" lang="en-US" sz="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br>
            <a:r>
              <a:rPr kumimoji="0" lang="en-US" sz="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49 Arsenal ?</a:t>
            </a:r>
            <a:br>
              <a:rPr kumimoji="0" lang="en-US" sz="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br>
            <a:r>
              <a:rPr kumimoji="0" lang="en-US" sz="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50 Cross-Road Sanctuary</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Rectangle 7"/>
          <p:cNvSpPr/>
          <p:nvPr/>
        </p:nvSpPr>
        <p:spPr>
          <a:xfrm>
            <a:off x="152400" y="1102578"/>
            <a:ext cx="3352800" cy="5755422"/>
          </a:xfrm>
          <a:prstGeom prst="rect">
            <a:avLst/>
          </a:prstGeom>
        </p:spPr>
        <p:txBody>
          <a:bodyPr wrap="square">
            <a:spAutoFit/>
          </a:bodyPr>
          <a:lstStyle/>
          <a:p>
            <a:r>
              <a:rPr kumimoji="0" lang="en-US" sz="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 </a:t>
            </a:r>
            <a:r>
              <a:rPr kumimoji="0" lang="en-US" sz="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Acropolis , </a:t>
            </a:r>
            <a:r>
              <a:rPr kumimoji="0" lang="en-US" sz="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The Acropolis </a:t>
            </a:r>
            <a:r>
              <a:rPr kumimoji="0" lang="en-US" sz="8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fom</a:t>
            </a:r>
            <a:r>
              <a:rPr kumimoji="0" lang="en-US" sz="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Space (wait a few seconds for loading )</a:t>
            </a:r>
            <a:br>
              <a:rPr kumimoji="0" lang="en-US" sz="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br>
            <a:r>
              <a:rPr kumimoji="0" lang="en-US" sz="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2 </a:t>
            </a:r>
            <a:r>
              <a:rPr kumimoji="0" lang="en-US" sz="8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Lycabettos</a:t>
            </a:r>
            <a:r>
              <a:rPr kumimoji="0" lang="en-US" sz="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r>
            <a:br>
              <a:rPr kumimoji="0" lang="en-US" sz="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br>
            <a:r>
              <a:rPr kumimoji="0" lang="en-US" sz="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3 </a:t>
            </a:r>
            <a:r>
              <a:rPr kumimoji="0" lang="en-US" sz="8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Ilissos</a:t>
            </a:r>
            <a:r>
              <a:rPr kumimoji="0" lang="en-US" sz="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River</a:t>
            </a:r>
            <a:br>
              <a:rPr kumimoji="0" lang="en-US" sz="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br>
            <a:r>
              <a:rPr kumimoji="0" lang="en-US" sz="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4 </a:t>
            </a:r>
            <a:r>
              <a:rPr kumimoji="0" lang="en-US" sz="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Stadium</a:t>
            </a:r>
            <a:br>
              <a:rPr kumimoji="0" lang="en-US" sz="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br>
            <a:r>
              <a:rPr kumimoji="0" lang="en-US" sz="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5 Parthenon</a:t>
            </a:r>
            <a:r>
              <a:rPr kumimoji="0" lang="en-US" sz="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r>
            <a:br>
              <a:rPr kumimoji="0" lang="en-US" sz="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br>
            <a:r>
              <a:rPr kumimoji="0" lang="en-US" sz="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6 </a:t>
            </a:r>
            <a:r>
              <a:rPr kumimoji="0" lang="en-US" sz="8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Clepshydra</a:t>
            </a:r>
            <a:r>
              <a:rPr kumimoji="0" lang="en-US" sz="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Springhouse</a:t>
            </a:r>
            <a:br>
              <a:rPr kumimoji="0" lang="en-US" sz="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br>
            <a:r>
              <a:rPr kumimoji="0" lang="en-US" sz="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7 </a:t>
            </a:r>
            <a:r>
              <a:rPr kumimoji="0" lang="en-US" sz="8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Eleusinion</a:t>
            </a:r>
            <a:r>
              <a:rPr kumimoji="0" lang="en-US" sz="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r>
            <a:br>
              <a:rPr kumimoji="0" lang="en-US" sz="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br>
            <a:r>
              <a:rPr kumimoji="0" lang="en-US" sz="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8 Houses</a:t>
            </a:r>
            <a:br>
              <a:rPr kumimoji="0" lang="en-US" sz="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br>
            <a:r>
              <a:rPr kumimoji="0" lang="en-US" sz="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9 Pantheon</a:t>
            </a:r>
            <a:br>
              <a:rPr kumimoji="0" lang="en-US" sz="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br>
            <a:r>
              <a:rPr kumimoji="0" lang="en-US" sz="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10 </a:t>
            </a:r>
            <a:r>
              <a:rPr kumimoji="0" lang="en-US" sz="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Tower of the Winds</a:t>
            </a:r>
            <a:r>
              <a:rPr kumimoji="0" lang="en-US" sz="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r>
            <a:br>
              <a:rPr kumimoji="0" lang="en-US" sz="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br>
            <a:r>
              <a:rPr kumimoji="0" lang="en-US" sz="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11 </a:t>
            </a:r>
            <a:r>
              <a:rPr kumimoji="0" lang="en-US" sz="8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Agoranomion</a:t>
            </a:r>
            <a:r>
              <a:rPr kumimoji="0" lang="en-US" sz="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r>
            <a:br>
              <a:rPr kumimoji="0" lang="en-US" sz="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br>
            <a:r>
              <a:rPr kumimoji="0" lang="en-US" sz="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12 Roman Agora</a:t>
            </a:r>
            <a:br>
              <a:rPr kumimoji="0" lang="en-US" sz="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br>
            <a:r>
              <a:rPr kumimoji="0" lang="en-US" sz="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13 Library of Hadrian</a:t>
            </a:r>
            <a:r>
              <a:rPr kumimoji="0" lang="en-US" sz="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r>
            <a:br>
              <a:rPr kumimoji="0" lang="en-US" sz="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br>
            <a:r>
              <a:rPr kumimoji="0" lang="en-US" sz="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15 </a:t>
            </a:r>
            <a:r>
              <a:rPr kumimoji="0" lang="en-US" sz="8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Monopteros</a:t>
            </a:r>
            <a:r>
              <a:rPr kumimoji="0" lang="en-US" sz="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r>
            <a:br>
              <a:rPr kumimoji="0" lang="en-US" sz="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br>
            <a:r>
              <a:rPr kumimoji="0" lang="en-US" sz="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16 </a:t>
            </a:r>
            <a:r>
              <a:rPr kumimoji="0" lang="en-US" sz="8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Stoa</a:t>
            </a:r>
            <a:r>
              <a:rPr kumimoji="0" lang="en-US" sz="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of </a:t>
            </a:r>
            <a:r>
              <a:rPr kumimoji="0" lang="en-US" sz="8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Attalos</a:t>
            </a:r>
            <a:r>
              <a:rPr kumimoji="0" lang="en-US" sz="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r>
            <a:br>
              <a:rPr kumimoji="0" lang="en-US" sz="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br>
            <a:r>
              <a:rPr kumimoji="0" lang="en-US" sz="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17 Southeast Temple</a:t>
            </a:r>
            <a:br>
              <a:rPr kumimoji="0" lang="en-US" sz="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br>
            <a:r>
              <a:rPr kumimoji="0" lang="en-US" sz="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20 </a:t>
            </a:r>
            <a:r>
              <a:rPr kumimoji="0" lang="en-US" sz="8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Nymphaion</a:t>
            </a:r>
            <a:r>
              <a:rPr kumimoji="0" lang="en-US" sz="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r>
            <a:br>
              <a:rPr kumimoji="0" lang="en-US" sz="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br>
            <a:r>
              <a:rPr kumimoji="0" lang="en-US" sz="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21 Southwest Fountain House</a:t>
            </a:r>
            <a:r>
              <a:rPr kumimoji="0" lang="en-US" sz="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r>
            <a:br>
              <a:rPr kumimoji="0" lang="en-US" sz="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br>
            <a:r>
              <a:rPr kumimoji="0" lang="en-US" sz="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22 Middle </a:t>
            </a:r>
            <a:r>
              <a:rPr kumimoji="0" lang="en-US" sz="8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Stoa</a:t>
            </a:r>
            <a:r>
              <a:rPr kumimoji="0" lang="en-US" sz="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r>
            <a:br>
              <a:rPr kumimoji="0" lang="en-US" sz="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br>
            <a:r>
              <a:rPr kumimoji="0" lang="en-US" sz="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23 East Building</a:t>
            </a:r>
            <a:br>
              <a:rPr kumimoji="0" lang="en-US" sz="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br>
            <a:r>
              <a:rPr kumimoji="0" lang="en-US" sz="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24 South </a:t>
            </a:r>
            <a:r>
              <a:rPr kumimoji="0" lang="en-US" sz="8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Stoa</a:t>
            </a:r>
            <a:r>
              <a:rPr kumimoji="0" lang="en-US" sz="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II</a:t>
            </a:r>
            <a:br>
              <a:rPr kumimoji="0" lang="en-US" sz="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br>
            <a:r>
              <a:rPr kumimoji="0" lang="en-US" sz="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25 </a:t>
            </a:r>
            <a:r>
              <a:rPr kumimoji="0" lang="en-US" sz="8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Heliaia</a:t>
            </a:r>
            <a:r>
              <a:rPr kumimoji="0" lang="en-US" sz="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n-US" sz="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The building where the chief law-court of Athens, the </a:t>
            </a:r>
            <a:r>
              <a:rPr kumimoji="0" lang="en-US" sz="8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Heliæa</a:t>
            </a:r>
            <a:r>
              <a:rPr kumimoji="0" lang="en-US" sz="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met and trials of its jurisdiction were held. It is here that the trial of Socrates took place in 399 BC</a:t>
            </a:r>
            <a:br>
              <a:rPr kumimoji="0" lang="en-US" sz="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br>
            <a:r>
              <a:rPr kumimoji="0" lang="en-US" sz="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26 Southwest Fountain House </a:t>
            </a:r>
            <a:br>
              <a:rPr kumimoji="0" lang="en-US" sz="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br>
            <a:r>
              <a:rPr kumimoji="0" lang="en-US" sz="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27 Triangular Shrine</a:t>
            </a:r>
            <a:br>
              <a:rPr kumimoji="0" lang="en-US" sz="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br>
            <a:r>
              <a:rPr kumimoji="0" lang="en-US" sz="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28 Civic Offices</a:t>
            </a:r>
            <a:br>
              <a:rPr kumimoji="0" lang="en-US" sz="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br>
            <a:r>
              <a:rPr kumimoji="0" lang="en-US" sz="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29 Southwest Temple</a:t>
            </a:r>
            <a:br>
              <a:rPr kumimoji="0" lang="en-US" sz="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br>
            <a:r>
              <a:rPr kumimoji="0" lang="en-US" sz="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30 Eponymous Heroes This monument included a statue of each one of the ten eponym heroes of the ten tribes instituted by Cleisthenes : </a:t>
            </a:r>
            <a:r>
              <a:rPr kumimoji="0" lang="en-US" sz="8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Erechtheus</a:t>
            </a:r>
            <a:r>
              <a:rPr kumimoji="0" lang="en-US" sz="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n-US" sz="8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Aegeus</a:t>
            </a:r>
            <a:r>
              <a:rPr kumimoji="0" lang="en-US" sz="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n-US" sz="8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Theseus</a:t>
            </a:r>
            <a:r>
              <a:rPr kumimoji="0" lang="en-US" sz="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father), </a:t>
            </a:r>
            <a:r>
              <a:rPr kumimoji="0" lang="en-US" sz="8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Pandion</a:t>
            </a:r>
            <a:r>
              <a:rPr kumimoji="0" lang="en-US" sz="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Leos, </a:t>
            </a:r>
            <a:r>
              <a:rPr kumimoji="0" lang="en-US" sz="8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Acamas</a:t>
            </a:r>
            <a:r>
              <a:rPr kumimoji="0" lang="en-US" sz="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(one of </a:t>
            </a:r>
            <a:r>
              <a:rPr kumimoji="0" lang="en-US" sz="8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Theseus</a:t>
            </a:r>
            <a:r>
              <a:rPr kumimoji="0" lang="en-US" sz="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sons), </a:t>
            </a:r>
            <a:r>
              <a:rPr kumimoji="0" lang="en-US" sz="8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Oeneus</a:t>
            </a:r>
            <a:r>
              <a:rPr kumimoji="0" lang="en-US" sz="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n-US" sz="8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Cecrops</a:t>
            </a:r>
            <a:r>
              <a:rPr kumimoji="0" lang="en-US" sz="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n-US" sz="8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Hippothoon</a:t>
            </a:r>
            <a:r>
              <a:rPr kumimoji="0" lang="en-US" sz="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Ajax and Antiochus (a son of Heracles). It is on this monument that official decrees and announcements were posted.</a:t>
            </a:r>
            <a:br>
              <a:rPr kumimoji="0" lang="en-US" sz="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br>
            <a:r>
              <a:rPr kumimoji="0" lang="en-US" sz="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31 Altar of Zeus </a:t>
            </a:r>
            <a:r>
              <a:rPr kumimoji="0" lang="en-US" sz="8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Agoraios</a:t>
            </a:r>
            <a:r>
              <a:rPr kumimoji="0" lang="en-US" sz="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p>
          <a:p>
            <a:r>
              <a:rPr kumimoji="0" lang="en-US" sz="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32 </a:t>
            </a:r>
            <a:r>
              <a:rPr kumimoji="0" lang="en-US" sz="8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Odeion</a:t>
            </a:r>
            <a:r>
              <a:rPr kumimoji="0" lang="en-US" sz="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Built by Agrippa in 15 BC (auditorium with a seating capacity of about 1000 people, and a two-</a:t>
            </a:r>
            <a:r>
              <a:rPr kumimoji="0" lang="en-US" sz="8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storeyed</a:t>
            </a:r>
            <a:r>
              <a:rPr kumimoji="0" lang="en-US" sz="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portico. Destroyed by fire in AD 267 and in about A.D. 400 the Gymnasium was erected in this area. Its north side was adorned by four colossal figures of Giants and Tritons set up on massive pedestals, salvaged from the debris of the </a:t>
            </a:r>
            <a:r>
              <a:rPr kumimoji="0" lang="en-US" sz="8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Odeion</a:t>
            </a:r>
            <a:r>
              <a:rPr kumimoji="0" lang="en-US" sz="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br>
              <a:rPr kumimoji="0" lang="en-US" sz="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br>
            <a:r>
              <a:rPr kumimoji="0" lang="en-US" sz="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33 </a:t>
            </a:r>
            <a:r>
              <a:rPr kumimoji="0" lang="en-US" sz="8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Panathenaic</a:t>
            </a:r>
            <a:r>
              <a:rPr kumimoji="0" lang="en-US" sz="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Way</a:t>
            </a:r>
            <a:r>
              <a:rPr kumimoji="0" lang="en-US" sz="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r>
            <a:br>
              <a:rPr kumimoji="0" lang="en-US" sz="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br>
            <a:r>
              <a:rPr kumimoji="0" lang="en-US" sz="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34 Temple of Ares</a:t>
            </a:r>
            <a:br>
              <a:rPr kumimoji="0" lang="en-US" sz="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br>
            <a:r>
              <a:rPr kumimoji="0" lang="en-US" sz="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35 Altar of the 12 Gods </a:t>
            </a:r>
            <a:r>
              <a:rPr kumimoji="0" lang="en-US" sz="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Altar (</a:t>
            </a:r>
            <a:r>
              <a:rPr kumimoji="0" lang="en-US" sz="8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bômos</a:t>
            </a:r>
            <a:r>
              <a:rPr kumimoji="0" lang="en-US" sz="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in the center of the agora dedicated to the twelve great gods of Greece. It was the point from which distances were reckoned</a:t>
            </a:r>
            <a:br>
              <a:rPr kumimoji="0" lang="en-US" sz="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br>
            <a:r>
              <a:rPr kumimoji="0" lang="en-US" sz="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r>
            <a:br>
              <a:rPr kumimoji="0" lang="en-US" sz="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br>
            <a:endParaRPr lang="en-US" sz="800" dirty="0"/>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Stoa</a:t>
            </a:r>
            <a:endParaRPr lang="en-US" dirty="0"/>
          </a:p>
        </p:txBody>
      </p:sp>
      <p:pic>
        <p:nvPicPr>
          <p:cNvPr id="25602" name="Picture 2" descr="http://upload.wikimedia.org/wikipedia/commons/e/e2/Stoa_of_Attalus_-_View_of_the_building.jpg"/>
          <p:cNvPicPr>
            <a:picLocks noChangeAspect="1" noChangeArrowheads="1"/>
          </p:cNvPicPr>
          <p:nvPr/>
        </p:nvPicPr>
        <p:blipFill>
          <a:blip r:embed="rId3" cstate="print"/>
          <a:srcRect/>
          <a:stretch>
            <a:fillRect/>
          </a:stretch>
        </p:blipFill>
        <p:spPr bwMode="auto">
          <a:xfrm>
            <a:off x="1371600" y="1295400"/>
            <a:ext cx="6562725" cy="4924425"/>
          </a:xfrm>
          <a:prstGeom prst="rect">
            <a:avLst/>
          </a:prstGeom>
          <a:noFill/>
        </p:spPr>
      </p:pic>
      <p:sp>
        <p:nvSpPr>
          <p:cNvPr id="5" name="Rectangle 4"/>
          <p:cNvSpPr/>
          <p:nvPr/>
        </p:nvSpPr>
        <p:spPr>
          <a:xfrm>
            <a:off x="381000" y="6211669"/>
            <a:ext cx="4572000" cy="646331"/>
          </a:xfrm>
          <a:prstGeom prst="rect">
            <a:avLst/>
          </a:prstGeom>
        </p:spPr>
        <p:txBody>
          <a:bodyPr>
            <a:spAutoFit/>
          </a:bodyPr>
          <a:lstStyle/>
          <a:p>
            <a:r>
              <a:rPr lang="de-DE" dirty="0" smtClean="0"/>
              <a:t>(</a:t>
            </a:r>
            <a:r>
              <a:rPr lang="de-DE" dirty="0" smtClean="0">
                <a:hlinkClick r:id="rId4" action="ppaction://hlinkfile"/>
              </a:rPr>
              <a:t>Stoa of Attalos</a:t>
            </a:r>
            <a:r>
              <a:rPr lang="de-DE" dirty="0" smtClean="0"/>
              <a:t> from Space)</a:t>
            </a:r>
            <a:br>
              <a:rPr lang="de-DE" dirty="0" smtClean="0"/>
            </a:br>
            <a:endParaRPr lang="en-US" dirty="0"/>
          </a:p>
        </p:txBody>
      </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PVERSION" val="2008"/>
  <p:tag name="POWERPOINTVERSION" val="12.0"/>
  <p:tag name="PPVERSION" val="12.0"/>
  <p:tag name="DELIMITERS" val="3.1"/>
  <p:tag name="SHOWBARVISIBLE" val="True"/>
  <p:tag name="EXPANDSHOWBAR" val="True"/>
  <p:tag name="USESECONDARYMONITOR" val="True"/>
  <p:tag name="BULLETTYPE" val="3"/>
  <p:tag name="ANSWERNOWSTYLE" val="-1"/>
  <p:tag name="ANSWERNOWTEXT" val="Answer Now"/>
  <p:tag name="COUNTDOWNSTYLE" val="-1"/>
  <p:tag name="RESPCOUNTERSTYLE" val="-1"/>
  <p:tag name="RESPCOUNTERFORMAT" val="0"/>
  <p:tag name="RESPTABLESTYLE" val="-1"/>
  <p:tag name="COUNTDOWNSECONDS" val="10"/>
  <p:tag name="INPUTSOURCE" val="1"/>
  <p:tag name="NUMRESPONSES" val="1"/>
  <p:tag name="ALLOWDUPLICATES" val="False"/>
  <p:tag name="BACKUPSESSIONS" val="True"/>
  <p:tag name="BACKUPMAINTENANCE" val="7"/>
  <p:tag name="CHARTVALUEFORMAT" val="0%"/>
  <p:tag name="AUTOADVANCE" val="False"/>
  <p:tag name="REVIEWONLY" val="False"/>
  <p:tag name="ROTATIONINTERVAL" val="2"/>
  <p:tag name="AUTOUPDATEALIASES" val="True"/>
  <p:tag name="STDCHART" val="1"/>
  <p:tag name="RACEENDPOINTS" val="100"/>
  <p:tag name="RACERSMAXDISPLAYED" val="5"/>
  <p:tag name="RACEANIMATIONSPEED" val="3"/>
  <p:tag name="SKIPREMAININGRACESLIDES" val="True"/>
  <p:tag name="PARTICIPANTSINLEADERBOARD" val="5"/>
  <p:tag name="TEAMSINLEADERBOARD" val="5"/>
  <p:tag name="MAXRESPONDERS" val="5"/>
  <p:tag name="BUBBLENAMEVISIBLE" val="True"/>
  <p:tag name="BUBBLESIZEVISIBLE" val="True"/>
  <p:tag name="BUBBLEVALUEFORMAT" val="0.0"/>
  <p:tag name="BUBBLEGROUPING" val="3"/>
  <p:tag name="DEFAULTNUMTEAMS" val="5"/>
  <p:tag name="CUSTOMGRIDBACKCOLOR" val="-722948"/>
  <p:tag name="CUSTOMCELLFORECOLOR" val="-16777216"/>
  <p:tag name="CUSTOMCELLBACKCOLOR1" val="-657956"/>
  <p:tag name="CUSTOMCELLBACKCOLOR2" val="-13395457"/>
  <p:tag name="CUSTOMCELLBACKCOLOR3" val="-268652"/>
  <p:tag name="CUSTOMCELLBACKCOLOR4" val="-8355712"/>
  <p:tag name="USESCHEMECOLORS" val="True"/>
  <p:tag name="DISPLAYNAME" val="True"/>
  <p:tag name="DISPLAYDEVICENUMBER" val="True"/>
  <p:tag name="DISPLAYDEVICEID" val="True"/>
  <p:tag name="GRIDOPACITY" val="90"/>
  <p:tag name="GRIDROTATIONINTERVAL" val="2"/>
  <p:tag name="AUTOSIZEGRID" val="True"/>
  <p:tag name="GRIDSIZE" val="{Width=800, Height=600}"/>
  <p:tag name="GRIDPOSITION" val="1"/>
  <p:tag name="POLLINGCYCLE" val="2"/>
  <p:tag name="CHARTCOLORS" val="0"/>
  <p:tag name="CHARTLABELS" val="1"/>
  <p:tag name="RESETCHARTS" val="True"/>
  <p:tag name="INCLUDENONRESPONDERS" val="False"/>
  <p:tag name="MULTIRESPDIVISOR" val="1"/>
  <p:tag name="PARTLISTDEFAULT" val="1"/>
  <p:tag name="INCLUDEPPT" val="True"/>
  <p:tag name="ALLOWUSERFEEDBACK" val="True"/>
  <p:tag name="CORRECTPOINTVALUE" val="100"/>
  <p:tag name="INCORRECTPOINTVALUE" val="0"/>
  <p:tag name="REALTIMEBACKUP" val="False"/>
  <p:tag name="REALTIMEBACKUPPATH" val="(None)"/>
  <p:tag name="ZEROBASED" val="False"/>
  <p:tag name="AUTOADJUSTPARTRANGE" val="True"/>
  <p:tag name="CHARTSCALE" val="True"/>
  <p:tag name="ADVANCEDSETTINGSVIEW" val="False"/>
  <p:tag name="FIBDISPLAYRESULTS" val="True"/>
  <p:tag name="FIBNUMRESULTS" val="5"/>
  <p:tag name="FIBINCLUDEOTHER" val="True"/>
  <p:tag name="FIBDISPLAYKEYWORDS" val="True"/>
  <p:tag name="PRRESPONSE1" val="10"/>
  <p:tag name="PRRESPONSE2" val="9"/>
  <p:tag name="PRRESPONSE3" val="8"/>
  <p:tag name="PRRESPONSE4" val="7"/>
  <p:tag name="PRRESPONSE5" val="6"/>
  <p:tag name="PRRESPONSE6" val="5"/>
  <p:tag name="PRRESPONSE7" val="4"/>
  <p:tag name="PRRESPONSE8" val="3"/>
  <p:tag name="PRRESPONSE9" val="2"/>
  <p:tag name="PRRESPONSE10" val="1"/>
  <p:tag name="SHOWFLASHWARNING" val="True"/>
</p:tagLst>
</file>

<file path=ppt/tags/tag10.xml><?xml version="1.0" encoding="utf-8"?>
<p:tagLst xmlns:a="http://schemas.openxmlformats.org/drawingml/2006/main" xmlns:r="http://schemas.openxmlformats.org/officeDocument/2006/relationships" xmlns:p="http://schemas.openxmlformats.org/presentationml/2006/main">
  <p:tag name="DELIMITERS" val="3.1"/>
</p:tagLst>
</file>

<file path=ppt/tags/tag11.xml><?xml version="1.0" encoding="utf-8"?>
<p:tagLst xmlns:a="http://schemas.openxmlformats.org/drawingml/2006/main" xmlns:r="http://schemas.openxmlformats.org/officeDocument/2006/relationships" xmlns:p="http://schemas.openxmlformats.org/presentationml/2006/main">
  <p:tag name="DELIMITERS" val="3.1"/>
</p:tagLst>
</file>

<file path=ppt/tags/tag12.xml><?xml version="1.0" encoding="utf-8"?>
<p:tagLst xmlns:a="http://schemas.openxmlformats.org/drawingml/2006/main" xmlns:r="http://schemas.openxmlformats.org/officeDocument/2006/relationships" xmlns:p="http://schemas.openxmlformats.org/presentationml/2006/main">
  <p:tag name="DELIMITERS" val="3.1"/>
</p:tagLst>
</file>

<file path=ppt/tags/tag13.xml><?xml version="1.0" encoding="utf-8"?>
<p:tagLst xmlns:a="http://schemas.openxmlformats.org/drawingml/2006/main" xmlns:r="http://schemas.openxmlformats.org/officeDocument/2006/relationships" xmlns:p="http://schemas.openxmlformats.org/presentationml/2006/main">
  <p:tag name="DELIMITERS" val="3.1"/>
</p:tagLst>
</file>

<file path=ppt/tags/tag14.xml><?xml version="1.0" encoding="utf-8"?>
<p:tagLst xmlns:a="http://schemas.openxmlformats.org/drawingml/2006/main" xmlns:r="http://schemas.openxmlformats.org/officeDocument/2006/relationships" xmlns:p="http://schemas.openxmlformats.org/presentationml/2006/main">
  <p:tag name="DELIMITERS" val="3.1"/>
</p:tagLst>
</file>

<file path=ppt/tags/tag15.xml><?xml version="1.0" encoding="utf-8"?>
<p:tagLst xmlns:a="http://schemas.openxmlformats.org/drawingml/2006/main" xmlns:r="http://schemas.openxmlformats.org/officeDocument/2006/relationships" xmlns:p="http://schemas.openxmlformats.org/presentationml/2006/main">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768</TotalTime>
  <Words>79</Words>
  <Application>Microsoft Office PowerPoint</Application>
  <PresentationFormat>On-screen Show (4:3)</PresentationFormat>
  <Paragraphs>24</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Towns:  Public and Private Buildings</vt:lpstr>
      <vt:lpstr>KNOSSOS</vt:lpstr>
      <vt:lpstr>Mycenae</vt:lpstr>
      <vt:lpstr>Acropolis: Athens and Corinth</vt:lpstr>
      <vt:lpstr>Miletus</vt:lpstr>
      <vt:lpstr>Paestum</vt:lpstr>
      <vt:lpstr>Slide 7</vt:lpstr>
      <vt:lpstr>Athenian Agora</vt:lpstr>
      <vt:lpstr>Stoa</vt:lpstr>
      <vt:lpstr>Balaneia</vt:lpstr>
      <vt:lpstr>Tholos</vt:lpstr>
      <vt:lpstr>Theatre</vt:lpstr>
      <vt:lpstr>Gateway (Propylaia)</vt:lpstr>
      <vt:lpstr>Slide 14</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Towns and Public Buildings</dc:title>
  <dc:creator>Owner</dc:creator>
  <cp:lastModifiedBy>Owner</cp:lastModifiedBy>
  <cp:revision>3</cp:revision>
  <dcterms:created xsi:type="dcterms:W3CDTF">2009-09-08T11:50:56Z</dcterms:created>
  <dcterms:modified xsi:type="dcterms:W3CDTF">2009-09-09T00:39:25Z</dcterms:modified>
</cp:coreProperties>
</file>