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58" r:id="rId5"/>
    <p:sldId id="276" r:id="rId6"/>
    <p:sldId id="262" r:id="rId7"/>
    <p:sldId id="260" r:id="rId8"/>
    <p:sldId id="263" r:id="rId9"/>
    <p:sldId id="264" r:id="rId10"/>
    <p:sldId id="265" r:id="rId11"/>
    <p:sldId id="273" r:id="rId12"/>
    <p:sldId id="275" r:id="rId13"/>
    <p:sldId id="274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09C0-E7F8-4FD8-886B-8F894AF88E6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CEEE-F230-4E3F-B97F-64C95D624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tleby.com/196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wp.diaart.org/k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museum.org/collections/permanent/85709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Mythology </a:t>
            </a:r>
            <a:br>
              <a:rPr lang="en-US" dirty="0" smtClean="0"/>
            </a:br>
            <a:r>
              <a:rPr lang="en-US" dirty="0" smtClean="0"/>
              <a:t>in 20</a:t>
            </a:r>
            <a:r>
              <a:rPr lang="en-US" baseline="30000" dirty="0" smtClean="0"/>
              <a:t>th</a:t>
            </a:r>
            <a:r>
              <a:rPr lang="en-US" dirty="0" smtClean="0"/>
              <a:t>-Century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Judith E. </a:t>
            </a:r>
            <a:r>
              <a:rPr lang="en-US" dirty="0" err="1" smtClean="0"/>
              <a:t>Bernstock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Events taking place in primordial times</a:t>
            </a:r>
          </a:p>
          <a:p>
            <a:r>
              <a:rPr lang="en-US" dirty="0" smtClean="0"/>
              <a:t>Regression</a:t>
            </a:r>
          </a:p>
          <a:p>
            <a:r>
              <a:rPr lang="en-US" dirty="0" smtClean="0"/>
              <a:t>Unconscious desire for death</a:t>
            </a:r>
          </a:p>
          <a:p>
            <a:r>
              <a:rPr lang="en-US" dirty="0" smtClean="0"/>
              <a:t>Death instinct</a:t>
            </a:r>
            <a:endParaRPr lang="en-US" dirty="0"/>
          </a:p>
        </p:txBody>
      </p:sp>
      <p:pic>
        <p:nvPicPr>
          <p:cNvPr id="4" name="Picture 2" descr="C:\Users\Tom Sienkewicz\Pictures\20thCentMythsinArt\Branc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874" y="2971800"/>
            <a:ext cx="4968126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0292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Constantin</a:t>
            </a:r>
            <a:r>
              <a:rPr lang="en-US" dirty="0" smtClean="0"/>
              <a:t> </a:t>
            </a:r>
            <a:r>
              <a:rPr lang="en-US" dirty="0" err="1" smtClean="0"/>
              <a:t>Bancusi</a:t>
            </a:r>
            <a:endParaRPr lang="en-US" dirty="0" smtClean="0"/>
          </a:p>
          <a:p>
            <a:r>
              <a:rPr lang="en-US" dirty="0" smtClean="0"/>
              <a:t>Sleeping Muse (1910)</a:t>
            </a:r>
          </a:p>
          <a:p>
            <a:endParaRPr lang="en-US" dirty="0" smtClean="0"/>
          </a:p>
          <a:p>
            <a:r>
              <a:rPr lang="en-US" dirty="0" smtClean="0"/>
              <a:t>Miraculous aspect of life</a:t>
            </a:r>
          </a:p>
          <a:p>
            <a:r>
              <a:rPr lang="en-US" dirty="0" smtClean="0"/>
              <a:t>Potential awakening of artistic creativity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The Song of Orph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475" y="-19750088"/>
            <a:ext cx="508635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Song of Orphe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55" y="23177"/>
            <a:ext cx="5088890" cy="681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1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The Song of Orph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475" y="-19750088"/>
            <a:ext cx="508635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Song of Orphe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77"/>
            <a:ext cx="5088890" cy="6811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98490" y="2971800"/>
            <a:ext cx="3369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Song of Orpheus (1944-1945)</a:t>
            </a:r>
            <a:br>
              <a:rPr lang="en-US" b="1" dirty="0"/>
            </a:br>
            <a:r>
              <a:rPr lang="en-US" dirty="0"/>
              <a:t>Barnett Newman  (American, New York City 1905–1970 New York City) </a:t>
            </a:r>
            <a:br>
              <a:rPr lang="en-US" dirty="0"/>
            </a:br>
            <a:r>
              <a:rPr lang="en-US" dirty="0"/>
              <a:t>Medium</a:t>
            </a:r>
            <a:r>
              <a:rPr lang="en-US" dirty="0" smtClean="0"/>
              <a:t>: Oil </a:t>
            </a:r>
            <a:r>
              <a:rPr lang="en-US" dirty="0"/>
              <a:t>pastel on paper</a:t>
            </a:r>
            <a:br>
              <a:rPr lang="en-US" dirty="0"/>
            </a:br>
            <a:r>
              <a:rPr lang="en-US" dirty="0"/>
              <a:t>Dimensions</a:t>
            </a:r>
            <a:r>
              <a:rPr lang="en-US" dirty="0" smtClean="0"/>
              <a:t>: H</a:t>
            </a:r>
            <a:r>
              <a:rPr lang="en-US" dirty="0"/>
              <a:t>. 20, W. 14-7/8 inches (50.8 x 37.8 cm.)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The Song of Orph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475" y="-19750088"/>
            <a:ext cx="508635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Song of Orphe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77"/>
            <a:ext cx="5088890" cy="6811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98490" y="2971800"/>
            <a:ext cx="3369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Song of Orpheus (1944-1945)</a:t>
            </a:r>
            <a:br>
              <a:rPr lang="en-US" b="1" dirty="0"/>
            </a:br>
            <a:r>
              <a:rPr lang="en-US" dirty="0"/>
              <a:t>Barnett Newman  (American, New York City 1905–1970 New York City) </a:t>
            </a:r>
            <a:br>
              <a:rPr lang="en-US" dirty="0"/>
            </a:br>
            <a:r>
              <a:rPr lang="en-US" dirty="0"/>
              <a:t>Medium</a:t>
            </a:r>
            <a:r>
              <a:rPr lang="en-US" dirty="0" smtClean="0"/>
              <a:t>: Oil </a:t>
            </a:r>
            <a:r>
              <a:rPr lang="en-US" dirty="0"/>
              <a:t>pastel on paper</a:t>
            </a:r>
            <a:br>
              <a:rPr lang="en-US" dirty="0"/>
            </a:br>
            <a:r>
              <a:rPr lang="en-US" dirty="0"/>
              <a:t>Dimensions</a:t>
            </a:r>
            <a:r>
              <a:rPr lang="en-US" dirty="0" smtClean="0"/>
              <a:t>: H</a:t>
            </a:r>
            <a:r>
              <a:rPr lang="en-US" dirty="0"/>
              <a:t>. 20, W. 14-7/8 inches (50.8 x 37.8 cm.)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“uses the evolution of the seed and stem to convey his association of myths about the death and renewal of nature with his scientific investigation of the origins of life” (</a:t>
            </a:r>
            <a:r>
              <a:rPr lang="en-US" dirty="0" err="1" smtClean="0"/>
              <a:t>Bernstock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Mythology </a:t>
            </a:r>
            <a:br>
              <a:rPr lang="en-US" dirty="0" smtClean="0"/>
            </a:br>
            <a:r>
              <a:rPr lang="en-US" dirty="0" smtClean="0"/>
              <a:t>and the Human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Metaphoric protest against human suffering</a:t>
            </a:r>
            <a:endParaRPr lang="en-US" dirty="0"/>
          </a:p>
        </p:txBody>
      </p:sp>
      <p:pic>
        <p:nvPicPr>
          <p:cNvPr id="5122" name="Picture 2" descr="C:\Users\Tom Sienkewicz\Pictures\20thCentMythsinArt\spero-nancy-1926-2009-usa-victory-artemis-1852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362325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4572000"/>
            <a:ext cx="41931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Nancy </a:t>
            </a:r>
            <a:r>
              <a:rPr lang="en-US" dirty="0" err="1" smtClean="0"/>
              <a:t>Spero</a:t>
            </a:r>
            <a:r>
              <a:rPr lang="en-US" dirty="0" smtClean="0"/>
              <a:t>  (1926-2009)</a:t>
            </a:r>
          </a:p>
          <a:p>
            <a:r>
              <a:rPr lang="en-US" dirty="0" smtClean="0"/>
              <a:t>“For Artemis That Heals Woman’s Pan</a:t>
            </a:r>
          </a:p>
          <a:p>
            <a:r>
              <a:rPr lang="en-US" dirty="0" smtClean="0"/>
              <a:t>Collage on Paper, 1979</a:t>
            </a:r>
          </a:p>
          <a:p>
            <a:r>
              <a:rPr lang="en-US" dirty="0" smtClean="0"/>
              <a:t>Josh Baer Gallery, New York</a:t>
            </a:r>
          </a:p>
          <a:p>
            <a:endParaRPr lang="en-US" dirty="0" smtClean="0"/>
          </a:p>
          <a:p>
            <a:r>
              <a:rPr lang="en-US" dirty="0" smtClean="0"/>
              <a:t>Woman as both victim and scourge of 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Preoccupation with the psyche</a:t>
            </a:r>
          </a:p>
          <a:p>
            <a:r>
              <a:rPr lang="en-US" dirty="0" smtClean="0"/>
              <a:t>Focus on </a:t>
            </a:r>
            <a:r>
              <a:rPr lang="en-US" dirty="0"/>
              <a:t>d</a:t>
            </a:r>
            <a:r>
              <a:rPr lang="en-US" dirty="0" smtClean="0"/>
              <a:t>ream</a:t>
            </a:r>
            <a:r>
              <a:rPr lang="en-US" dirty="0" smtClean="0"/>
              <a:t>, desire and love</a:t>
            </a:r>
          </a:p>
          <a:p>
            <a:r>
              <a:rPr lang="en-US" dirty="0" smtClean="0"/>
              <a:t>Basic savagery of 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om Sienkewicz\Pictures\20thCentMythsinArt\pollock pasiphae 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55" y="0"/>
            <a:ext cx="8832145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25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Jackson Pollock  (1912-1956)</a:t>
            </a:r>
          </a:p>
          <a:p>
            <a:r>
              <a:rPr lang="en-US" dirty="0" smtClean="0"/>
              <a:t>Pasiphae and the Bull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om Sienkewicz\Pictures\20thCentMythsinArt\picasso minotaur caressing sleeping woman 19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20000" cy="6276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Pablo Picasso (1881-1973)</a:t>
            </a:r>
          </a:p>
          <a:p>
            <a:r>
              <a:rPr lang="en-US" dirty="0" smtClean="0"/>
              <a:t>Minotaur Caressing a Sleeping Woman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Culture:</a:t>
            </a:r>
            <a:br>
              <a:rPr lang="en-US" dirty="0" smtClean="0"/>
            </a:br>
            <a:r>
              <a:rPr lang="en-US" dirty="0" smtClean="0"/>
              <a:t>Literature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Referencing mythology involves self-identification with native heritage</a:t>
            </a:r>
          </a:p>
          <a:p>
            <a:r>
              <a:rPr lang="en-US" dirty="0" smtClean="0"/>
              <a:t>Close study of ancient religions</a:t>
            </a:r>
          </a:p>
          <a:p>
            <a:r>
              <a:rPr lang="en-US" dirty="0" smtClean="0"/>
              <a:t>References to ancient literature</a:t>
            </a:r>
          </a:p>
          <a:p>
            <a:r>
              <a:rPr lang="en-US" dirty="0" smtClean="0"/>
              <a:t>Frazer’s </a:t>
            </a:r>
            <a:r>
              <a:rPr lang="en-US" i="1" dirty="0" smtClean="0"/>
              <a:t>Golden Bough </a:t>
            </a:r>
            <a:r>
              <a:rPr lang="en-US" dirty="0" smtClean="0"/>
              <a:t>(1912) (</a:t>
            </a:r>
            <a:r>
              <a:rPr lang="en-US" dirty="0" smtClean="0">
                <a:hlinkClick r:id="rId2"/>
              </a:rPr>
              <a:t>http://www.bartleby.com/196/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Friederich</a:t>
            </a:r>
            <a:r>
              <a:rPr lang="en-US" dirty="0" smtClean="0"/>
              <a:t> Nietzsche’s </a:t>
            </a:r>
            <a:r>
              <a:rPr lang="en-US" i="1" dirty="0" smtClean="0"/>
              <a:t>Birth of Tragedy (1872)</a:t>
            </a:r>
          </a:p>
          <a:p>
            <a:r>
              <a:rPr lang="en-US" dirty="0" smtClean="0"/>
              <a:t>Mockery of ancient and Renaissance art as hidden homage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om Sienkewicz\Pictures\20thCentMythsinArt\Rauschen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4029075" cy="5486400"/>
          </a:xfrm>
          <a:prstGeom prst="rect">
            <a:avLst/>
          </a:prstGeom>
          <a:noFill/>
        </p:spPr>
      </p:pic>
      <p:pic>
        <p:nvPicPr>
          <p:cNvPr id="8196" name="Picture 4" descr="http://www.artofeurope.com/rubens/ru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225308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Rauschenberg </a:t>
            </a:r>
          </a:p>
          <a:p>
            <a:r>
              <a:rPr lang="en-US" dirty="0" smtClean="0"/>
              <a:t>Persimmon (1964)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292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Paul </a:t>
            </a:r>
            <a:r>
              <a:rPr lang="en-US" dirty="0" err="1" smtClean="0"/>
              <a:t>Reubens</a:t>
            </a:r>
            <a:r>
              <a:rPr lang="en-US" dirty="0" smtClean="0"/>
              <a:t> (1577-1640)</a:t>
            </a:r>
          </a:p>
          <a:p>
            <a:r>
              <a:rPr lang="en-US" dirty="0" smtClean="0"/>
              <a:t>Venus at her Toilet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-century artists: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Draw on Classical Mythology for humanistic reasons</a:t>
            </a:r>
          </a:p>
          <a:p>
            <a:r>
              <a:rPr lang="en-US" dirty="0" smtClean="0"/>
              <a:t>Less concerned with illustrating narrative content</a:t>
            </a:r>
          </a:p>
          <a:p>
            <a:r>
              <a:rPr lang="en-US" dirty="0" smtClean="0"/>
              <a:t>More concerned with symbolic interpretation</a:t>
            </a:r>
          </a:p>
          <a:p>
            <a:r>
              <a:rPr lang="en-US" dirty="0" smtClean="0"/>
              <a:t>Based upon personal experience</a:t>
            </a:r>
          </a:p>
          <a:p>
            <a:r>
              <a:rPr lang="en-US" dirty="0" smtClean="0"/>
              <a:t>Symbolic representation of contemporary events</a:t>
            </a:r>
          </a:p>
          <a:p>
            <a:r>
              <a:rPr lang="en-US" dirty="0" smtClean="0"/>
              <a:t>Responses to social stresses</a:t>
            </a:r>
          </a:p>
          <a:p>
            <a:r>
              <a:rPr lang="en-US" dirty="0" smtClean="0"/>
              <a:t>Deeper, more remote experience</a:t>
            </a:r>
          </a:p>
          <a:p>
            <a:r>
              <a:rPr lang="en-US" dirty="0" smtClean="0"/>
              <a:t>Use of mythology to illuminate the present</a:t>
            </a:r>
          </a:p>
          <a:p>
            <a:r>
              <a:rPr lang="en-US" dirty="0" smtClean="0"/>
              <a:t>legends of violence and struggle</a:t>
            </a:r>
          </a:p>
          <a:p>
            <a:r>
              <a:rPr lang="en-US" dirty="0" smtClean="0"/>
              <a:t>Mythological subjects as thinly disguised metaphors for disturbing events and political conflicts</a:t>
            </a:r>
          </a:p>
          <a:p>
            <a:r>
              <a:rPr lang="en-US" dirty="0" smtClean="0"/>
              <a:t>Tragic consequences of nationalism</a:t>
            </a:r>
          </a:p>
          <a:p>
            <a:r>
              <a:rPr lang="en-US" dirty="0" smtClean="0"/>
              <a:t>Revive ancient myths in their search for common ground accessible to all</a:t>
            </a:r>
          </a:p>
          <a:p>
            <a:r>
              <a:rPr lang="en-US" dirty="0" smtClean="0"/>
              <a:t>Reflect a need to connect contemporary history with age-old human urges and motivations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atchi-gallery.co.uk/aipe/imgs/kiefer/CS03_0007_Kiefer_Ikarus_OH_G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84656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atchi-gallery.co.uk/aipe/imgs/kiefer/CS03_0007_Kiefer_Ikarus_OH_G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686425" cy="4638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0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Anselm </a:t>
            </a:r>
            <a:r>
              <a:rPr lang="en-US" dirty="0" err="1" smtClean="0"/>
              <a:t>Keifer</a:t>
            </a:r>
            <a:r>
              <a:rPr lang="en-US" dirty="0" smtClean="0"/>
              <a:t>  (1945-- )</a:t>
            </a:r>
          </a:p>
          <a:p>
            <a:r>
              <a:rPr lang="en-US" dirty="0" err="1" smtClean="0"/>
              <a:t>Ikarus</a:t>
            </a:r>
            <a:r>
              <a:rPr lang="en-US" dirty="0" smtClean="0"/>
              <a:t> - </a:t>
            </a:r>
            <a:r>
              <a:rPr lang="en-US" dirty="0" err="1" smtClean="0"/>
              <a:t>märkischer</a:t>
            </a:r>
            <a:r>
              <a:rPr lang="en-US" dirty="0" smtClean="0"/>
              <a:t> Sand [</a:t>
            </a:r>
            <a:r>
              <a:rPr lang="en-US" dirty="0" err="1" smtClean="0"/>
              <a:t>Icarus</a:t>
            </a:r>
            <a:r>
              <a:rPr lang="en-US" dirty="0" smtClean="0"/>
              <a:t> - Sand of the Brandenburg March] 1981 Oil, emulsion, shellac, sand and photograph on canvas 290 x 360 cm    114¼ x 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om Sienkewicz\Pictures\20thCentMythsinArt\Masson.Niobe.jpg"/>
          <p:cNvPicPr>
            <a:picLocks noChangeAspect="1" noChangeArrowheads="1"/>
          </p:cNvPicPr>
          <p:nvPr/>
        </p:nvPicPr>
        <p:blipFill rotWithShape="1">
          <a:blip r:embed="rId2" cstate="print"/>
          <a:srcRect b="4167"/>
          <a:stretch/>
        </p:blipFill>
        <p:spPr bwMode="auto">
          <a:xfrm>
            <a:off x="461217" y="457200"/>
            <a:ext cx="8225583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om Sienkewicz\Pictures\20thCentMythsinArt\Masson.Ni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53" y="381000"/>
            <a:ext cx="8225583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019800"/>
            <a:ext cx="716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Masson's Niobe of 1947 (</a:t>
            </a:r>
            <a:r>
              <a:rPr lang="en-US" dirty="0" err="1"/>
              <a:t>Musee</a:t>
            </a:r>
            <a:r>
              <a:rPr lang="en-US" dirty="0"/>
              <a:t> des Beaux-Arts, </a:t>
            </a:r>
            <a:r>
              <a:rPr lang="en-US" dirty="0" smtClean="0"/>
              <a:t>Lyon)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moving memorial to the suffering of woman and children during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om Sienkewicz\Pictures\20thCentMythsinArt\kmminotua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39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576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Komar</a:t>
            </a:r>
            <a:r>
              <a:rPr lang="en-US" dirty="0" smtClean="0"/>
              <a:t> and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Melamid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http://awp.diaart.org/km/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Minotaur as a Participant in the Yalta Conference, 1984-85</a:t>
            </a:r>
          </a:p>
          <a:p>
            <a:r>
              <a:rPr lang="en-US" dirty="0" smtClean="0"/>
              <a:t>mixed media on 11 panels</a:t>
            </a:r>
          </a:p>
          <a:p>
            <a:r>
              <a:rPr lang="en-US" dirty="0" smtClean="0"/>
              <a:t>13 1/2 x 11 inches each; 40 1/2 x 93 3/4 x 3 inches overall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om Sienkewicz\Pictures\20thCentMythsinArt\kmminotua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3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721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satirical </a:t>
            </a:r>
            <a:r>
              <a:rPr lang="en-US" dirty="0" err="1" smtClean="0"/>
              <a:t>identifcation</a:t>
            </a:r>
            <a:r>
              <a:rPr lang="en-US" dirty="0" smtClean="0"/>
              <a:t> of 2oth-century tyrants with mythological creatures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om Sienkewicz\Pictures\20thCentMythsinArt\Cy-Twombly-at-Philadelphia-Museum-of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734542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593467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Twombly</a:t>
            </a:r>
            <a:r>
              <a:rPr lang="en-US" dirty="0" smtClean="0"/>
              <a:t>. “Fifty Days at </a:t>
            </a:r>
            <a:r>
              <a:rPr lang="en-US" dirty="0" err="1" smtClean="0"/>
              <a:t>Iliam</a:t>
            </a:r>
            <a:r>
              <a:rPr lang="en-US" dirty="0" smtClean="0"/>
              <a:t>” </a:t>
            </a:r>
            <a:r>
              <a:rPr lang="en-US" u="sng" dirty="0" smtClean="0">
                <a:hlinkClick r:id="rId3"/>
              </a:rPr>
              <a:t>http://www.philamuseum.org/collections/permanent/85709.html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405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Classical Mythology  in 20th-Century Art</vt:lpstr>
      <vt:lpstr>20th-century artists: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 to Origins</vt:lpstr>
      <vt:lpstr>PowerPoint Presentation</vt:lpstr>
      <vt:lpstr>PowerPoint Presentation</vt:lpstr>
      <vt:lpstr>PowerPoint Presentation</vt:lpstr>
      <vt:lpstr>Classical Mythology  and the Human Condition</vt:lpstr>
      <vt:lpstr>Psychology</vt:lpstr>
      <vt:lpstr>PowerPoint Presentation</vt:lpstr>
      <vt:lpstr>PowerPoint Presentation</vt:lpstr>
      <vt:lpstr>Classical Culture: Literature and 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Sienkewicz</dc:creator>
  <cp:lastModifiedBy>Thomas Sienkewicz</cp:lastModifiedBy>
  <cp:revision>10</cp:revision>
  <cp:lastPrinted>2011-10-31T15:11:27Z</cp:lastPrinted>
  <dcterms:created xsi:type="dcterms:W3CDTF">2011-10-29T03:37:21Z</dcterms:created>
  <dcterms:modified xsi:type="dcterms:W3CDTF">2015-12-01T20:09:25Z</dcterms:modified>
</cp:coreProperties>
</file>