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8" r:id="rId3"/>
    <p:sldId id="280" r:id="rId4"/>
    <p:sldId id="279" r:id="rId5"/>
    <p:sldId id="257" r:id="rId6"/>
    <p:sldId id="259" r:id="rId7"/>
    <p:sldId id="258" r:id="rId8"/>
    <p:sldId id="281" r:id="rId9"/>
    <p:sldId id="260" r:id="rId10"/>
    <p:sldId id="261" r:id="rId11"/>
    <p:sldId id="295" r:id="rId12"/>
    <p:sldId id="262" r:id="rId13"/>
    <p:sldId id="263" r:id="rId14"/>
    <p:sldId id="264" r:id="rId15"/>
    <p:sldId id="267" r:id="rId16"/>
    <p:sldId id="265" r:id="rId17"/>
    <p:sldId id="266" r:id="rId18"/>
    <p:sldId id="268" r:id="rId19"/>
    <p:sldId id="269" r:id="rId20"/>
    <p:sldId id="270" r:id="rId21"/>
    <p:sldId id="271" r:id="rId22"/>
    <p:sldId id="272" r:id="rId23"/>
    <p:sldId id="274" r:id="rId24"/>
    <p:sldId id="273" r:id="rId25"/>
    <p:sldId id="282" r:id="rId26"/>
    <p:sldId id="284" r:id="rId27"/>
    <p:sldId id="275" r:id="rId28"/>
    <p:sldId id="276" r:id="rId29"/>
    <p:sldId id="277" r:id="rId30"/>
    <p:sldId id="287" r:id="rId31"/>
    <p:sldId id="286" r:id="rId32"/>
    <p:sldId id="288" r:id="rId33"/>
    <p:sldId id="289" r:id="rId34"/>
    <p:sldId id="290" r:id="rId35"/>
    <p:sldId id="291" r:id="rId36"/>
    <p:sldId id="292" r:id="rId37"/>
    <p:sldId id="294" r:id="rId38"/>
    <p:sldId id="285" r:id="rId39"/>
    <p:sldId id="293" r:id="rId40"/>
  </p:sldIdLst>
  <p:sldSz cx="9144000" cy="6858000" type="screen4x3"/>
  <p:notesSz cx="6858000" cy="91440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4" d="100"/>
          <a:sy n="114" d="100"/>
        </p:scale>
        <p:origin x="-1470" y="-3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C9414C7-B712-4CA6-A865-7A0A0E410586}" type="datetimeFigureOut">
              <a:rPr lang="en-US" smtClean="0"/>
              <a:pPr/>
              <a:t>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95E21F-5F0B-46E0-8D6B-376C3098AB4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9414C7-B712-4CA6-A865-7A0A0E410586}" type="datetimeFigureOut">
              <a:rPr lang="en-US" smtClean="0"/>
              <a:pPr/>
              <a:t>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95E21F-5F0B-46E0-8D6B-376C3098AB4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9414C7-B712-4CA6-A865-7A0A0E410586}" type="datetimeFigureOut">
              <a:rPr lang="en-US" smtClean="0"/>
              <a:pPr/>
              <a:t>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95E21F-5F0B-46E0-8D6B-376C3098AB4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9414C7-B712-4CA6-A865-7A0A0E410586}" type="datetimeFigureOut">
              <a:rPr lang="en-US" smtClean="0"/>
              <a:pPr/>
              <a:t>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95E21F-5F0B-46E0-8D6B-376C3098AB4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9414C7-B712-4CA6-A865-7A0A0E410586}" type="datetimeFigureOut">
              <a:rPr lang="en-US" smtClean="0"/>
              <a:pPr/>
              <a:t>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95E21F-5F0B-46E0-8D6B-376C3098AB4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9414C7-B712-4CA6-A865-7A0A0E410586}" type="datetimeFigureOut">
              <a:rPr lang="en-US" smtClean="0"/>
              <a:pPr/>
              <a:t>12/7/2015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95E21F-5F0B-46E0-8D6B-376C3098AB4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9414C7-B712-4CA6-A865-7A0A0E410586}" type="datetimeFigureOut">
              <a:rPr lang="en-US" smtClean="0"/>
              <a:pPr/>
              <a:t>12/7/2015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95E21F-5F0B-46E0-8D6B-376C3098AB4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9414C7-B712-4CA6-A865-7A0A0E410586}" type="datetimeFigureOut">
              <a:rPr lang="en-US" smtClean="0"/>
              <a:pPr/>
              <a:t>12/7/2015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95E21F-5F0B-46E0-8D6B-376C3098AB4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9414C7-B712-4CA6-A865-7A0A0E410586}" type="datetimeFigureOut">
              <a:rPr lang="en-US" smtClean="0"/>
              <a:pPr/>
              <a:t>12/7/2015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95E21F-5F0B-46E0-8D6B-376C3098AB4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9414C7-B712-4CA6-A865-7A0A0E410586}" type="datetimeFigureOut">
              <a:rPr lang="en-US" smtClean="0"/>
              <a:pPr/>
              <a:t>12/7/2015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95E21F-5F0B-46E0-8D6B-376C3098AB4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9414C7-B712-4CA6-A865-7A0A0E410586}" type="datetimeFigureOut">
              <a:rPr lang="en-US" smtClean="0"/>
              <a:pPr/>
              <a:t>12/7/2015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95E21F-5F0B-46E0-8D6B-376C3098AB4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9414C7-B712-4CA6-A865-7A0A0E410586}" type="datetimeFigureOut">
              <a:rPr lang="en-US" smtClean="0"/>
              <a:pPr/>
              <a:t>12/7/2015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95E21F-5F0B-46E0-8D6B-376C3098AB4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12.jpeg"/><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hyperlink" Target="http://www.centrepompidou.fr/education/ressources/ENS-surrealistart-EN/ENS-surrealistart-EN.htm#works" TargetMode="Externa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tags" Target="../tags/tag22.xml"/><Relationship Id="rId5" Type="http://schemas.openxmlformats.org/officeDocument/2006/relationships/hyperlink" Target="http://mama.indstate.edu/users/dada/Ernstmain.html" TargetMode="External"/><Relationship Id="rId4" Type="http://schemas.openxmlformats.org/officeDocument/2006/relationships/hyperlink" Target="http://www.artnet.com/magazineus/features/kuspit/kuspit4-14-06.asp"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spaightwoodgalleries.com/Pages/Matisse2.html" TargetMode="External"/><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upload.wikimedia.org/wikipedia/commons/8/85/Sleeping_Ariadne_2.jpg" TargetMode="Externa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www.artscenecal.com/ArticlesFile/Archive/Articles2004/Articles0104/JErnstA.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Classical Mythology </a:t>
            </a:r>
            <a:br>
              <a:rPr lang="en-US" dirty="0" smtClean="0"/>
            </a:br>
            <a:r>
              <a:rPr lang="en-US" dirty="0" smtClean="0"/>
              <a:t>in the 20</a:t>
            </a:r>
            <a:r>
              <a:rPr lang="en-US" baseline="30000" dirty="0" smtClean="0"/>
              <a:t>th</a:t>
            </a:r>
            <a:r>
              <a:rPr lang="en-US" dirty="0" smtClean="0"/>
              <a:t>-Century</a:t>
            </a:r>
            <a:endParaRPr lang="en-US" dirty="0"/>
          </a:p>
        </p:txBody>
      </p:sp>
      <p:sp>
        <p:nvSpPr>
          <p:cNvPr id="3" name="Subtitle 2"/>
          <p:cNvSpPr>
            <a:spLocks noGrp="1"/>
          </p:cNvSpPr>
          <p:nvPr>
            <p:ph type="subTitle" idx="1"/>
          </p:nvPr>
        </p:nvSpPr>
        <p:spPr/>
        <p:txBody>
          <a:bodyPr/>
          <a:lstStyle/>
          <a:p>
            <a:r>
              <a:rPr lang="en-US" dirty="0" smtClean="0"/>
              <a:t>Judith </a:t>
            </a:r>
            <a:r>
              <a:rPr lang="en-US" dirty="0" err="1" smtClean="0"/>
              <a:t>Bernstock</a:t>
            </a:r>
            <a:endParaRPr lang="en-US" dirty="0"/>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http://awp.diaart.org/kos/images/lipchitz.jpg"/>
          <p:cNvPicPr>
            <a:picLocks noChangeAspect="1" noChangeArrowheads="1"/>
          </p:cNvPicPr>
          <p:nvPr/>
        </p:nvPicPr>
        <p:blipFill>
          <a:blip r:embed="rId3" cstate="print"/>
          <a:srcRect/>
          <a:stretch>
            <a:fillRect/>
          </a:stretch>
        </p:blipFill>
        <p:spPr bwMode="auto">
          <a:xfrm>
            <a:off x="381000" y="381000"/>
            <a:ext cx="4286250" cy="5019676"/>
          </a:xfrm>
          <a:prstGeom prst="rect">
            <a:avLst/>
          </a:prstGeom>
          <a:noFill/>
        </p:spPr>
      </p:pic>
      <p:sp>
        <p:nvSpPr>
          <p:cNvPr id="5" name="Rectangle 4"/>
          <p:cNvSpPr/>
          <p:nvPr/>
        </p:nvSpPr>
        <p:spPr>
          <a:xfrm>
            <a:off x="0" y="5380672"/>
            <a:ext cx="5791200" cy="1477328"/>
          </a:xfrm>
          <a:prstGeom prst="rect">
            <a:avLst/>
          </a:prstGeom>
        </p:spPr>
        <p:txBody>
          <a:bodyPr wrap="square">
            <a:spAutoFit/>
          </a:bodyPr>
          <a:lstStyle/>
          <a:p>
            <a:r>
              <a:rPr lang="en-US" b="1" dirty="0"/>
              <a:t>Jacques Lipchitz: </a:t>
            </a:r>
            <a:r>
              <a:rPr lang="en-US" b="1" i="1" dirty="0"/>
              <a:t>Prometheus Strangling the Vulture</a:t>
            </a:r>
            <a:endParaRPr lang="en-US" b="1" dirty="0"/>
          </a:p>
          <a:p>
            <a:r>
              <a:rPr lang="en-US" dirty="0"/>
              <a:t>1949</a:t>
            </a:r>
            <a:r>
              <a:rPr lang="en-US" dirty="0" smtClean="0"/>
              <a:t/>
            </a:r>
            <a:br>
              <a:rPr lang="en-US" dirty="0" smtClean="0"/>
            </a:br>
            <a:r>
              <a:rPr lang="en-US" dirty="0"/>
              <a:t>Bronze, 7'9" x 7'8" (including base)</a:t>
            </a:r>
            <a:r>
              <a:rPr lang="en-US" dirty="0" smtClean="0"/>
              <a:t/>
            </a:r>
            <a:br>
              <a:rPr lang="en-US" dirty="0" smtClean="0"/>
            </a:br>
            <a:r>
              <a:rPr lang="en-US" dirty="0"/>
              <a:t>Philadelphia Museum of Art: Lisa Norris Elkins Fund </a:t>
            </a:r>
            <a:r>
              <a:rPr lang="en-US" dirty="0" smtClean="0"/>
              <a:t/>
            </a:r>
            <a:br>
              <a:rPr lang="en-US" dirty="0" smtClean="0"/>
            </a:br>
            <a:r>
              <a:rPr lang="en-US" dirty="0"/>
              <a:t>Photo by </a:t>
            </a:r>
            <a:r>
              <a:rPr lang="en-US" dirty="0" err="1"/>
              <a:t>Graydon</a:t>
            </a:r>
            <a:r>
              <a:rPr lang="en-US" dirty="0"/>
              <a:t> Wood, 1994 </a:t>
            </a:r>
          </a:p>
        </p:txBody>
      </p:sp>
      <p:sp>
        <p:nvSpPr>
          <p:cNvPr id="6" name="TextBox 5"/>
          <p:cNvSpPr txBox="1"/>
          <p:nvPr/>
        </p:nvSpPr>
        <p:spPr>
          <a:xfrm>
            <a:off x="5105401" y="2514600"/>
            <a:ext cx="3886200" cy="3970318"/>
          </a:xfrm>
          <a:prstGeom prst="rect">
            <a:avLst/>
          </a:prstGeom>
          <a:noFill/>
        </p:spPr>
        <p:txBody>
          <a:bodyPr wrap="square" rtlCol="0">
            <a:spAutoFit/>
          </a:bodyPr>
          <a:lstStyle/>
          <a:p>
            <a:r>
              <a:rPr lang="en-US" dirty="0" smtClean="0"/>
              <a:t>Transformation of the myth in order to emphasize rich </a:t>
            </a:r>
            <a:r>
              <a:rPr lang="en-US" dirty="0" err="1" smtClean="0"/>
              <a:t>humanisitic</a:t>
            </a:r>
            <a:r>
              <a:rPr lang="en-US" dirty="0" smtClean="0"/>
              <a:t> implications.</a:t>
            </a:r>
          </a:p>
          <a:p>
            <a:endParaRPr lang="en-US" dirty="0"/>
          </a:p>
          <a:p>
            <a:r>
              <a:rPr lang="en-US" dirty="0" smtClean="0"/>
              <a:t>Eagle represents threats faced by Europe in 1930’s: Depression, rise of Hitler, anti-humanist ideas</a:t>
            </a:r>
          </a:p>
          <a:p>
            <a:endParaRPr lang="en-US" dirty="0"/>
          </a:p>
          <a:p>
            <a:endParaRPr lang="en-US" dirty="0" smtClean="0"/>
          </a:p>
          <a:p>
            <a:r>
              <a:rPr lang="en-US" dirty="0" smtClean="0"/>
              <a:t>Prometheus wears Phrygian cap of freedom: symbol of French revolution!</a:t>
            </a:r>
          </a:p>
          <a:p>
            <a:endParaRPr lang="en-US" dirty="0"/>
          </a:p>
          <a:p>
            <a:r>
              <a:rPr lang="en-US" dirty="0" smtClean="0"/>
              <a:t>Humankind triumphant in struggle with destructive forces</a:t>
            </a:r>
            <a:endParaRPr lang="en-US" dirty="0"/>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http://www.english.imjnet.org.il/Media/Uploads/Man-Ray-Venus-Restured-1936.jpg"/>
          <p:cNvPicPr>
            <a:picLocks noChangeAspect="1" noChangeArrowheads="1"/>
          </p:cNvPicPr>
          <p:nvPr/>
        </p:nvPicPr>
        <p:blipFill>
          <a:blip r:embed="rId3" cstate="print"/>
          <a:srcRect/>
          <a:stretch>
            <a:fillRect/>
          </a:stretch>
        </p:blipFill>
        <p:spPr bwMode="auto">
          <a:xfrm>
            <a:off x="0" y="0"/>
            <a:ext cx="4409872" cy="5486400"/>
          </a:xfrm>
          <a:prstGeom prst="rect">
            <a:avLst/>
          </a:prstGeom>
          <a:noFill/>
        </p:spPr>
      </p:pic>
      <p:sp>
        <p:nvSpPr>
          <p:cNvPr id="1028" name="Rectangle 4"/>
          <p:cNvSpPr>
            <a:spLocks noChangeArrowheads="1"/>
          </p:cNvSpPr>
          <p:nvPr/>
        </p:nvSpPr>
        <p:spPr bwMode="auto">
          <a:xfrm>
            <a:off x="4724400" y="4648200"/>
            <a:ext cx="44196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Man Ray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Venus Restored, 1936/1971</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Man Ray , born in United States , active in U.S  and France, 1890–1976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Venus Restored , 1936/1971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Assemblage: plaster cast and rope, 71 x 41 x 28 cm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Gift of Jose </a:t>
            </a:r>
            <a:r>
              <a:rPr kumimoji="0" lang="en-US" sz="1400" b="0" i="0" u="none" strike="noStrike" cap="none" normalizeH="0" baseline="0" dirty="0" err="1" smtClean="0">
                <a:ln>
                  <a:noFill/>
                </a:ln>
                <a:solidFill>
                  <a:schemeClr val="tx1"/>
                </a:solidFill>
                <a:effectLst/>
                <a:latin typeface="Arial" pitchFamily="34" charset="0"/>
                <a:cs typeface="Arial" pitchFamily="34" charset="0"/>
              </a:rPr>
              <a:t>Mugrabi</a:t>
            </a:r>
            <a:r>
              <a:rPr kumimoji="0" lang="en-US" sz="1400" b="0" i="0" u="none" strike="noStrike" cap="none" normalizeH="0" baseline="0" dirty="0" smtClean="0">
                <a:ln>
                  <a:noFill/>
                </a:ln>
                <a:solidFill>
                  <a:schemeClr val="tx1"/>
                </a:solidFill>
                <a:effectLst/>
                <a:latin typeface="Arial" pitchFamily="34" charset="0"/>
                <a:cs typeface="Arial" pitchFamily="34" charset="0"/>
              </a:rPr>
              <a:t>, , to American Friends of the  Israel Museum</a:t>
            </a:r>
          </a:p>
        </p:txBody>
      </p:sp>
      <p:pic>
        <p:nvPicPr>
          <p:cNvPr id="1030" name="Picture 6" descr="http://www.artchive.com/artchive/g/greek/venus_de_milo.jpg"/>
          <p:cNvPicPr>
            <a:picLocks noChangeAspect="1" noChangeArrowheads="1"/>
          </p:cNvPicPr>
          <p:nvPr/>
        </p:nvPicPr>
        <p:blipFill>
          <a:blip r:embed="rId4" cstate="print"/>
          <a:srcRect/>
          <a:stretch>
            <a:fillRect/>
          </a:stretch>
        </p:blipFill>
        <p:spPr bwMode="auto">
          <a:xfrm>
            <a:off x="7848600" y="152400"/>
            <a:ext cx="1092104" cy="2743200"/>
          </a:xfrm>
          <a:prstGeom prst="rect">
            <a:avLst/>
          </a:prstGeom>
          <a:noFill/>
        </p:spPr>
      </p:pic>
    </p:spTree>
    <p:custDataLst>
      <p:tags r:id="rId1"/>
    </p:custDataLst>
    <p:extLst>
      <p:ext uri="{BB962C8B-B14F-4D97-AF65-F5344CB8AC3E}">
        <p14:creationId xmlns:p14="http://schemas.microsoft.com/office/powerpoint/2010/main" val="2383491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http://www.english.imjnet.org.il/Media/Uploads/Man-Ray-Venus-Restured-1936.jpg"/>
          <p:cNvPicPr>
            <a:picLocks noChangeAspect="1" noChangeArrowheads="1"/>
          </p:cNvPicPr>
          <p:nvPr/>
        </p:nvPicPr>
        <p:blipFill>
          <a:blip r:embed="rId3" cstate="print"/>
          <a:srcRect/>
          <a:stretch>
            <a:fillRect/>
          </a:stretch>
        </p:blipFill>
        <p:spPr bwMode="auto">
          <a:xfrm>
            <a:off x="0" y="0"/>
            <a:ext cx="4409872" cy="5486400"/>
          </a:xfrm>
          <a:prstGeom prst="rect">
            <a:avLst/>
          </a:prstGeom>
          <a:noFill/>
        </p:spPr>
      </p:pic>
      <p:sp>
        <p:nvSpPr>
          <p:cNvPr id="1028" name="Rectangle 4"/>
          <p:cNvSpPr>
            <a:spLocks noChangeArrowheads="1"/>
          </p:cNvSpPr>
          <p:nvPr/>
        </p:nvSpPr>
        <p:spPr bwMode="auto">
          <a:xfrm>
            <a:off x="4521104" y="4724400"/>
            <a:ext cx="44196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Man Ray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Venus Restored, 1936/1971</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Man Ray , born in United States , active in U.S  and France, 1890–1976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Venus Restored , 1936/1971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Assemblage: plaster cast and rope, 71 x 41 x 28 cm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Gift of Jose </a:t>
            </a:r>
            <a:r>
              <a:rPr kumimoji="0" lang="en-US" sz="1400" b="0" i="0" u="none" strike="noStrike" cap="none" normalizeH="0" baseline="0" dirty="0" err="1" smtClean="0">
                <a:ln>
                  <a:noFill/>
                </a:ln>
                <a:solidFill>
                  <a:schemeClr val="tx1"/>
                </a:solidFill>
                <a:effectLst/>
                <a:latin typeface="Arial" pitchFamily="34" charset="0"/>
                <a:cs typeface="Arial" pitchFamily="34" charset="0"/>
              </a:rPr>
              <a:t>Mugrabi</a:t>
            </a:r>
            <a:r>
              <a:rPr kumimoji="0" lang="en-US" sz="1400" b="0" i="0" u="none" strike="noStrike" cap="none" normalizeH="0" baseline="0" dirty="0" smtClean="0">
                <a:ln>
                  <a:noFill/>
                </a:ln>
                <a:solidFill>
                  <a:schemeClr val="tx1"/>
                </a:solidFill>
                <a:effectLst/>
                <a:latin typeface="Arial" pitchFamily="34" charset="0"/>
                <a:cs typeface="Arial" pitchFamily="34" charset="0"/>
              </a:rPr>
              <a:t>, , to American Friends of the  Israel Museum</a:t>
            </a:r>
          </a:p>
        </p:txBody>
      </p:sp>
      <p:sp>
        <p:nvSpPr>
          <p:cNvPr id="9" name="TextBox 8"/>
          <p:cNvSpPr txBox="1"/>
          <p:nvPr/>
        </p:nvSpPr>
        <p:spPr>
          <a:xfrm>
            <a:off x="4409872" y="2362200"/>
            <a:ext cx="3362528" cy="2308324"/>
          </a:xfrm>
          <a:prstGeom prst="rect">
            <a:avLst/>
          </a:prstGeom>
          <a:noFill/>
        </p:spPr>
        <p:txBody>
          <a:bodyPr wrap="square" rtlCol="0">
            <a:spAutoFit/>
          </a:bodyPr>
          <a:lstStyle/>
          <a:p>
            <a:r>
              <a:rPr lang="en-US" dirty="0" smtClean="0"/>
              <a:t>Oppressiveness of conformity to traditional ideas of beauty</a:t>
            </a:r>
          </a:p>
          <a:p>
            <a:endParaRPr lang="en-US" dirty="0" smtClean="0"/>
          </a:p>
          <a:p>
            <a:r>
              <a:rPr lang="en-US" dirty="0" smtClean="0"/>
              <a:t>Debunking established paragons of perfection</a:t>
            </a:r>
          </a:p>
          <a:p>
            <a:endParaRPr lang="en-US" dirty="0"/>
          </a:p>
          <a:p>
            <a:r>
              <a:rPr lang="en-US" dirty="0" smtClean="0"/>
              <a:t>Goddess bound in ropes but as much enslaver as helpless victim</a:t>
            </a:r>
            <a:endParaRPr lang="en-US" dirty="0"/>
          </a:p>
        </p:txBody>
      </p:sp>
      <p:pic>
        <p:nvPicPr>
          <p:cNvPr id="1030" name="Picture 6" descr="http://www.artchive.com/artchive/g/greek/venus_de_milo.jpg"/>
          <p:cNvPicPr>
            <a:picLocks noChangeAspect="1" noChangeArrowheads="1"/>
          </p:cNvPicPr>
          <p:nvPr/>
        </p:nvPicPr>
        <p:blipFill>
          <a:blip r:embed="rId4" cstate="print"/>
          <a:srcRect/>
          <a:stretch>
            <a:fillRect/>
          </a:stretch>
        </p:blipFill>
        <p:spPr bwMode="auto">
          <a:xfrm>
            <a:off x="7848600" y="152400"/>
            <a:ext cx="1092104" cy="2743200"/>
          </a:xfrm>
          <a:prstGeom prst="rect">
            <a:avLst/>
          </a:prstGeom>
          <a:noFill/>
        </p:spPr>
      </p:pic>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21506" name="Picture 2" descr="http://www.artrenewal.org/artwork/684/4684/25267/the_sleeping_venus-large.jpg"/>
          <p:cNvPicPr>
            <a:picLocks noChangeAspect="1" noChangeArrowheads="1"/>
          </p:cNvPicPr>
          <p:nvPr/>
        </p:nvPicPr>
        <p:blipFill>
          <a:blip r:embed="rId3" cstate="print"/>
          <a:srcRect/>
          <a:stretch>
            <a:fillRect/>
          </a:stretch>
        </p:blipFill>
        <p:spPr bwMode="auto">
          <a:xfrm>
            <a:off x="0" y="0"/>
            <a:ext cx="7191375" cy="6276975"/>
          </a:xfrm>
          <a:prstGeom prst="rect">
            <a:avLst/>
          </a:prstGeom>
          <a:noFill/>
        </p:spPr>
      </p:pic>
      <p:sp>
        <p:nvSpPr>
          <p:cNvPr id="5" name="TextBox 4"/>
          <p:cNvSpPr txBox="1"/>
          <p:nvPr/>
        </p:nvSpPr>
        <p:spPr>
          <a:xfrm>
            <a:off x="228600" y="6324600"/>
            <a:ext cx="5724580" cy="369332"/>
          </a:xfrm>
          <a:prstGeom prst="rect">
            <a:avLst/>
          </a:prstGeom>
          <a:noFill/>
        </p:spPr>
        <p:txBody>
          <a:bodyPr wrap="none" rtlCol="0">
            <a:spAutoFit/>
          </a:bodyPr>
          <a:lstStyle/>
          <a:p>
            <a:r>
              <a:rPr lang="en-US" dirty="0" smtClean="0"/>
              <a:t>Paul </a:t>
            </a:r>
            <a:r>
              <a:rPr lang="en-US" dirty="0" err="1" smtClean="0"/>
              <a:t>Delvaux</a:t>
            </a:r>
            <a:r>
              <a:rPr lang="en-US" dirty="0" smtClean="0"/>
              <a:t>. “Sleeping Venus” (1944) Tate Gallery, London</a:t>
            </a:r>
            <a:endParaRPr lang="en-US" dirty="0"/>
          </a:p>
        </p:txBody>
      </p:sp>
      <p:sp>
        <p:nvSpPr>
          <p:cNvPr id="6" name="TextBox 5"/>
          <p:cNvSpPr txBox="1"/>
          <p:nvPr/>
        </p:nvSpPr>
        <p:spPr>
          <a:xfrm>
            <a:off x="7162801" y="1981200"/>
            <a:ext cx="1981200" cy="2031325"/>
          </a:xfrm>
          <a:prstGeom prst="rect">
            <a:avLst/>
          </a:prstGeom>
          <a:noFill/>
        </p:spPr>
        <p:txBody>
          <a:bodyPr wrap="square" rtlCol="0">
            <a:spAutoFit/>
          </a:bodyPr>
          <a:lstStyle/>
          <a:p>
            <a:r>
              <a:rPr lang="en-US" dirty="0" smtClean="0"/>
              <a:t>A response to the bombing of Brussels “to express anguish in contrast with the serenity of Venus”</a:t>
            </a:r>
          </a:p>
          <a:p>
            <a:r>
              <a:rPr lang="en-US" dirty="0" smtClean="0"/>
              <a:t>(</a:t>
            </a:r>
            <a:r>
              <a:rPr lang="en-US" dirty="0" err="1" smtClean="0"/>
              <a:t>Bernstock</a:t>
            </a:r>
            <a:r>
              <a:rPr lang="en-US" dirty="0" smtClean="0"/>
              <a:t>)</a:t>
            </a:r>
            <a:endParaRPr lang="en-US" dirty="0"/>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Apollo vs. Dionysus</a:t>
            </a:r>
            <a:endParaRPr lang="en-US" dirty="0"/>
          </a:p>
        </p:txBody>
      </p:sp>
      <p:sp>
        <p:nvSpPr>
          <p:cNvPr id="3" name="Content Placeholder 2"/>
          <p:cNvSpPr>
            <a:spLocks noGrp="1"/>
          </p:cNvSpPr>
          <p:nvPr>
            <p:ph idx="1"/>
          </p:nvPr>
        </p:nvSpPr>
        <p:spPr>
          <a:xfrm>
            <a:off x="609600" y="2438400"/>
            <a:ext cx="8229600" cy="2590800"/>
          </a:xfrm>
        </p:spPr>
        <p:txBody>
          <a:bodyPr>
            <a:normAutofit lnSpcReduction="10000"/>
          </a:bodyPr>
          <a:lstStyle/>
          <a:p>
            <a:r>
              <a:rPr lang="en-US" dirty="0" smtClean="0"/>
              <a:t>Reason </a:t>
            </a:r>
            <a:r>
              <a:rPr lang="en-US" dirty="0"/>
              <a:t>(Apollo) vs. Emotion (Dionysus)</a:t>
            </a:r>
          </a:p>
          <a:p>
            <a:r>
              <a:rPr lang="en-US" dirty="0" smtClean="0"/>
              <a:t>Apollo as the paradigmatic artist vs. excessive intellectualism</a:t>
            </a:r>
          </a:p>
          <a:p>
            <a:r>
              <a:rPr lang="en-US" dirty="0" smtClean="0"/>
              <a:t>Dionysus as source of freedom vs. destructive force</a:t>
            </a:r>
            <a:endParaRPr lang="en-US" dirty="0"/>
          </a:p>
        </p:txBody>
      </p:sp>
      <p:sp>
        <p:nvSpPr>
          <p:cNvPr id="4" name="Rectangle 3"/>
          <p:cNvSpPr/>
          <p:nvPr/>
        </p:nvSpPr>
        <p:spPr>
          <a:xfrm>
            <a:off x="1676400" y="1752600"/>
            <a:ext cx="5867399" cy="369332"/>
          </a:xfrm>
          <a:prstGeom prst="rect">
            <a:avLst/>
          </a:prstGeom>
        </p:spPr>
        <p:txBody>
          <a:bodyPr wrap="square">
            <a:spAutoFit/>
          </a:bodyPr>
          <a:lstStyle/>
          <a:p>
            <a:pPr lvl="1"/>
            <a:r>
              <a:rPr lang="en-US" dirty="0"/>
              <a:t>Frederick Nietzsche’s </a:t>
            </a:r>
            <a:r>
              <a:rPr lang="en-US" i="1" dirty="0"/>
              <a:t>Birth of Tragedy </a:t>
            </a:r>
            <a:r>
              <a:rPr lang="en-US" dirty="0"/>
              <a:t>(1872)</a:t>
            </a: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4578" name="Picture 2" descr="Bourdelle Champs-Elysees la meditation d'apollon"/>
          <p:cNvPicPr>
            <a:picLocks noChangeAspect="1" noChangeArrowheads="1"/>
          </p:cNvPicPr>
          <p:nvPr/>
        </p:nvPicPr>
        <p:blipFill>
          <a:blip r:embed="rId3" cstate="print"/>
          <a:srcRect/>
          <a:stretch>
            <a:fillRect/>
          </a:stretch>
        </p:blipFill>
        <p:spPr bwMode="auto">
          <a:xfrm>
            <a:off x="2590800" y="2286000"/>
            <a:ext cx="4267200" cy="3200400"/>
          </a:xfrm>
          <a:prstGeom prst="rect">
            <a:avLst/>
          </a:prstGeom>
          <a:noFill/>
        </p:spPr>
      </p:pic>
      <p:pic>
        <p:nvPicPr>
          <p:cNvPr id="24580" name="Picture 4" descr="Bourdelle Champs-Elysees theatre les muses accoure-copie-1"/>
          <p:cNvPicPr>
            <a:picLocks noChangeAspect="1" noChangeArrowheads="1"/>
          </p:cNvPicPr>
          <p:nvPr/>
        </p:nvPicPr>
        <p:blipFill>
          <a:blip r:embed="rId4" cstate="print"/>
          <a:srcRect/>
          <a:stretch>
            <a:fillRect/>
          </a:stretch>
        </p:blipFill>
        <p:spPr bwMode="auto">
          <a:xfrm>
            <a:off x="0" y="0"/>
            <a:ext cx="3505199" cy="2286000"/>
          </a:xfrm>
          <a:prstGeom prst="rect">
            <a:avLst/>
          </a:prstGeom>
          <a:noFill/>
        </p:spPr>
      </p:pic>
      <p:pic>
        <p:nvPicPr>
          <p:cNvPr id="24582" name="Picture 6" descr="Bourdelle Champs-Elysees theatre les muses accoure-copie-3"/>
          <p:cNvPicPr>
            <a:picLocks noChangeAspect="1" noChangeArrowheads="1"/>
          </p:cNvPicPr>
          <p:nvPr/>
        </p:nvPicPr>
        <p:blipFill>
          <a:blip r:embed="rId5" cstate="print"/>
          <a:srcRect/>
          <a:stretch>
            <a:fillRect/>
          </a:stretch>
        </p:blipFill>
        <p:spPr bwMode="auto">
          <a:xfrm>
            <a:off x="5443152" y="0"/>
            <a:ext cx="3700848" cy="2286000"/>
          </a:xfrm>
          <a:prstGeom prst="rect">
            <a:avLst/>
          </a:prstGeom>
          <a:noFill/>
        </p:spPr>
      </p:pic>
      <p:sp>
        <p:nvSpPr>
          <p:cNvPr id="7" name="Rectangle 6"/>
          <p:cNvSpPr/>
          <p:nvPr/>
        </p:nvSpPr>
        <p:spPr>
          <a:xfrm>
            <a:off x="609600" y="5657671"/>
            <a:ext cx="6172200" cy="1200329"/>
          </a:xfrm>
          <a:prstGeom prst="rect">
            <a:avLst/>
          </a:prstGeom>
        </p:spPr>
        <p:txBody>
          <a:bodyPr wrap="square">
            <a:spAutoFit/>
          </a:bodyPr>
          <a:lstStyle/>
          <a:p>
            <a:r>
              <a:rPr lang="en-US" dirty="0" smtClean="0"/>
              <a:t>Emile-</a:t>
            </a:r>
            <a:r>
              <a:rPr lang="en-US" dirty="0" err="1" smtClean="0"/>
              <a:t>antoine</a:t>
            </a:r>
            <a:r>
              <a:rPr lang="en-US" dirty="0" smtClean="0"/>
              <a:t> </a:t>
            </a:r>
            <a:r>
              <a:rPr lang="en-US" dirty="0" err="1" smtClean="0"/>
              <a:t>Bourdelle</a:t>
            </a:r>
            <a:endParaRPr lang="en-US" dirty="0" smtClean="0"/>
          </a:p>
          <a:p>
            <a:r>
              <a:rPr lang="en-US" dirty="0" smtClean="0"/>
              <a:t>The Muses Running Toward Apollo (1910-1913)</a:t>
            </a:r>
          </a:p>
          <a:p>
            <a:r>
              <a:rPr lang="en-US" dirty="0" smtClean="0"/>
              <a:t>Marble frieze</a:t>
            </a:r>
          </a:p>
          <a:p>
            <a:r>
              <a:rPr lang="en-US" dirty="0" smtClean="0"/>
              <a:t>Theatre des Champs-Elysees, Paris</a:t>
            </a:r>
            <a:endParaRPr lang="en-US" dirty="0"/>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3554" name="Picture 2" descr="http://upload.wikimedia.org/wikipedia/en/thumb/1/1b/De_Chirico%27s_Love_Song.jpg/300px-De_Chirico%27s_Love_Song.jpg"/>
          <p:cNvPicPr>
            <a:picLocks noChangeAspect="1" noChangeArrowheads="1"/>
          </p:cNvPicPr>
          <p:nvPr/>
        </p:nvPicPr>
        <p:blipFill>
          <a:blip r:embed="rId3" cstate="print"/>
          <a:srcRect/>
          <a:stretch>
            <a:fillRect/>
          </a:stretch>
        </p:blipFill>
        <p:spPr bwMode="auto">
          <a:xfrm>
            <a:off x="533400" y="0"/>
            <a:ext cx="4424516" cy="5486400"/>
          </a:xfrm>
          <a:prstGeom prst="rect">
            <a:avLst/>
          </a:prstGeom>
          <a:noFill/>
        </p:spPr>
      </p:pic>
      <p:sp>
        <p:nvSpPr>
          <p:cNvPr id="5" name="Rectangle 4"/>
          <p:cNvSpPr/>
          <p:nvPr/>
        </p:nvSpPr>
        <p:spPr>
          <a:xfrm>
            <a:off x="609600" y="5657671"/>
            <a:ext cx="4572000" cy="1200329"/>
          </a:xfrm>
          <a:prstGeom prst="rect">
            <a:avLst/>
          </a:prstGeom>
        </p:spPr>
        <p:txBody>
          <a:bodyPr>
            <a:spAutoFit/>
          </a:bodyPr>
          <a:lstStyle/>
          <a:p>
            <a:r>
              <a:rPr lang="en-US" dirty="0" smtClean="0"/>
              <a:t>The Song of Love (“Le chant d'amour”; 1914) by the Italian metaphysical painter Giorgio de Chirico</a:t>
            </a:r>
          </a:p>
          <a:p>
            <a:r>
              <a:rPr lang="en-US" dirty="0" smtClean="0"/>
              <a:t>Museum of Modern Art, NYC</a:t>
            </a:r>
            <a:endParaRPr lang="en-US" dirty="0"/>
          </a:p>
        </p:txBody>
      </p:sp>
      <p:sp>
        <p:nvSpPr>
          <p:cNvPr id="6" name="TextBox 5"/>
          <p:cNvSpPr txBox="1"/>
          <p:nvPr/>
        </p:nvSpPr>
        <p:spPr>
          <a:xfrm>
            <a:off x="5334000" y="3276600"/>
            <a:ext cx="3581400" cy="923330"/>
          </a:xfrm>
          <a:prstGeom prst="rect">
            <a:avLst/>
          </a:prstGeom>
          <a:noFill/>
        </p:spPr>
        <p:txBody>
          <a:bodyPr wrap="square" rtlCol="0">
            <a:spAutoFit/>
          </a:bodyPr>
          <a:lstStyle/>
          <a:p>
            <a:r>
              <a:rPr lang="en-US" dirty="0" smtClean="0"/>
              <a:t>One of the first 20</a:t>
            </a:r>
            <a:r>
              <a:rPr lang="en-US" baseline="30000" dirty="0" smtClean="0"/>
              <a:t>th</a:t>
            </a:r>
            <a:r>
              <a:rPr lang="en-US" dirty="0" smtClean="0"/>
              <a:t>-century examples of an artist’s ridicule of Apollo (</a:t>
            </a:r>
            <a:r>
              <a:rPr lang="en-US" dirty="0" err="1" smtClean="0"/>
              <a:t>Bernstock</a:t>
            </a:r>
            <a:r>
              <a:rPr lang="en-US" dirty="0" smtClean="0"/>
              <a:t>)</a:t>
            </a:r>
            <a:endParaRPr lang="en-US" dirty="0"/>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Apollo’s Chariot “Grounded”</a:t>
            </a:r>
            <a:endParaRPr lang="en-US" dirty="0"/>
          </a:p>
        </p:txBody>
      </p:sp>
      <p:sp>
        <p:nvSpPr>
          <p:cNvPr id="3" name="Content Placeholder 2"/>
          <p:cNvSpPr>
            <a:spLocks noGrp="1"/>
          </p:cNvSpPr>
          <p:nvPr>
            <p:ph idx="1"/>
          </p:nvPr>
        </p:nvSpPr>
        <p:spPr/>
        <p:txBody>
          <a:bodyPr/>
          <a:lstStyle/>
          <a:p>
            <a:endParaRPr lang="en-US" dirty="0"/>
          </a:p>
        </p:txBody>
      </p:sp>
      <p:pic>
        <p:nvPicPr>
          <p:cNvPr id="22530" name="Picture 2" descr="http://artofcollage.files.wordpress.com/2010/12/rauschenberg-combine.jpg"/>
          <p:cNvPicPr>
            <a:picLocks noChangeAspect="1" noChangeArrowheads="1"/>
          </p:cNvPicPr>
          <p:nvPr/>
        </p:nvPicPr>
        <p:blipFill>
          <a:blip r:embed="rId3" cstate="print"/>
          <a:srcRect/>
          <a:stretch>
            <a:fillRect/>
          </a:stretch>
        </p:blipFill>
        <p:spPr bwMode="auto">
          <a:xfrm>
            <a:off x="55947" y="1081638"/>
            <a:ext cx="4762500" cy="5753101"/>
          </a:xfrm>
          <a:prstGeom prst="rect">
            <a:avLst/>
          </a:prstGeom>
          <a:noFill/>
        </p:spPr>
      </p:pic>
      <p:sp>
        <p:nvSpPr>
          <p:cNvPr id="5" name="Rectangle 4"/>
          <p:cNvSpPr/>
          <p:nvPr/>
        </p:nvSpPr>
        <p:spPr>
          <a:xfrm>
            <a:off x="5350844" y="1295400"/>
            <a:ext cx="3810000" cy="2862322"/>
          </a:xfrm>
          <a:prstGeom prst="rect">
            <a:avLst/>
          </a:prstGeom>
        </p:spPr>
        <p:txBody>
          <a:bodyPr wrap="square">
            <a:spAutoFit/>
          </a:bodyPr>
          <a:lstStyle/>
          <a:p>
            <a:r>
              <a:rPr lang="en-US" b="1" dirty="0"/>
              <a:t>Robert Rauschenberg</a:t>
            </a:r>
            <a:r>
              <a:rPr lang="en-US" dirty="0"/>
              <a:t> </a:t>
            </a:r>
            <a:r>
              <a:rPr lang="en-US" dirty="0" smtClean="0"/>
              <a:t>(1925-2008)</a:t>
            </a:r>
          </a:p>
          <a:p>
            <a:r>
              <a:rPr lang="en-US" dirty="0" smtClean="0"/>
              <a:t>“</a:t>
            </a:r>
            <a:r>
              <a:rPr lang="en-US" dirty="0"/>
              <a:t>Gift for Apollo” (</a:t>
            </a:r>
            <a:r>
              <a:rPr lang="en-US" dirty="0" smtClean="0"/>
              <a:t>1959)</a:t>
            </a:r>
          </a:p>
          <a:p>
            <a:r>
              <a:rPr lang="en-US" dirty="0" err="1" smtClean="0"/>
              <a:t>Panza</a:t>
            </a:r>
            <a:r>
              <a:rPr lang="en-US" dirty="0" smtClean="0"/>
              <a:t> </a:t>
            </a:r>
            <a:r>
              <a:rPr lang="en-US" dirty="0"/>
              <a:t>Collection at the Museum of Contemporary Art in Los Angeles, CA </a:t>
            </a:r>
            <a:r>
              <a:rPr lang="en-US" dirty="0" smtClean="0"/>
              <a:t>This Rauschenberg </a:t>
            </a:r>
            <a:r>
              <a:rPr lang="en-US" dirty="0"/>
              <a:t>COMBINE</a:t>
            </a:r>
          </a:p>
          <a:p>
            <a:r>
              <a:rPr lang="en-US" dirty="0"/>
              <a:t>i</a:t>
            </a:r>
            <a:r>
              <a:rPr lang="en-US" dirty="0" smtClean="0"/>
              <a:t>ncludes </a:t>
            </a:r>
            <a:r>
              <a:rPr lang="en-US" dirty="0"/>
              <a:t>oil paint, wood, fabric, newspaper, print reproductions, metal bucket, metal chain, </a:t>
            </a:r>
            <a:r>
              <a:rPr lang="en-US" dirty="0" err="1"/>
              <a:t>dooknob</a:t>
            </a:r>
            <a:r>
              <a:rPr lang="en-US" dirty="0"/>
              <a:t> and rubber wheels </a:t>
            </a:r>
            <a:endParaRPr lang="en-US" dirty="0" smtClean="0"/>
          </a:p>
          <a:p>
            <a:r>
              <a:rPr lang="en-US" dirty="0" smtClean="0"/>
              <a:t>43×29 </a:t>
            </a:r>
            <a:r>
              <a:rPr lang="en-US" dirty="0"/>
              <a:t>inches, depth variable).</a:t>
            </a: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dirty="0" smtClean="0"/>
              <a:t>Bacchus (Dionysus)</a:t>
            </a:r>
            <a:endParaRPr lang="en-US" dirty="0"/>
          </a:p>
        </p:txBody>
      </p:sp>
      <p:sp>
        <p:nvSpPr>
          <p:cNvPr id="3" name="Content Placeholder 2"/>
          <p:cNvSpPr>
            <a:spLocks noGrp="1"/>
          </p:cNvSpPr>
          <p:nvPr>
            <p:ph idx="1"/>
          </p:nvPr>
        </p:nvSpPr>
        <p:spPr/>
        <p:txBody>
          <a:bodyPr/>
          <a:lstStyle/>
          <a:p>
            <a:endParaRPr lang="en-US"/>
          </a:p>
        </p:txBody>
      </p:sp>
      <p:pic>
        <p:nvPicPr>
          <p:cNvPr id="29698" name="Picture 2" descr="http://www.artvalue.com/image.aspx?PHOTO_ID=1302606"/>
          <p:cNvPicPr>
            <a:picLocks noChangeAspect="1" noChangeArrowheads="1"/>
          </p:cNvPicPr>
          <p:nvPr/>
        </p:nvPicPr>
        <p:blipFill>
          <a:blip r:embed="rId3" cstate="print"/>
          <a:srcRect/>
          <a:stretch>
            <a:fillRect/>
          </a:stretch>
        </p:blipFill>
        <p:spPr bwMode="auto">
          <a:xfrm>
            <a:off x="1143000" y="685800"/>
            <a:ext cx="7165910" cy="5486400"/>
          </a:xfrm>
          <a:prstGeom prst="rect">
            <a:avLst/>
          </a:prstGeom>
          <a:noFill/>
        </p:spPr>
      </p:pic>
      <p:sp>
        <p:nvSpPr>
          <p:cNvPr id="5" name="TextBox 4"/>
          <p:cNvSpPr txBox="1"/>
          <p:nvPr/>
        </p:nvSpPr>
        <p:spPr>
          <a:xfrm>
            <a:off x="2971800" y="6248400"/>
            <a:ext cx="3487173" cy="369332"/>
          </a:xfrm>
          <a:prstGeom prst="rect">
            <a:avLst/>
          </a:prstGeom>
          <a:noFill/>
        </p:spPr>
        <p:txBody>
          <a:bodyPr wrap="none" rtlCol="0">
            <a:spAutoFit/>
          </a:bodyPr>
          <a:lstStyle/>
          <a:p>
            <a:r>
              <a:rPr lang="en-US" dirty="0" smtClean="0"/>
              <a:t>Picasso. Homage to Bacchus (1960)</a:t>
            </a:r>
            <a:endParaRPr lang="en-US" dirty="0"/>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smtClean="0"/>
              <a:t>Als</a:t>
            </a:r>
            <a:r>
              <a:rPr lang="en-US" dirty="0" smtClean="0"/>
              <a:t> of </a:t>
            </a:r>
            <a:endParaRPr lang="en-US" dirty="0"/>
          </a:p>
        </p:txBody>
      </p:sp>
      <p:pic>
        <p:nvPicPr>
          <p:cNvPr id="28674" name="Picture 2" descr="Bacchantenpaar: 1908"/>
          <p:cNvPicPr>
            <a:picLocks noChangeAspect="1" noChangeArrowheads="1"/>
          </p:cNvPicPr>
          <p:nvPr/>
        </p:nvPicPr>
        <p:blipFill>
          <a:blip r:embed="rId3" cstate="print"/>
          <a:srcRect/>
          <a:stretch>
            <a:fillRect/>
          </a:stretch>
        </p:blipFill>
        <p:spPr bwMode="auto">
          <a:xfrm>
            <a:off x="381000" y="228600"/>
            <a:ext cx="5709161" cy="6400800"/>
          </a:xfrm>
          <a:prstGeom prst="rect">
            <a:avLst/>
          </a:prstGeom>
          <a:noFill/>
        </p:spPr>
      </p:pic>
      <p:sp>
        <p:nvSpPr>
          <p:cNvPr id="5" name="Rectangle 4"/>
          <p:cNvSpPr/>
          <p:nvPr/>
        </p:nvSpPr>
        <p:spPr>
          <a:xfrm>
            <a:off x="6172200" y="2438400"/>
            <a:ext cx="2971800" cy="3139321"/>
          </a:xfrm>
          <a:prstGeom prst="rect">
            <a:avLst/>
          </a:prstGeom>
        </p:spPr>
        <p:txBody>
          <a:bodyPr wrap="square">
            <a:spAutoFit/>
          </a:bodyPr>
          <a:lstStyle/>
          <a:p>
            <a:r>
              <a:rPr lang="en-US" b="1" dirty="0" smtClean="0"/>
              <a:t>Pair of Bacchants (1908)</a:t>
            </a:r>
          </a:p>
          <a:p>
            <a:r>
              <a:rPr lang="en-US" b="1" dirty="0" err="1" smtClean="0"/>
              <a:t>Lovis</a:t>
            </a:r>
            <a:r>
              <a:rPr lang="en-US" b="1" dirty="0" smtClean="0"/>
              <a:t> </a:t>
            </a:r>
            <a:r>
              <a:rPr lang="en-US" b="1" dirty="0"/>
              <a:t>Corinth</a:t>
            </a:r>
          </a:p>
          <a:p>
            <a:r>
              <a:rPr lang="en-US" b="1" dirty="0"/>
              <a:t>German Painter, Printmaker and Lithographer</a:t>
            </a:r>
          </a:p>
          <a:p>
            <a:r>
              <a:rPr lang="en-US" b="1" dirty="0"/>
              <a:t>1858 </a:t>
            </a:r>
            <a:r>
              <a:rPr lang="en-US" b="1" dirty="0" smtClean="0"/>
              <a:t>– 1925</a:t>
            </a:r>
          </a:p>
          <a:p>
            <a:endParaRPr lang="en-US" b="1" dirty="0"/>
          </a:p>
          <a:p>
            <a:r>
              <a:rPr lang="en-US" dirty="0" smtClean="0"/>
              <a:t>Manic portrayals of Bacchus in which the god resembles the artist</a:t>
            </a:r>
          </a:p>
          <a:p>
            <a:endParaRPr lang="en-US" b="1" dirty="0"/>
          </a:p>
          <a:p>
            <a:endParaRPr lang="en-US" b="1" dirty="0"/>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Classical Mythology </a:t>
            </a:r>
            <a:br>
              <a:rPr lang="en-US" dirty="0"/>
            </a:br>
            <a:r>
              <a:rPr lang="en-US" dirty="0"/>
              <a:t>in the 20</a:t>
            </a:r>
            <a:r>
              <a:rPr lang="en-US" baseline="30000" dirty="0"/>
              <a:t>th</a:t>
            </a:r>
            <a:r>
              <a:rPr lang="en-US" dirty="0"/>
              <a:t>-Century</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Sources go beyond Ovid to include:</a:t>
            </a:r>
          </a:p>
          <a:p>
            <a:r>
              <a:rPr lang="en-US" dirty="0" smtClean="0"/>
              <a:t>Greek tragedy </a:t>
            </a:r>
          </a:p>
          <a:p>
            <a:pPr lvl="1"/>
            <a:r>
              <a:rPr lang="en-US" dirty="0" smtClean="0"/>
              <a:t>tragedies of Aeschylus, Sophocles and Euripides)</a:t>
            </a:r>
          </a:p>
          <a:p>
            <a:r>
              <a:rPr lang="en-US" dirty="0" smtClean="0"/>
              <a:t>Greek epic (Homer)</a:t>
            </a:r>
          </a:p>
          <a:p>
            <a:pPr lvl="1"/>
            <a:r>
              <a:rPr lang="en-US" i="1" dirty="0" smtClean="0"/>
              <a:t>Iliad </a:t>
            </a:r>
            <a:r>
              <a:rPr lang="en-US" dirty="0" smtClean="0"/>
              <a:t>and </a:t>
            </a:r>
            <a:r>
              <a:rPr lang="en-US" i="1" dirty="0" smtClean="0"/>
              <a:t>Odyssey</a:t>
            </a:r>
          </a:p>
          <a:p>
            <a:r>
              <a:rPr lang="en-US" dirty="0" smtClean="0"/>
              <a:t>Modern studies of myth</a:t>
            </a:r>
          </a:p>
          <a:p>
            <a:pPr lvl="1"/>
            <a:r>
              <a:rPr lang="en-US" dirty="0"/>
              <a:t>Frederick Nietzsche’s </a:t>
            </a:r>
            <a:r>
              <a:rPr lang="en-US" i="1" dirty="0"/>
              <a:t>Birth of Tragedy </a:t>
            </a:r>
            <a:r>
              <a:rPr lang="en-US" dirty="0"/>
              <a:t>(1872)</a:t>
            </a:r>
          </a:p>
          <a:p>
            <a:pPr lvl="1"/>
            <a:r>
              <a:rPr lang="en-US" dirty="0" smtClean="0"/>
              <a:t>Sigmund Freud’s </a:t>
            </a:r>
            <a:r>
              <a:rPr lang="en-US" i="1" dirty="0" smtClean="0"/>
              <a:t>Interpretation of Dreams</a:t>
            </a:r>
            <a:r>
              <a:rPr lang="en-US" dirty="0" smtClean="0"/>
              <a:t> (1911)</a:t>
            </a:r>
          </a:p>
          <a:p>
            <a:pPr lvl="1"/>
            <a:r>
              <a:rPr lang="en-US" dirty="0" smtClean="0"/>
              <a:t>Sir James Frazer’s </a:t>
            </a:r>
            <a:r>
              <a:rPr lang="en-US" i="1" dirty="0" smtClean="0"/>
              <a:t>Golden Bough </a:t>
            </a:r>
            <a:r>
              <a:rPr lang="en-US" dirty="0" smtClean="0"/>
              <a:t>(1912)</a:t>
            </a:r>
            <a:endParaRPr lang="en-US" i="1" dirty="0" smtClean="0"/>
          </a:p>
          <a:p>
            <a:pPr marL="0" indent="0">
              <a:buNone/>
            </a:pPr>
            <a:endParaRPr lang="en-US" dirty="0"/>
          </a:p>
        </p:txBody>
      </p:sp>
    </p:spTree>
    <p:extLst>
      <p:ext uri="{BB962C8B-B14F-4D97-AF65-F5344CB8AC3E}">
        <p14:creationId xmlns:p14="http://schemas.microsoft.com/office/powerpoint/2010/main" val="29842836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Orpheus</a:t>
            </a:r>
            <a:endParaRPr lang="en-US" dirty="0"/>
          </a:p>
        </p:txBody>
      </p:sp>
      <p:sp>
        <p:nvSpPr>
          <p:cNvPr id="3" name="Content Placeholder 2"/>
          <p:cNvSpPr>
            <a:spLocks noGrp="1"/>
          </p:cNvSpPr>
          <p:nvPr>
            <p:ph idx="1"/>
          </p:nvPr>
        </p:nvSpPr>
        <p:spPr/>
        <p:txBody>
          <a:bodyPr/>
          <a:lstStyle/>
          <a:p>
            <a:r>
              <a:rPr lang="en-US" dirty="0" smtClean="0"/>
              <a:t>Orpheus as figure of peace and calm and a musician who tames nature</a:t>
            </a:r>
          </a:p>
          <a:p>
            <a:r>
              <a:rPr lang="en-US" dirty="0" smtClean="0"/>
              <a:t>Orpheus as irrational and impetuous</a:t>
            </a:r>
          </a:p>
          <a:p>
            <a:endParaRPr lang="en-US" dirty="0"/>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6626" name="Picture 2" descr="http://mypage.traspi.net/ExibartSegnala/foto/exibartsegnala200651214240.jpg"/>
          <p:cNvPicPr>
            <a:picLocks noChangeAspect="1" noChangeArrowheads="1"/>
          </p:cNvPicPr>
          <p:nvPr/>
        </p:nvPicPr>
        <p:blipFill>
          <a:blip r:embed="rId3" cstate="print"/>
          <a:srcRect/>
          <a:stretch>
            <a:fillRect/>
          </a:stretch>
        </p:blipFill>
        <p:spPr bwMode="auto">
          <a:xfrm>
            <a:off x="4876800" y="457200"/>
            <a:ext cx="3474163" cy="4572000"/>
          </a:xfrm>
          <a:prstGeom prst="rect">
            <a:avLst/>
          </a:prstGeom>
          <a:noFill/>
        </p:spPr>
      </p:pic>
      <p:sp>
        <p:nvSpPr>
          <p:cNvPr id="5" name="Rectangle 4"/>
          <p:cNvSpPr/>
          <p:nvPr/>
        </p:nvSpPr>
        <p:spPr>
          <a:xfrm>
            <a:off x="5867400" y="5181600"/>
            <a:ext cx="2971800" cy="1477328"/>
          </a:xfrm>
          <a:prstGeom prst="rect">
            <a:avLst/>
          </a:prstGeom>
        </p:spPr>
        <p:txBody>
          <a:bodyPr wrap="square">
            <a:spAutoFit/>
          </a:bodyPr>
          <a:lstStyle/>
          <a:p>
            <a:r>
              <a:rPr lang="it-IT" b="1" dirty="0"/>
              <a:t>Giorgio de Chirico</a:t>
            </a:r>
          </a:p>
          <a:p>
            <a:r>
              <a:rPr lang="it-IT" i="1" dirty="0"/>
              <a:t>Orfeo solitario</a:t>
            </a:r>
          </a:p>
          <a:p>
            <a:r>
              <a:rPr lang="it-IT" dirty="0"/>
              <a:t>1973</a:t>
            </a:r>
          </a:p>
          <a:p>
            <a:r>
              <a:rPr lang="it-IT" dirty="0"/>
              <a:t>81,3 x 62,2 </a:t>
            </a:r>
            <a:r>
              <a:rPr lang="it-IT" dirty="0" smtClean="0"/>
              <a:t>cm</a:t>
            </a:r>
          </a:p>
          <a:p>
            <a:r>
              <a:rPr lang="it-IT" dirty="0" smtClean="0"/>
              <a:t>Museo Carlo Bilotti, Rome</a:t>
            </a:r>
            <a:endParaRPr lang="it-IT" dirty="0"/>
          </a:p>
        </p:txBody>
      </p:sp>
      <p:pic>
        <p:nvPicPr>
          <p:cNvPr id="26628" name="Picture 4" descr="http://www.centrepompidou.fr/education/ressources/ENS-surrealistart-EN/images/xl/DeChirico-XL.jpg"/>
          <p:cNvPicPr>
            <a:picLocks noChangeAspect="1" noChangeArrowheads="1"/>
          </p:cNvPicPr>
          <p:nvPr/>
        </p:nvPicPr>
        <p:blipFill>
          <a:blip r:embed="rId4" cstate="print"/>
          <a:srcRect/>
          <a:stretch>
            <a:fillRect/>
          </a:stretch>
        </p:blipFill>
        <p:spPr bwMode="auto">
          <a:xfrm>
            <a:off x="838200" y="533400"/>
            <a:ext cx="3429000" cy="4286250"/>
          </a:xfrm>
          <a:prstGeom prst="rect">
            <a:avLst/>
          </a:prstGeom>
          <a:noFill/>
        </p:spPr>
      </p:pic>
      <p:sp>
        <p:nvSpPr>
          <p:cNvPr id="26631" name="Rectangle 7"/>
          <p:cNvSpPr>
            <a:spLocks noChangeArrowheads="1"/>
          </p:cNvSpPr>
          <p:nvPr/>
        </p:nvSpPr>
        <p:spPr bwMode="auto">
          <a:xfrm>
            <a:off x="0" y="5168444"/>
            <a:ext cx="5638800" cy="16619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Giorgio de Chirico</a:t>
            </a:r>
            <a:r>
              <a:rPr kumimoji="0" lang="en-US" sz="1400" b="0" i="0" u="none" strike="noStrike" cap="none" normalizeH="0" baseline="0" dirty="0" smtClean="0">
                <a:ln>
                  <a:noFill/>
                </a:ln>
                <a:solidFill>
                  <a:schemeClr val="tx1"/>
                </a:solidFill>
                <a:effectLst/>
                <a:latin typeface="Arial" pitchFamily="34" charset="0"/>
                <a:cs typeface="Arial" pitchFamily="34" charset="0"/>
              </a:rPr>
              <a:t>, Portrait </a:t>
            </a:r>
            <a:r>
              <a:rPr kumimoji="0" lang="en-US" sz="1400" b="0" i="0" u="none" strike="noStrike" cap="none" normalizeH="0" baseline="0" dirty="0" err="1" smtClean="0">
                <a:ln>
                  <a:noFill/>
                </a:ln>
                <a:solidFill>
                  <a:schemeClr val="tx1"/>
                </a:solidFill>
                <a:effectLst/>
                <a:latin typeface="Arial" pitchFamily="34" charset="0"/>
                <a:cs typeface="Arial" pitchFamily="34" charset="0"/>
              </a:rPr>
              <a:t>prémonitoire</a:t>
            </a:r>
            <a:r>
              <a:rPr kumimoji="0" lang="en-US" sz="1400" b="0" i="0" u="none" strike="noStrike" cap="none" normalizeH="0" baseline="0" dirty="0" smtClean="0">
                <a:ln>
                  <a:noFill/>
                </a:ln>
                <a:solidFill>
                  <a:schemeClr val="tx1"/>
                </a:solidFill>
                <a:effectLst/>
                <a:latin typeface="Arial" pitchFamily="34" charset="0"/>
                <a:cs typeface="Arial" pitchFamily="34" charset="0"/>
              </a:rPr>
              <a:t> de Guillaume Apollinaire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(Premonitory Portrait of Guillaume Apollinaire), 1914</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Oil on canvas</a:t>
            </a: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smtClean="0">
                <a:latin typeface="Arial" pitchFamily="34" charset="0"/>
                <a:cs typeface="Arial" pitchFamily="34" charset="0"/>
              </a:rPr>
              <a:t>Pompidou Center, Paris</a:t>
            </a:r>
          </a:p>
          <a:p>
            <a:pPr lvl="0" eaLnBrk="0" fontAlgn="base" hangingPunct="0">
              <a:spcBef>
                <a:spcPct val="0"/>
              </a:spcBef>
              <a:spcAft>
                <a:spcPct val="0"/>
              </a:spcAft>
            </a:pPr>
            <a:r>
              <a:rPr lang="en-US" sz="1400" dirty="0" smtClean="0">
                <a:hlinkClick r:id="rId5"/>
              </a:rPr>
              <a:t>http://www.centrepompidou.fr/education/ressources/ENS-surrealistart-EN/ENS-surrealistart-EN.htm#works</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5602" name="Picture 2" descr="http://artobserved.com/artimages/2010/11/Oskar-Kokoschka-Orpheus-und-Eurydike-1917.jpg"/>
          <p:cNvPicPr>
            <a:picLocks noChangeAspect="1" noChangeArrowheads="1"/>
          </p:cNvPicPr>
          <p:nvPr/>
        </p:nvPicPr>
        <p:blipFill>
          <a:blip r:embed="rId3" cstate="print"/>
          <a:srcRect/>
          <a:stretch>
            <a:fillRect/>
          </a:stretch>
        </p:blipFill>
        <p:spPr bwMode="auto">
          <a:xfrm>
            <a:off x="990600" y="609600"/>
            <a:ext cx="3048000" cy="4276726"/>
          </a:xfrm>
          <a:prstGeom prst="rect">
            <a:avLst/>
          </a:prstGeom>
          <a:noFill/>
        </p:spPr>
      </p:pic>
      <p:sp>
        <p:nvSpPr>
          <p:cNvPr id="5" name="Rectangle 4"/>
          <p:cNvSpPr/>
          <p:nvPr/>
        </p:nvSpPr>
        <p:spPr>
          <a:xfrm>
            <a:off x="1" y="5105400"/>
            <a:ext cx="5029200" cy="1754326"/>
          </a:xfrm>
          <a:prstGeom prst="rect">
            <a:avLst/>
          </a:prstGeom>
        </p:spPr>
        <p:txBody>
          <a:bodyPr wrap="square">
            <a:spAutoFit/>
          </a:bodyPr>
          <a:lstStyle/>
          <a:p>
            <a:r>
              <a:rPr lang="en-US" dirty="0"/>
              <a:t>Oskar Kokoschka, </a:t>
            </a:r>
            <a:r>
              <a:rPr lang="en-US" i="1" dirty="0"/>
              <a:t>Orpheus und </a:t>
            </a:r>
            <a:r>
              <a:rPr lang="en-US" i="1" dirty="0" err="1"/>
              <a:t>Eurydike</a:t>
            </a:r>
            <a:r>
              <a:rPr lang="en-US" dirty="0"/>
              <a:t>, </a:t>
            </a:r>
            <a:r>
              <a:rPr lang="en-US" dirty="0" smtClean="0"/>
              <a:t>1917</a:t>
            </a:r>
          </a:p>
          <a:p>
            <a:endParaRPr lang="en-US" dirty="0"/>
          </a:p>
          <a:p>
            <a:endParaRPr lang="en-US" dirty="0" smtClean="0"/>
          </a:p>
          <a:p>
            <a:endParaRPr lang="en-US" dirty="0"/>
          </a:p>
          <a:p>
            <a:r>
              <a:rPr lang="en-US" dirty="0" smtClean="0"/>
              <a:t>“descending into the underworld to confront death and rebirth”</a:t>
            </a:r>
            <a:r>
              <a:rPr lang="en-US" dirty="0"/>
              <a:t> </a:t>
            </a:r>
            <a:r>
              <a:rPr lang="en-US" dirty="0" smtClean="0"/>
              <a:t> (</a:t>
            </a:r>
            <a:r>
              <a:rPr lang="en-US" dirty="0" err="1" smtClean="0"/>
              <a:t>Bernstock</a:t>
            </a:r>
            <a:r>
              <a:rPr lang="en-US" dirty="0" smtClean="0"/>
              <a:t>)</a:t>
            </a:r>
            <a:endParaRPr lang="en-US" dirty="0"/>
          </a:p>
        </p:txBody>
      </p:sp>
      <p:pic>
        <p:nvPicPr>
          <p:cNvPr id="25604" name="Picture 4" descr="http://kemperartmuseum.wustl.edu/files/imagecache/portfolio_page/artwork/16058.jpg"/>
          <p:cNvPicPr>
            <a:picLocks noChangeAspect="1" noChangeArrowheads="1"/>
          </p:cNvPicPr>
          <p:nvPr/>
        </p:nvPicPr>
        <p:blipFill>
          <a:blip r:embed="rId4" cstate="print"/>
          <a:srcRect/>
          <a:stretch>
            <a:fillRect/>
          </a:stretch>
        </p:blipFill>
        <p:spPr bwMode="auto">
          <a:xfrm>
            <a:off x="5715000" y="228600"/>
            <a:ext cx="2752725" cy="4762500"/>
          </a:xfrm>
          <a:prstGeom prst="rect">
            <a:avLst/>
          </a:prstGeom>
          <a:noFill/>
        </p:spPr>
      </p:pic>
      <p:sp>
        <p:nvSpPr>
          <p:cNvPr id="7" name="Rectangle 6"/>
          <p:cNvSpPr/>
          <p:nvPr/>
        </p:nvSpPr>
        <p:spPr>
          <a:xfrm>
            <a:off x="5486400" y="5103674"/>
            <a:ext cx="3657600" cy="1477328"/>
          </a:xfrm>
          <a:prstGeom prst="rect">
            <a:avLst/>
          </a:prstGeom>
        </p:spPr>
        <p:txBody>
          <a:bodyPr wrap="square">
            <a:spAutoFit/>
          </a:bodyPr>
          <a:lstStyle/>
          <a:p>
            <a:r>
              <a:rPr lang="en-US" dirty="0" smtClean="0"/>
              <a:t>The Joy of Orpheus I (1945)</a:t>
            </a:r>
          </a:p>
          <a:p>
            <a:r>
              <a:rPr lang="en-US" dirty="0" smtClean="0"/>
              <a:t>Jacques Lipchitz</a:t>
            </a:r>
          </a:p>
          <a:p>
            <a:r>
              <a:rPr lang="en-US" dirty="0" smtClean="0"/>
              <a:t>American, b. Lithuania, 1891-1973</a:t>
            </a:r>
          </a:p>
          <a:p>
            <a:r>
              <a:rPr lang="en-US" dirty="0" smtClean="0"/>
              <a:t>Bronze</a:t>
            </a:r>
          </a:p>
          <a:p>
            <a:r>
              <a:rPr lang="en-US" dirty="0" smtClean="0"/>
              <a:t>18 1/2 x 10 x 7 1/4 “</a:t>
            </a:r>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Oedipus</a:t>
            </a:r>
            <a:endParaRPr lang="en-US" dirty="0"/>
          </a:p>
        </p:txBody>
      </p:sp>
      <p:sp>
        <p:nvSpPr>
          <p:cNvPr id="3" name="Content Placeholder 2"/>
          <p:cNvSpPr>
            <a:spLocks noGrp="1"/>
          </p:cNvSpPr>
          <p:nvPr>
            <p:ph idx="1"/>
          </p:nvPr>
        </p:nvSpPr>
        <p:spPr/>
        <p:txBody>
          <a:bodyPr/>
          <a:lstStyle/>
          <a:p>
            <a:r>
              <a:rPr lang="en-US" dirty="0" smtClean="0"/>
              <a:t>Solution of riddle of </a:t>
            </a:r>
            <a:r>
              <a:rPr lang="en-US" dirty="0"/>
              <a:t>S</a:t>
            </a:r>
            <a:r>
              <a:rPr lang="en-US" dirty="0" smtClean="0"/>
              <a:t>phinx</a:t>
            </a:r>
          </a:p>
          <a:p>
            <a:r>
              <a:rPr lang="en-US" dirty="0" smtClean="0"/>
              <a:t>Murder of his father</a:t>
            </a:r>
          </a:p>
          <a:p>
            <a:r>
              <a:rPr lang="en-US" dirty="0" smtClean="0"/>
              <a:t>Sophocles’ “Oedipus Trilogy”: </a:t>
            </a:r>
            <a:r>
              <a:rPr lang="en-US" i="1" dirty="0" smtClean="0"/>
              <a:t>Oedipus Rex, Oedipus at </a:t>
            </a:r>
            <a:r>
              <a:rPr lang="en-US" i="1" dirty="0" err="1" smtClean="0"/>
              <a:t>Colonus</a:t>
            </a:r>
            <a:r>
              <a:rPr lang="en-US" i="1" dirty="0" smtClean="0"/>
              <a:t>, Antigone</a:t>
            </a:r>
          </a:p>
          <a:p>
            <a:r>
              <a:rPr lang="en-US" dirty="0" smtClean="0"/>
              <a:t>Freudian interpretations </a:t>
            </a:r>
          </a:p>
          <a:p>
            <a:pPr lvl="1"/>
            <a:r>
              <a:rPr lang="en-US" dirty="0" smtClean="0"/>
              <a:t>(Oedipus complex, incest)</a:t>
            </a:r>
            <a:endParaRPr lang="en-US" dirty="0"/>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22" name="Picture 2" descr="http://3.bp.blogspot.com/-xFvC4db34Nk/TkTXdsquIlI/AAAAAAAAFyE/o7Lk3r5PUnA/s1600/03_1537.jpg"/>
          <p:cNvPicPr>
            <a:picLocks noChangeAspect="1" noChangeArrowheads="1"/>
          </p:cNvPicPr>
          <p:nvPr/>
        </p:nvPicPr>
        <p:blipFill>
          <a:blip r:embed="rId3" cstate="print"/>
          <a:srcRect/>
          <a:stretch>
            <a:fillRect/>
          </a:stretch>
        </p:blipFill>
        <p:spPr bwMode="auto">
          <a:xfrm>
            <a:off x="457200" y="304800"/>
            <a:ext cx="6667500" cy="6191250"/>
          </a:xfrm>
          <a:prstGeom prst="rect">
            <a:avLst/>
          </a:prstGeom>
          <a:noFill/>
        </p:spPr>
      </p:pic>
      <p:sp>
        <p:nvSpPr>
          <p:cNvPr id="5" name="Rectangle 4"/>
          <p:cNvSpPr/>
          <p:nvPr/>
        </p:nvSpPr>
        <p:spPr>
          <a:xfrm>
            <a:off x="7086601" y="3200400"/>
            <a:ext cx="2057400" cy="3693319"/>
          </a:xfrm>
          <a:prstGeom prst="rect">
            <a:avLst/>
          </a:prstGeom>
        </p:spPr>
        <p:txBody>
          <a:bodyPr wrap="square">
            <a:spAutoFit/>
          </a:bodyPr>
          <a:lstStyle/>
          <a:p>
            <a:r>
              <a:rPr lang="en-US" dirty="0" smtClean="0"/>
              <a:t>Max Beckmann</a:t>
            </a:r>
            <a:endParaRPr lang="en-US" dirty="0"/>
          </a:p>
          <a:p>
            <a:r>
              <a:rPr lang="en-US" dirty="0" smtClean="0"/>
              <a:t>Removal of the Sphinxes, 1945</a:t>
            </a:r>
          </a:p>
          <a:p>
            <a:r>
              <a:rPr lang="en-US" dirty="0" err="1" smtClean="0"/>
              <a:t>Kunsthalle</a:t>
            </a:r>
            <a:r>
              <a:rPr lang="en-US" dirty="0" smtClean="0"/>
              <a:t>, Hamburg</a:t>
            </a:r>
          </a:p>
          <a:p>
            <a:endParaRPr lang="en-US" dirty="0"/>
          </a:p>
          <a:p>
            <a:r>
              <a:rPr lang="en-US" dirty="0" smtClean="0"/>
              <a:t>Explicit association of Sphinx with evil of modern society</a:t>
            </a:r>
          </a:p>
          <a:p>
            <a:endParaRPr lang="en-US" dirty="0"/>
          </a:p>
          <a:p>
            <a:r>
              <a:rPr lang="en-US" dirty="0" smtClean="0"/>
              <a:t>Symbolizes liberation of Holland from Nazis</a:t>
            </a:r>
            <a:endParaRPr lang="en-US" dirty="0"/>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1026" name="AutoShape 2" descr="https://mail.google.com/mail/u/0/?attid=0.2&amp;disp=emb&amp;view=att&amp;th=13370e90063cd03b"/>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https://mail.google.com/mail/u/0/?attid=0.2&amp;disp=emb&amp;view=att&amp;th=13370e90063cd03b"/>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https://mail.google.com/mail/u/0/?attid=0.2&amp;disp=emb&amp;view=att&amp;th=13370e90063cd03b"/>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1" name="Picture 7"/>
          <p:cNvPicPr>
            <a:picLocks noChangeAspect="1" noChangeArrowheads="1"/>
          </p:cNvPicPr>
          <p:nvPr/>
        </p:nvPicPr>
        <p:blipFill>
          <a:blip r:embed="rId2" cstate="print"/>
          <a:srcRect/>
          <a:stretch>
            <a:fillRect/>
          </a:stretch>
        </p:blipFill>
        <p:spPr bwMode="auto">
          <a:xfrm>
            <a:off x="0" y="0"/>
            <a:ext cx="8965011" cy="4114800"/>
          </a:xfrm>
          <a:prstGeom prst="rect">
            <a:avLst/>
          </a:prstGeom>
          <a:noFill/>
          <a:ln w="9525">
            <a:noFill/>
            <a:miter lim="800000"/>
            <a:headEnd/>
            <a:tailEnd/>
          </a:ln>
        </p:spPr>
      </p:pic>
      <p:sp>
        <p:nvSpPr>
          <p:cNvPr id="1032" name="Rectangle 8"/>
          <p:cNvSpPr>
            <a:spLocks noChangeArrowheads="1"/>
          </p:cNvSpPr>
          <p:nvPr/>
        </p:nvSpPr>
        <p:spPr bwMode="auto">
          <a:xfrm>
            <a:off x="0" y="4572000"/>
            <a:ext cx="4724400"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Leon </a:t>
            </a:r>
            <a:r>
              <a:rPr kumimoji="0" lang="en-US" sz="1800" b="0" i="0" u="none" strike="noStrike" cap="none" normalizeH="0" baseline="0" dirty="0" err="1" smtClean="0">
                <a:ln>
                  <a:noFill/>
                </a:ln>
                <a:solidFill>
                  <a:schemeClr val="tx1"/>
                </a:solidFill>
                <a:effectLst/>
                <a:latin typeface="Arial" pitchFamily="34" charset="0"/>
                <a:cs typeface="Arial" pitchFamily="34" charset="0"/>
              </a:rPr>
              <a:t>Golub</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The Prince Sphinx</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Painting (lacquer and oil on </a:t>
            </a:r>
            <a:r>
              <a:rPr kumimoji="0" lang="en-US" sz="1800" b="0" i="0" u="none" strike="noStrike" cap="none" normalizeH="0" baseline="0" dirty="0" err="1" smtClean="0">
                <a:ln>
                  <a:noFill/>
                </a:ln>
                <a:solidFill>
                  <a:schemeClr val="tx1"/>
                </a:solidFill>
                <a:effectLst/>
                <a:latin typeface="Arial" pitchFamily="34" charset="0"/>
                <a:cs typeface="Arial" pitchFamily="34" charset="0"/>
              </a:rPr>
              <a:t>masonite</a:t>
            </a:r>
            <a:r>
              <a:rPr kumimoji="0" lang="en-US" sz="1800" b="0" i="0" u="none" strike="noStrike" cap="none" normalizeH="0" baseline="0" dirty="0" smtClean="0">
                <a:ln>
                  <a:noFill/>
                </a:ln>
                <a:solidFill>
                  <a:schemeClr val="tx1"/>
                </a:solidFill>
                <a:effectLst/>
                <a:latin typeface="Arial" pitchFamily="34"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1955</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Exhibited at Ronald Feldman Fine Arts, Spring 1996</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25 x 72 inches</a:t>
            </a:r>
          </a:p>
        </p:txBody>
      </p:sp>
      <p:sp>
        <p:nvSpPr>
          <p:cNvPr id="10" name="TextBox 9"/>
          <p:cNvSpPr txBox="1"/>
          <p:nvPr/>
        </p:nvSpPr>
        <p:spPr>
          <a:xfrm>
            <a:off x="4953000" y="4495800"/>
            <a:ext cx="3886200" cy="1754326"/>
          </a:xfrm>
          <a:prstGeom prst="rect">
            <a:avLst/>
          </a:prstGeom>
          <a:noFill/>
        </p:spPr>
        <p:txBody>
          <a:bodyPr wrap="square" rtlCol="0">
            <a:spAutoFit/>
          </a:bodyPr>
          <a:lstStyle/>
          <a:p>
            <a:r>
              <a:rPr lang="en-US" dirty="0" smtClean="0"/>
              <a:t>“The legacy of the Surrealist notion of Oedipus and the Sphinx as a composite creature may be found in </a:t>
            </a:r>
            <a:r>
              <a:rPr lang="en-US" b="1" dirty="0" err="1" smtClean="0"/>
              <a:t>Golub’s</a:t>
            </a:r>
            <a:r>
              <a:rPr lang="en-US" b="1" dirty="0" smtClean="0"/>
              <a:t> ferocious male sphinxes, which represent man’s self-division and his disintegrated self.</a:t>
            </a:r>
            <a:r>
              <a:rPr lang="en-US" dirty="0" smtClean="0"/>
              <a:t>” (</a:t>
            </a:r>
            <a:r>
              <a:rPr lang="en-US" dirty="0" err="1" smtClean="0"/>
              <a:t>Bernstock</a:t>
            </a:r>
            <a:r>
              <a:rPr lang="en-US" dirty="0" smtClean="0"/>
              <a:t>)</a:t>
            </a:r>
            <a:endParaRPr lang="en-US" b="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62" name="Picture 2" descr="Etching - Salvador Dali - Oedipe et le Sphinx (Oedipus and the Sphinx)"/>
          <p:cNvPicPr>
            <a:picLocks noChangeAspect="1" noChangeArrowheads="1"/>
          </p:cNvPicPr>
          <p:nvPr/>
        </p:nvPicPr>
        <p:blipFill>
          <a:blip r:embed="rId2" cstate="print"/>
          <a:srcRect/>
          <a:stretch>
            <a:fillRect/>
          </a:stretch>
        </p:blipFill>
        <p:spPr bwMode="auto">
          <a:xfrm>
            <a:off x="381000" y="0"/>
            <a:ext cx="5096932" cy="6400800"/>
          </a:xfrm>
          <a:prstGeom prst="rect">
            <a:avLst/>
          </a:prstGeom>
          <a:noFill/>
        </p:spPr>
      </p:pic>
      <p:sp>
        <p:nvSpPr>
          <p:cNvPr id="40963" name="Rectangle 3"/>
          <p:cNvSpPr>
            <a:spLocks noChangeArrowheads="1"/>
          </p:cNvSpPr>
          <p:nvPr/>
        </p:nvSpPr>
        <p:spPr bwMode="auto">
          <a:xfrm>
            <a:off x="5791200" y="609600"/>
            <a:ext cx="3048000"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Arial" pitchFamily="34" charset="0"/>
                <a:cs typeface="Arial" pitchFamily="34" charset="0"/>
              </a:rPr>
              <a:t>Oedipe</a:t>
            </a:r>
            <a:r>
              <a:rPr kumimoji="0" lang="en-US" sz="1800" b="0" i="0" u="none" strike="noStrike" cap="none" normalizeH="0" baseline="0" dirty="0" smtClean="0">
                <a:ln>
                  <a:noFill/>
                </a:ln>
                <a:solidFill>
                  <a:schemeClr val="tx1"/>
                </a:solidFill>
                <a:effectLst/>
                <a:latin typeface="Arial" pitchFamily="34" charset="0"/>
                <a:cs typeface="Arial" pitchFamily="34" charset="0"/>
              </a:rPr>
              <a:t> et le Sphinx (Oedipus and the Sphinx)</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Dali, Salvador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1960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Etching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76,2 x 57,1 cm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30.0 x 22.5 in</a:t>
            </a:r>
          </a:p>
        </p:txBody>
      </p:sp>
      <p:sp>
        <p:nvSpPr>
          <p:cNvPr id="7" name="TextBox 6"/>
          <p:cNvSpPr txBox="1"/>
          <p:nvPr/>
        </p:nvSpPr>
        <p:spPr>
          <a:xfrm>
            <a:off x="5943600" y="3124200"/>
            <a:ext cx="2667000" cy="2031325"/>
          </a:xfrm>
          <a:prstGeom prst="rect">
            <a:avLst/>
          </a:prstGeom>
          <a:noFill/>
        </p:spPr>
        <p:txBody>
          <a:bodyPr wrap="square" rtlCol="0">
            <a:spAutoFit/>
          </a:bodyPr>
          <a:lstStyle/>
          <a:p>
            <a:r>
              <a:rPr lang="en-US" dirty="0" smtClean="0"/>
              <a:t>“the Surrealist interpretation of Oedipus’s conflict with the Sphinx as a sexual struggle between the male and the </a:t>
            </a:r>
            <a:r>
              <a:rPr lang="en-US" dirty="0" err="1" smtClean="0"/>
              <a:t>famale</a:t>
            </a:r>
            <a:r>
              <a:rPr lang="en-US" dirty="0" smtClean="0"/>
              <a:t> principles” (</a:t>
            </a:r>
            <a:r>
              <a:rPr lang="en-US" dirty="0" err="1" smtClean="0"/>
              <a:t>Bernstock</a:t>
            </a:r>
            <a:r>
              <a:rPr lang="en-US" dirty="0" smtClean="0"/>
              <a:t>)</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1746" name="Picture 2" descr="http://www.artchive.com/artchive/e/ernst/oedipus.jpg"/>
          <p:cNvPicPr>
            <a:picLocks noChangeAspect="1" noChangeArrowheads="1"/>
          </p:cNvPicPr>
          <p:nvPr/>
        </p:nvPicPr>
        <p:blipFill>
          <a:blip r:embed="rId3" cstate="print"/>
          <a:srcRect/>
          <a:stretch>
            <a:fillRect/>
          </a:stretch>
        </p:blipFill>
        <p:spPr bwMode="auto">
          <a:xfrm>
            <a:off x="152400" y="152400"/>
            <a:ext cx="6013095" cy="5486400"/>
          </a:xfrm>
          <a:prstGeom prst="rect">
            <a:avLst/>
          </a:prstGeom>
          <a:noFill/>
        </p:spPr>
      </p:pic>
      <p:sp>
        <p:nvSpPr>
          <p:cNvPr id="6" name="Content Placeholder 5"/>
          <p:cNvSpPr>
            <a:spLocks noGrp="1"/>
          </p:cNvSpPr>
          <p:nvPr>
            <p:ph idx="1"/>
          </p:nvPr>
        </p:nvSpPr>
        <p:spPr/>
        <p:txBody>
          <a:bodyPr/>
          <a:lstStyle/>
          <a:p>
            <a:endParaRPr lang="en-US" dirty="0"/>
          </a:p>
        </p:txBody>
      </p:sp>
      <p:sp>
        <p:nvSpPr>
          <p:cNvPr id="31747" name="Rectangle 3"/>
          <p:cNvSpPr>
            <a:spLocks noChangeArrowheads="1"/>
          </p:cNvSpPr>
          <p:nvPr/>
        </p:nvSpPr>
        <p:spPr bwMode="auto">
          <a:xfrm>
            <a:off x="6400800" y="228600"/>
            <a:ext cx="1905000"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Ernst, Max</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Oedipus Rex</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1922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Oil on canvas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93 x 102 cm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Private collection, Paris</a:t>
            </a:r>
          </a:p>
        </p:txBody>
      </p:sp>
      <p:sp>
        <p:nvSpPr>
          <p:cNvPr id="8" name="Rectangle 7"/>
          <p:cNvSpPr/>
          <p:nvPr/>
        </p:nvSpPr>
        <p:spPr>
          <a:xfrm>
            <a:off x="838200" y="6488668"/>
            <a:ext cx="7086600" cy="369332"/>
          </a:xfrm>
          <a:prstGeom prst="rect">
            <a:avLst/>
          </a:prstGeom>
        </p:spPr>
        <p:txBody>
          <a:bodyPr wrap="square">
            <a:spAutoFit/>
          </a:bodyPr>
          <a:lstStyle/>
          <a:p>
            <a:r>
              <a:rPr lang="en-US" dirty="0" smtClean="0">
                <a:hlinkClick r:id="rId4"/>
              </a:rPr>
              <a:t>http://www.artnet.com/magazineus/features/kuspit/kuspit4-14-06.asp</a:t>
            </a:r>
            <a:endParaRPr lang="en-US" dirty="0"/>
          </a:p>
        </p:txBody>
      </p:sp>
      <p:sp>
        <p:nvSpPr>
          <p:cNvPr id="9" name="Rectangle 8"/>
          <p:cNvSpPr/>
          <p:nvPr/>
        </p:nvSpPr>
        <p:spPr>
          <a:xfrm>
            <a:off x="838200" y="5867400"/>
            <a:ext cx="7620000" cy="646331"/>
          </a:xfrm>
          <a:prstGeom prst="rect">
            <a:avLst/>
          </a:prstGeom>
        </p:spPr>
        <p:txBody>
          <a:bodyPr wrap="square">
            <a:spAutoFit/>
          </a:bodyPr>
          <a:lstStyle/>
          <a:p>
            <a:r>
              <a:rPr lang="en-US" dirty="0" smtClean="0"/>
              <a:t>Freudian interpretations:</a:t>
            </a:r>
            <a:endParaRPr lang="en-US" dirty="0" smtClean="0">
              <a:hlinkClick r:id="rId5"/>
            </a:endParaRPr>
          </a:p>
          <a:p>
            <a:r>
              <a:rPr lang="en-US" dirty="0" smtClean="0">
                <a:hlinkClick r:id="rId5"/>
              </a:rPr>
              <a:t>http://mama.indstate.edu/users/dada/Ernstmain.html</a:t>
            </a:r>
            <a:endParaRPr lang="en-US" dirty="0"/>
          </a:p>
        </p:txBody>
      </p:sp>
      <p:sp>
        <p:nvSpPr>
          <p:cNvPr id="10" name="TextBox 9"/>
          <p:cNvSpPr txBox="1"/>
          <p:nvPr/>
        </p:nvSpPr>
        <p:spPr>
          <a:xfrm>
            <a:off x="6324600" y="2819400"/>
            <a:ext cx="2514600" cy="2585323"/>
          </a:xfrm>
          <a:prstGeom prst="rect">
            <a:avLst/>
          </a:prstGeom>
          <a:noFill/>
        </p:spPr>
        <p:txBody>
          <a:bodyPr wrap="square" rtlCol="0">
            <a:spAutoFit/>
          </a:bodyPr>
          <a:lstStyle/>
          <a:p>
            <a:r>
              <a:rPr lang="en-US" dirty="0" smtClean="0"/>
              <a:t>“Ernst’s image of castration in </a:t>
            </a:r>
            <a:r>
              <a:rPr lang="en-US" i="1" dirty="0" smtClean="0"/>
              <a:t>Oedipus Rex</a:t>
            </a:r>
            <a:r>
              <a:rPr lang="en-US" dirty="0" smtClean="0"/>
              <a:t> of 1922 reflects the artist’s Freudian interpretation of the myth and his own Oedipal pattern of behavior with his father” (</a:t>
            </a:r>
            <a:r>
              <a:rPr lang="en-US" dirty="0" err="1" smtClean="0"/>
              <a:t>Bernstock</a:t>
            </a:r>
            <a:r>
              <a:rPr lang="en-US" dirty="0" smtClean="0"/>
              <a:t>)  </a:t>
            </a:r>
            <a:endParaRPr lang="en-US" dirty="0"/>
          </a:p>
        </p:txBody>
      </p:sp>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nts1\home\TOMS\windows\My Documents\My Pictures\Rothk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3636"/>
            <a:ext cx="456753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100935" y="3886200"/>
            <a:ext cx="4572000" cy="1200329"/>
          </a:xfrm>
          <a:prstGeom prst="rect">
            <a:avLst/>
          </a:prstGeom>
        </p:spPr>
        <p:txBody>
          <a:bodyPr>
            <a:spAutoFit/>
          </a:bodyPr>
          <a:lstStyle/>
          <a:p>
            <a:r>
              <a:rPr lang="en-US" dirty="0"/>
              <a:t>Mark Rothko, American, 1903-1970  </a:t>
            </a:r>
          </a:p>
          <a:p>
            <a:r>
              <a:rPr lang="en-US" dirty="0"/>
              <a:t>Oedipus {Untitled}  (1940)  </a:t>
            </a:r>
          </a:p>
          <a:p>
            <a:r>
              <a:rPr lang="en-US" dirty="0"/>
              <a:t>oil on linen  </a:t>
            </a:r>
          </a:p>
          <a:p>
            <a:r>
              <a:rPr lang="en-US" dirty="0"/>
              <a:t>36 x 24 in.  </a:t>
            </a:r>
            <a:endParaRPr lang="en-US" dirty="0">
              <a:effectLst/>
            </a:endParaRPr>
          </a:p>
        </p:txBody>
      </p:sp>
      <p:sp>
        <p:nvSpPr>
          <p:cNvPr id="6" name="Rectangle 5"/>
          <p:cNvSpPr/>
          <p:nvPr/>
        </p:nvSpPr>
        <p:spPr>
          <a:xfrm>
            <a:off x="5257800" y="5257800"/>
            <a:ext cx="3657600" cy="1477328"/>
          </a:xfrm>
          <a:prstGeom prst="rect">
            <a:avLst/>
          </a:prstGeom>
        </p:spPr>
        <p:txBody>
          <a:bodyPr wrap="square">
            <a:spAutoFit/>
          </a:bodyPr>
          <a:lstStyle/>
          <a:p>
            <a:r>
              <a:rPr lang="en-US" dirty="0" smtClean="0"/>
              <a:t>the three heads of Oedipus fused as one (for the three plays about Oedipus, </a:t>
            </a:r>
            <a:r>
              <a:rPr lang="en-US" i="1" dirty="0" smtClean="0"/>
              <a:t>Oedipus Rex</a:t>
            </a:r>
            <a:r>
              <a:rPr lang="en-US" dirty="0" smtClean="0"/>
              <a:t>, </a:t>
            </a:r>
            <a:r>
              <a:rPr lang="en-US" i="1" dirty="0" smtClean="0"/>
              <a:t>Oedipus at </a:t>
            </a:r>
            <a:r>
              <a:rPr lang="en-US" i="1" dirty="0" err="1" smtClean="0"/>
              <a:t>Colonnus</a:t>
            </a:r>
            <a:r>
              <a:rPr lang="en-US" dirty="0" smtClean="0"/>
              <a:t> and </a:t>
            </a:r>
            <a:r>
              <a:rPr lang="en-US" i="1" dirty="0" err="1" smtClean="0"/>
              <a:t>Antigone</a:t>
            </a:r>
            <a:endParaRPr lang="en-US" dirty="0" smtClean="0"/>
          </a:p>
          <a:p>
            <a:r>
              <a:rPr lang="en-US" dirty="0" smtClean="0"/>
              <a:t>also note the body fetish</a:t>
            </a:r>
            <a:endParaRPr lang="en-US" dirty="0"/>
          </a:p>
        </p:txBody>
      </p:sp>
    </p:spTree>
    <p:extLst>
      <p:ext uri="{BB962C8B-B14F-4D97-AF65-F5344CB8AC3E}">
        <p14:creationId xmlns:p14="http://schemas.microsoft.com/office/powerpoint/2010/main" val="14800305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http://www1.union.edu/wareht/gkcultur/guide/2/a000108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228600"/>
            <a:ext cx="7371469" cy="5486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70760" y="5752510"/>
            <a:ext cx="4572000" cy="646331"/>
          </a:xfrm>
          <a:prstGeom prst="rect">
            <a:avLst/>
          </a:prstGeom>
        </p:spPr>
        <p:txBody>
          <a:bodyPr>
            <a:spAutoFit/>
          </a:bodyPr>
          <a:lstStyle/>
          <a:p>
            <a:r>
              <a:rPr lang="en-US" dirty="0"/>
              <a:t>Mark Rothko, American, 1903-1970  </a:t>
            </a:r>
          </a:p>
          <a:p>
            <a:r>
              <a:rPr lang="en-US" dirty="0" smtClean="0"/>
              <a:t>Antigone (1939-1940)</a:t>
            </a:r>
            <a:endParaRPr lang="en-US" dirty="0"/>
          </a:p>
        </p:txBody>
      </p:sp>
    </p:spTree>
    <p:extLst>
      <p:ext uri="{BB962C8B-B14F-4D97-AF65-F5344CB8AC3E}">
        <p14:creationId xmlns:p14="http://schemas.microsoft.com/office/powerpoint/2010/main" val="545860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Prometheus</a:t>
            </a:r>
            <a:endParaRPr lang="en-US" dirty="0"/>
          </a:p>
        </p:txBody>
      </p:sp>
      <p:sp>
        <p:nvSpPr>
          <p:cNvPr id="3" name="Content Placeholder 2"/>
          <p:cNvSpPr>
            <a:spLocks noGrp="1"/>
          </p:cNvSpPr>
          <p:nvPr>
            <p:ph idx="1"/>
          </p:nvPr>
        </p:nvSpPr>
        <p:spPr>
          <a:xfrm>
            <a:off x="381000" y="1143000"/>
            <a:ext cx="8229600" cy="4525963"/>
          </a:xfrm>
        </p:spPr>
        <p:txBody>
          <a:bodyPr/>
          <a:lstStyle/>
          <a:p>
            <a:pPr marL="0" indent="0">
              <a:buNone/>
            </a:pPr>
            <a:r>
              <a:rPr lang="en-US" b="1" dirty="0"/>
              <a:t>Hesiod’s </a:t>
            </a:r>
            <a:r>
              <a:rPr lang="en-US" b="1" i="1" dirty="0" err="1"/>
              <a:t>Theogony</a:t>
            </a:r>
            <a:r>
              <a:rPr lang="en-US" b="1" i="1" dirty="0"/>
              <a:t> </a:t>
            </a:r>
            <a:r>
              <a:rPr lang="en-US" b="1" dirty="0"/>
              <a:t>and Aeschylus’ </a:t>
            </a:r>
            <a:r>
              <a:rPr lang="en-US" b="1" i="1" dirty="0"/>
              <a:t>Prometheus Bound</a:t>
            </a:r>
          </a:p>
          <a:p>
            <a:r>
              <a:rPr lang="en-US" dirty="0"/>
              <a:t>Giver of fire (civilization) to humankind</a:t>
            </a:r>
          </a:p>
          <a:p>
            <a:r>
              <a:rPr lang="en-US" dirty="0"/>
              <a:t>Punished by Zeus and his eagle</a:t>
            </a:r>
          </a:p>
          <a:p>
            <a:endParaRPr lang="en-US" dirty="0"/>
          </a:p>
        </p:txBody>
      </p:sp>
      <p:pic>
        <p:nvPicPr>
          <p:cNvPr id="3074" name="Picture 2" descr="http://promethea.org/Misc_Compositions/Inspiration-Prometheu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8535" y="3352800"/>
            <a:ext cx="3575465" cy="3429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81000" y="5715000"/>
            <a:ext cx="4572000" cy="646331"/>
          </a:xfrm>
          <a:prstGeom prst="rect">
            <a:avLst/>
          </a:prstGeom>
        </p:spPr>
        <p:txBody>
          <a:bodyPr>
            <a:spAutoFit/>
          </a:bodyPr>
          <a:lstStyle/>
          <a:p>
            <a:r>
              <a:rPr lang="en-US" dirty="0"/>
              <a:t>Prometheus bound, </a:t>
            </a:r>
            <a:r>
              <a:rPr lang="en-US" dirty="0" err="1"/>
              <a:t>Laconian</a:t>
            </a:r>
            <a:r>
              <a:rPr lang="en-US" dirty="0"/>
              <a:t> black-figure</a:t>
            </a:r>
            <a:br>
              <a:rPr lang="en-US" dirty="0"/>
            </a:br>
            <a:r>
              <a:rPr lang="en-US" dirty="0" err="1"/>
              <a:t>amphoriskos</a:t>
            </a:r>
            <a:r>
              <a:rPr lang="en-US" dirty="0"/>
              <a:t> C6th B.C., Vatican City Museums</a:t>
            </a:r>
          </a:p>
        </p:txBody>
      </p:sp>
    </p:spTree>
    <p:extLst>
      <p:ext uri="{BB962C8B-B14F-4D97-AF65-F5344CB8AC3E}">
        <p14:creationId xmlns:p14="http://schemas.microsoft.com/office/powerpoint/2010/main" val="27424027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Odysseus/Ulysses</a:t>
            </a:r>
            <a:endParaRPr lang="en-US" dirty="0"/>
          </a:p>
        </p:txBody>
      </p:sp>
      <p:sp>
        <p:nvSpPr>
          <p:cNvPr id="3" name="Content Placeholder 2"/>
          <p:cNvSpPr>
            <a:spLocks noGrp="1"/>
          </p:cNvSpPr>
          <p:nvPr>
            <p:ph idx="1"/>
          </p:nvPr>
        </p:nvSpPr>
        <p:spPr/>
        <p:txBody>
          <a:bodyPr/>
          <a:lstStyle/>
          <a:p>
            <a:pPr>
              <a:buNone/>
            </a:pPr>
            <a:r>
              <a:rPr lang="en-US" dirty="0" smtClean="0"/>
              <a:t>“The humanistic appeal of Homer’s hero relates to his peregrinations, which constitute the mythological equivalent of the modern individual’s existential journey.”</a:t>
            </a:r>
          </a:p>
          <a:p>
            <a:pPr>
              <a:buNone/>
            </a:pPr>
            <a:r>
              <a:rPr lang="en-US" dirty="0" smtClean="0"/>
              <a:t>					(</a:t>
            </a:r>
            <a:r>
              <a:rPr lang="en-US" dirty="0" err="1" smtClean="0"/>
              <a:t>Bernstock</a:t>
            </a:r>
            <a:r>
              <a:rPr lang="en-US" dirty="0" smtClean="0"/>
              <a:t>)</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4034" name="Picture 2" descr="http://www.spaightwoodgalleries.com/Media/Matisse/Matisse_Ulysses_Polyphemus.jpg"/>
          <p:cNvPicPr>
            <a:picLocks noChangeAspect="1" noChangeArrowheads="1"/>
          </p:cNvPicPr>
          <p:nvPr/>
        </p:nvPicPr>
        <p:blipFill>
          <a:blip r:embed="rId2" cstate="print"/>
          <a:srcRect/>
          <a:stretch>
            <a:fillRect/>
          </a:stretch>
        </p:blipFill>
        <p:spPr bwMode="auto">
          <a:xfrm>
            <a:off x="533400" y="457200"/>
            <a:ext cx="4476750" cy="5715000"/>
          </a:xfrm>
          <a:prstGeom prst="rect">
            <a:avLst/>
          </a:prstGeom>
          <a:noFill/>
        </p:spPr>
      </p:pic>
      <p:sp>
        <p:nvSpPr>
          <p:cNvPr id="5" name="Rectangle 4"/>
          <p:cNvSpPr/>
          <p:nvPr/>
        </p:nvSpPr>
        <p:spPr>
          <a:xfrm>
            <a:off x="5029200" y="381000"/>
            <a:ext cx="3886200" cy="5909310"/>
          </a:xfrm>
          <a:prstGeom prst="rect">
            <a:avLst/>
          </a:prstGeom>
        </p:spPr>
        <p:txBody>
          <a:bodyPr wrap="square">
            <a:spAutoFit/>
          </a:bodyPr>
          <a:lstStyle/>
          <a:p>
            <a:r>
              <a:rPr lang="en-US" b="1" dirty="0" smtClean="0"/>
              <a:t>Henri Matisse</a:t>
            </a:r>
            <a:r>
              <a:rPr lang="en-US" b="1" i="1" dirty="0" smtClean="0"/>
              <a:t>. Odysseus blinding </a:t>
            </a:r>
            <a:r>
              <a:rPr lang="en-US" b="1" i="1" dirty="0" err="1" smtClean="0"/>
              <a:t>Polyphemus</a:t>
            </a:r>
            <a:r>
              <a:rPr lang="en-US" b="1" i="1" dirty="0" smtClean="0"/>
              <a:t>.</a:t>
            </a:r>
            <a:r>
              <a:rPr lang="en-US" b="1" dirty="0" smtClean="0"/>
              <a:t> (Freiburg 221). Original soft-ground etching, 1935. 1500 impressions the Limited Editions Book Club edition of James Joyce's </a:t>
            </a:r>
            <a:r>
              <a:rPr lang="en-US" b="1" i="1" dirty="0" smtClean="0"/>
              <a:t>Ulysses</a:t>
            </a:r>
            <a:r>
              <a:rPr lang="en-US" b="1" dirty="0" smtClean="0"/>
              <a:t>. Matisse did not read Joyce before executing the etchings, but instead reread Homer's </a:t>
            </a:r>
            <a:r>
              <a:rPr lang="en-US" b="1" i="1" dirty="0" smtClean="0"/>
              <a:t>Odyssey</a:t>
            </a:r>
            <a:r>
              <a:rPr lang="en-US" b="1" dirty="0" smtClean="0"/>
              <a:t>. The prints were very well printed and are frequently included in books on Matisse and exhibitions of Matisse's works (and, in fact, they were on display at the </a:t>
            </a:r>
            <a:r>
              <a:rPr lang="en-US" b="1" dirty="0" err="1" smtClean="0"/>
              <a:t>Musée</a:t>
            </a:r>
            <a:r>
              <a:rPr lang="en-US" b="1" dirty="0" smtClean="0"/>
              <a:t> Matisse during the summer of 1999). Illustrated in </a:t>
            </a:r>
            <a:r>
              <a:rPr lang="en-US" b="1" i="1" dirty="0" smtClean="0"/>
              <a:t>Matisse: </a:t>
            </a:r>
            <a:r>
              <a:rPr lang="en-US" b="1" i="1" dirty="0" err="1" smtClean="0"/>
              <a:t>L'Art</a:t>
            </a:r>
            <a:r>
              <a:rPr lang="en-US" b="1" i="1" dirty="0" smtClean="0"/>
              <a:t> du </a:t>
            </a:r>
            <a:r>
              <a:rPr lang="en-US" b="1" i="1" dirty="0" err="1" smtClean="0"/>
              <a:t>Livre</a:t>
            </a:r>
            <a:r>
              <a:rPr lang="en-US" b="1" dirty="0" smtClean="0"/>
              <a:t> (Nice: </a:t>
            </a:r>
            <a:r>
              <a:rPr lang="en-US" b="1" dirty="0" err="1" smtClean="0"/>
              <a:t>Musee</a:t>
            </a:r>
            <a:r>
              <a:rPr lang="en-US" b="1" dirty="0" smtClean="0"/>
              <a:t> Matisse, 1986), p. 33. Image size: 270x2134mm.</a:t>
            </a:r>
          </a:p>
          <a:p>
            <a:endParaRPr lang="en-US" b="1" dirty="0" smtClean="0"/>
          </a:p>
          <a:p>
            <a:r>
              <a:rPr lang="en-US" dirty="0" smtClean="0">
                <a:hlinkClick r:id="rId3"/>
              </a:rPr>
              <a:t>http://www.spaightwoodgalleries.com/Pages/Matisse2.html</a:t>
            </a:r>
            <a:endParaRPr lang="en-US" dirty="0" smtClean="0"/>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5058" name="Picture 2" descr="http://www.soho-art.com/shopinfo/uploads/1124523602_small-image_199_ulysses_1952_sm.jpg"/>
          <p:cNvPicPr>
            <a:picLocks noChangeAspect="1" noChangeArrowheads="1"/>
          </p:cNvPicPr>
          <p:nvPr/>
        </p:nvPicPr>
        <p:blipFill>
          <a:blip r:embed="rId2" cstate="print"/>
          <a:srcRect/>
          <a:stretch>
            <a:fillRect/>
          </a:stretch>
        </p:blipFill>
        <p:spPr bwMode="auto">
          <a:xfrm>
            <a:off x="838200" y="228600"/>
            <a:ext cx="2367419" cy="6400800"/>
          </a:xfrm>
          <a:prstGeom prst="rect">
            <a:avLst/>
          </a:prstGeom>
          <a:noFill/>
        </p:spPr>
      </p:pic>
      <p:sp>
        <p:nvSpPr>
          <p:cNvPr id="5" name="Rectangle 4"/>
          <p:cNvSpPr/>
          <p:nvPr/>
        </p:nvSpPr>
        <p:spPr>
          <a:xfrm>
            <a:off x="3733800" y="3581400"/>
            <a:ext cx="4572000" cy="2585323"/>
          </a:xfrm>
          <a:prstGeom prst="rect">
            <a:avLst/>
          </a:prstGeom>
        </p:spPr>
        <p:txBody>
          <a:bodyPr>
            <a:spAutoFit/>
          </a:bodyPr>
          <a:lstStyle/>
          <a:p>
            <a:r>
              <a:rPr lang="en-US" dirty="0" smtClean="0"/>
              <a:t>Barnett Newman</a:t>
            </a:r>
          </a:p>
          <a:p>
            <a:r>
              <a:rPr lang="en-US" b="1" i="1" dirty="0" smtClean="0"/>
              <a:t>Ulysses</a:t>
            </a:r>
            <a:r>
              <a:rPr lang="en-US" dirty="0" smtClean="0"/>
              <a:t> </a:t>
            </a:r>
            <a:br>
              <a:rPr lang="en-US" dirty="0" smtClean="0"/>
            </a:br>
            <a:r>
              <a:rPr lang="en-US" dirty="0" smtClean="0"/>
              <a:t>1952 </a:t>
            </a:r>
            <a:br>
              <a:rPr lang="en-US" dirty="0" smtClean="0"/>
            </a:br>
            <a:r>
              <a:rPr lang="en-US" dirty="0" smtClean="0"/>
              <a:t>Oil on canvas </a:t>
            </a:r>
            <a:br>
              <a:rPr lang="en-US" dirty="0" smtClean="0"/>
            </a:br>
            <a:r>
              <a:rPr lang="en-US" dirty="0" smtClean="0"/>
              <a:t>132 1/2 x 50 1/8 inches (336.6 x 127.3 cm) </a:t>
            </a:r>
            <a:br>
              <a:rPr lang="en-US" dirty="0" smtClean="0"/>
            </a:br>
            <a:r>
              <a:rPr lang="en-US" dirty="0" smtClean="0"/>
              <a:t>Philadelphia Museum of Art</a:t>
            </a:r>
            <a:br>
              <a:rPr lang="en-US" dirty="0" smtClean="0"/>
            </a:br>
            <a:r>
              <a:rPr lang="en-US" dirty="0" smtClean="0"/>
              <a:t>The </a:t>
            </a:r>
            <a:r>
              <a:rPr lang="en-US" dirty="0" err="1" smtClean="0"/>
              <a:t>Menil</a:t>
            </a:r>
            <a:r>
              <a:rPr lang="en-US" dirty="0" smtClean="0"/>
              <a:t> Collection, Houston. Gift of Adelaide de </a:t>
            </a:r>
            <a:r>
              <a:rPr lang="en-US" dirty="0" err="1" smtClean="0"/>
              <a:t>Menil</a:t>
            </a:r>
            <a:r>
              <a:rPr lang="en-US" dirty="0" smtClean="0"/>
              <a:t> Carpenter and </a:t>
            </a:r>
            <a:r>
              <a:rPr lang="en-US" dirty="0" err="1" smtClean="0"/>
              <a:t>Dominque</a:t>
            </a:r>
            <a:r>
              <a:rPr lang="en-US" dirty="0" smtClean="0"/>
              <a:t> de </a:t>
            </a:r>
            <a:r>
              <a:rPr lang="en-US" dirty="0" err="1" smtClean="0"/>
              <a:t>Menil</a:t>
            </a:r>
            <a:r>
              <a:rPr lang="en-US" dirty="0" smtClean="0"/>
              <a:t>. </a:t>
            </a:r>
            <a:br>
              <a:rPr lang="en-US" dirty="0" smtClean="0"/>
            </a:br>
            <a:endParaRPr lang="en-US" dirty="0"/>
          </a:p>
        </p:txBody>
      </p:sp>
      <p:sp>
        <p:nvSpPr>
          <p:cNvPr id="6" name="TextBox 5"/>
          <p:cNvSpPr txBox="1"/>
          <p:nvPr/>
        </p:nvSpPr>
        <p:spPr>
          <a:xfrm>
            <a:off x="3733801" y="1524000"/>
            <a:ext cx="5105400" cy="1477328"/>
          </a:xfrm>
          <a:prstGeom prst="rect">
            <a:avLst/>
          </a:prstGeom>
          <a:noFill/>
        </p:spPr>
        <p:txBody>
          <a:bodyPr wrap="square" rtlCol="0">
            <a:spAutoFit/>
          </a:bodyPr>
          <a:lstStyle/>
          <a:p>
            <a:r>
              <a:rPr lang="en-US" dirty="0" smtClean="0"/>
              <a:t>“suggests Newman’s identification with the subject in his own long quest for personal and artistic identity. The ubiquitous deep blue in the painting is evocative of the sea on which Odysseus endlessly voyaged.” (</a:t>
            </a:r>
            <a:r>
              <a:rPr lang="en-US" dirty="0" err="1" smtClean="0"/>
              <a:t>Bernstock</a:t>
            </a:r>
            <a:r>
              <a:rPr lang="en-US" dirty="0" smtClean="0"/>
              <a:t>)</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7106" name="Picture 2" descr="http://www.artchive.com/artchive/b/beckmann/beckmann_odysseus.jpg"/>
          <p:cNvPicPr>
            <a:picLocks noChangeAspect="1" noChangeArrowheads="1"/>
          </p:cNvPicPr>
          <p:nvPr/>
        </p:nvPicPr>
        <p:blipFill>
          <a:blip r:embed="rId2" cstate="print"/>
          <a:srcRect/>
          <a:stretch>
            <a:fillRect/>
          </a:stretch>
        </p:blipFill>
        <p:spPr bwMode="auto">
          <a:xfrm>
            <a:off x="914400" y="304800"/>
            <a:ext cx="4419600" cy="5800725"/>
          </a:xfrm>
          <a:prstGeom prst="rect">
            <a:avLst/>
          </a:prstGeom>
          <a:noFill/>
        </p:spPr>
      </p:pic>
      <p:sp>
        <p:nvSpPr>
          <p:cNvPr id="5" name="Rectangle 4"/>
          <p:cNvSpPr/>
          <p:nvPr/>
        </p:nvSpPr>
        <p:spPr>
          <a:xfrm>
            <a:off x="5486400" y="1905000"/>
            <a:ext cx="2667000" cy="4801314"/>
          </a:xfrm>
          <a:prstGeom prst="rect">
            <a:avLst/>
          </a:prstGeom>
        </p:spPr>
        <p:txBody>
          <a:bodyPr wrap="square">
            <a:spAutoFit/>
          </a:bodyPr>
          <a:lstStyle/>
          <a:p>
            <a:r>
              <a:rPr lang="en-US" b="1" dirty="0" smtClean="0"/>
              <a:t>Beckmann, Max</a:t>
            </a:r>
            <a:r>
              <a:rPr lang="en-US" dirty="0" smtClean="0"/>
              <a:t/>
            </a:r>
            <a:br>
              <a:rPr lang="en-US" dirty="0" smtClean="0"/>
            </a:br>
            <a:r>
              <a:rPr lang="en-US" dirty="0" smtClean="0"/>
              <a:t>Odysseus and Calypso</a:t>
            </a:r>
            <a:br>
              <a:rPr lang="en-US" dirty="0" smtClean="0"/>
            </a:br>
            <a:r>
              <a:rPr lang="en-US" dirty="0" smtClean="0"/>
              <a:t>1943</a:t>
            </a:r>
            <a:br>
              <a:rPr lang="en-US" dirty="0" smtClean="0"/>
            </a:br>
            <a:r>
              <a:rPr lang="en-US" dirty="0" smtClean="0"/>
              <a:t>Oil on canvas</a:t>
            </a:r>
            <a:br>
              <a:rPr lang="en-US" dirty="0" smtClean="0"/>
            </a:br>
            <a:r>
              <a:rPr lang="en-US" dirty="0" smtClean="0"/>
              <a:t>150 x 115.5 cm</a:t>
            </a:r>
            <a:br>
              <a:rPr lang="en-US" dirty="0" smtClean="0"/>
            </a:br>
            <a:r>
              <a:rPr lang="en-US" dirty="0" err="1" smtClean="0"/>
              <a:t>Göpel</a:t>
            </a:r>
            <a:r>
              <a:rPr lang="en-US" dirty="0" smtClean="0"/>
              <a:t> 646</a:t>
            </a:r>
            <a:br>
              <a:rPr lang="en-US" dirty="0" smtClean="0"/>
            </a:br>
            <a:r>
              <a:rPr lang="en-US" dirty="0" err="1" smtClean="0"/>
              <a:t>Kunsthalle</a:t>
            </a:r>
            <a:r>
              <a:rPr lang="en-US" dirty="0" smtClean="0"/>
              <a:t>, Hamburg  </a:t>
            </a:r>
          </a:p>
          <a:p>
            <a:endParaRPr lang="en-US" dirty="0" smtClean="0"/>
          </a:p>
          <a:p>
            <a:r>
              <a:rPr lang="en-US" dirty="0" smtClean="0"/>
              <a:t>“The humanistic meaning of the painting is clear in the veiled allusion to contemporary events: Beckmann portrays Odysseus and Calypso seeking refuge together from a martial environment.” (</a:t>
            </a:r>
            <a:r>
              <a:rPr lang="en-US" dirty="0" err="1" smtClean="0"/>
              <a:t>Bernstock</a:t>
            </a:r>
            <a:r>
              <a:rPr lang="en-US" dirty="0" smtClean="0"/>
              <a:t>)</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Cretan Saga and Surrealism</a:t>
            </a:r>
            <a:endParaRPr lang="en-US" dirty="0"/>
          </a:p>
        </p:txBody>
      </p:sp>
      <p:sp>
        <p:nvSpPr>
          <p:cNvPr id="3" name="Content Placeholder 2"/>
          <p:cNvSpPr>
            <a:spLocks noGrp="1"/>
          </p:cNvSpPr>
          <p:nvPr>
            <p:ph idx="1"/>
          </p:nvPr>
        </p:nvSpPr>
        <p:spPr/>
        <p:txBody>
          <a:bodyPr>
            <a:normAutofit fontScale="92500" lnSpcReduction="20000"/>
          </a:bodyPr>
          <a:lstStyle/>
          <a:p>
            <a:r>
              <a:rPr lang="en-US" b="1" dirty="0" err="1" smtClean="0"/>
              <a:t>Theseus</a:t>
            </a:r>
            <a:r>
              <a:rPr lang="en-US" dirty="0" smtClean="0"/>
              <a:t>:  man’s search for his own well-guarded center</a:t>
            </a:r>
          </a:p>
          <a:p>
            <a:r>
              <a:rPr lang="en-US" b="1" dirty="0" smtClean="0"/>
              <a:t>Pasiphae and the Bull</a:t>
            </a:r>
            <a:r>
              <a:rPr lang="en-US" dirty="0" smtClean="0"/>
              <a:t>: destructive animal instincts</a:t>
            </a:r>
          </a:p>
          <a:p>
            <a:r>
              <a:rPr lang="en-US" b="1" dirty="0" smtClean="0"/>
              <a:t>Minotaur</a:t>
            </a:r>
            <a:r>
              <a:rPr lang="en-US" dirty="0" smtClean="0"/>
              <a:t>: concept of metamorphosis</a:t>
            </a:r>
          </a:p>
          <a:p>
            <a:r>
              <a:rPr lang="en-US" b="1" dirty="0" smtClean="0"/>
              <a:t>The Labyrinth</a:t>
            </a:r>
            <a:r>
              <a:rPr lang="en-US" dirty="0" smtClean="0"/>
              <a:t>:  the passageway to the inner self, the individual’s search for awareness</a:t>
            </a:r>
          </a:p>
          <a:p>
            <a:r>
              <a:rPr lang="en-US" b="1" dirty="0" err="1" smtClean="0"/>
              <a:t>Ariadne’s</a:t>
            </a:r>
            <a:r>
              <a:rPr lang="en-US" b="1" dirty="0" smtClean="0"/>
              <a:t> Thread</a:t>
            </a:r>
            <a:r>
              <a:rPr lang="en-US" dirty="0" smtClean="0"/>
              <a:t>: fabric of self-knowledge achieved by dram analysis</a:t>
            </a:r>
          </a:p>
          <a:p>
            <a:r>
              <a:rPr lang="en-US" b="1" dirty="0" smtClean="0"/>
              <a:t>Sleeping </a:t>
            </a:r>
            <a:r>
              <a:rPr lang="en-US" b="1" dirty="0" err="1" smtClean="0"/>
              <a:t>Ariadne</a:t>
            </a:r>
            <a:r>
              <a:rPr lang="en-US" dirty="0" smtClean="0"/>
              <a:t>: destructive Eros</a:t>
            </a:r>
          </a:p>
          <a:p>
            <a:endParaRPr lang="en-US" dirty="0" smtClean="0"/>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8131" name="Rectangle 3"/>
          <p:cNvSpPr>
            <a:spLocks noChangeArrowheads="1"/>
          </p:cNvSpPr>
          <p:nvPr/>
        </p:nvSpPr>
        <p:spPr bwMode="auto">
          <a:xfrm>
            <a:off x="0" y="5103674"/>
            <a:ext cx="457200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De Chirico, Giorgio, 1888-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Joys and Enigmas of a Strange Hour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Date	[</a:t>
            </a:r>
            <a:r>
              <a:rPr kumimoji="0" lang="en-US" sz="1800" b="0" i="0" u="none" strike="noStrike" cap="none" normalizeH="0" baseline="0" dirty="0" err="1" smtClean="0">
                <a:ln>
                  <a:noFill/>
                </a:ln>
                <a:solidFill>
                  <a:schemeClr val="tx1"/>
                </a:solidFill>
                <a:effectLst/>
                <a:latin typeface="Arial" pitchFamily="34" charset="0"/>
                <a:cs typeface="Arial" pitchFamily="34" charset="0"/>
              </a:rPr>
              <a:t>n.d</a:t>
            </a:r>
            <a:r>
              <a:rPr kumimoji="0" lang="en-US" sz="1800" b="0" i="0" u="none" strike="noStrike" cap="none" normalizeH="0" baseline="0" dirty="0" smtClean="0">
                <a:ln>
                  <a:noFill/>
                </a:ln>
                <a:solidFill>
                  <a:schemeClr val="tx1"/>
                </a:solidFill>
                <a:effectLst/>
                <a:latin typeface="Arial" pitchFamily="34"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Subject	Arches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Italy--20th C. A.D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Surrealism</a:t>
            </a:r>
          </a:p>
        </p:txBody>
      </p:sp>
      <p:pic>
        <p:nvPicPr>
          <p:cNvPr id="48133" name="Picture 5" descr="File:Sleeping Ariadne 2.jpg">
            <a:hlinkClick r:id="rId2"/>
          </p:cNvPr>
          <p:cNvPicPr>
            <a:picLocks noChangeAspect="1" noChangeArrowheads="1"/>
          </p:cNvPicPr>
          <p:nvPr/>
        </p:nvPicPr>
        <p:blipFill>
          <a:blip r:embed="rId3" cstate="print"/>
          <a:srcRect/>
          <a:stretch>
            <a:fillRect/>
          </a:stretch>
        </p:blipFill>
        <p:spPr bwMode="auto">
          <a:xfrm>
            <a:off x="5486400" y="4114800"/>
            <a:ext cx="3657600" cy="2743200"/>
          </a:xfrm>
          <a:prstGeom prst="rect">
            <a:avLst/>
          </a:prstGeom>
          <a:noFill/>
        </p:spPr>
      </p:pic>
      <p:pic>
        <p:nvPicPr>
          <p:cNvPr id="7" name="Picture 2"/>
          <p:cNvPicPr>
            <a:picLocks noChangeAspect="1" noChangeArrowheads="1"/>
          </p:cNvPicPr>
          <p:nvPr/>
        </p:nvPicPr>
        <p:blipFill>
          <a:blip r:embed="rId4" cstate="print"/>
          <a:srcRect/>
          <a:stretch>
            <a:fillRect/>
          </a:stretch>
        </p:blipFill>
        <p:spPr bwMode="auto">
          <a:xfrm>
            <a:off x="0" y="0"/>
            <a:ext cx="6927273" cy="4572000"/>
          </a:xfrm>
          <a:prstGeom prst="rect">
            <a:avLst/>
          </a:prstGeom>
          <a:noFill/>
          <a:ln w="9525">
            <a:noFill/>
            <a:miter lim="800000"/>
            <a:headEnd/>
            <a:tailEnd/>
          </a:ln>
        </p:spPr>
      </p:pic>
      <p:sp>
        <p:nvSpPr>
          <p:cNvPr id="8" name="TextBox 7"/>
          <p:cNvSpPr txBox="1"/>
          <p:nvPr/>
        </p:nvSpPr>
        <p:spPr>
          <a:xfrm>
            <a:off x="7162800" y="2743200"/>
            <a:ext cx="1842940" cy="923330"/>
          </a:xfrm>
          <a:prstGeom prst="rect">
            <a:avLst/>
          </a:prstGeom>
          <a:noFill/>
        </p:spPr>
        <p:txBody>
          <a:bodyPr wrap="none" rtlCol="0">
            <a:spAutoFit/>
          </a:bodyPr>
          <a:lstStyle/>
          <a:p>
            <a:r>
              <a:rPr lang="en-US" dirty="0" smtClean="0"/>
              <a:t>Sleeping </a:t>
            </a:r>
            <a:r>
              <a:rPr lang="en-US" dirty="0" err="1" smtClean="0"/>
              <a:t>Ariadne</a:t>
            </a:r>
            <a:endParaRPr lang="en-US" dirty="0" smtClean="0"/>
          </a:p>
          <a:p>
            <a:r>
              <a:rPr lang="en-US" dirty="0" smtClean="0"/>
              <a:t>Ancient Roman</a:t>
            </a:r>
          </a:p>
          <a:p>
            <a:r>
              <a:rPr lang="en-US" dirty="0" smtClean="0"/>
              <a:t>Vatican Museums</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0" name="Picture 4" descr="http://collection.cnac-gp.fr/mediaNavigart/plein/3I/01/3I01605.JPG"/>
          <p:cNvPicPr>
            <a:picLocks noChangeAspect="1" noChangeArrowheads="1"/>
          </p:cNvPicPr>
          <p:nvPr/>
        </p:nvPicPr>
        <p:blipFill>
          <a:blip r:embed="rId2" cstate="print"/>
          <a:srcRect/>
          <a:stretch>
            <a:fillRect/>
          </a:stretch>
        </p:blipFill>
        <p:spPr bwMode="auto">
          <a:xfrm>
            <a:off x="152400" y="228600"/>
            <a:ext cx="3125724" cy="6400800"/>
          </a:xfrm>
          <a:prstGeom prst="rect">
            <a:avLst/>
          </a:prstGeom>
          <a:noFill/>
        </p:spPr>
      </p:pic>
      <p:pic>
        <p:nvPicPr>
          <p:cNvPr id="50182" name="Picture 6" descr="André Masson. Invention of the Labyrinth. (1942)"/>
          <p:cNvPicPr>
            <a:picLocks noChangeAspect="1" noChangeArrowheads="1"/>
          </p:cNvPicPr>
          <p:nvPr/>
        </p:nvPicPr>
        <p:blipFill>
          <a:blip r:embed="rId3" cstate="print"/>
          <a:srcRect/>
          <a:stretch>
            <a:fillRect/>
          </a:stretch>
        </p:blipFill>
        <p:spPr bwMode="auto">
          <a:xfrm>
            <a:off x="5410200" y="914400"/>
            <a:ext cx="3190875" cy="4000501"/>
          </a:xfrm>
          <a:prstGeom prst="rect">
            <a:avLst/>
          </a:prstGeom>
          <a:noFill/>
        </p:spPr>
      </p:pic>
      <p:sp>
        <p:nvSpPr>
          <p:cNvPr id="7" name="Rectangle 6"/>
          <p:cNvSpPr/>
          <p:nvPr/>
        </p:nvSpPr>
        <p:spPr>
          <a:xfrm>
            <a:off x="5410200" y="5029200"/>
            <a:ext cx="3733800" cy="1754326"/>
          </a:xfrm>
          <a:prstGeom prst="rect">
            <a:avLst/>
          </a:prstGeom>
        </p:spPr>
        <p:txBody>
          <a:bodyPr wrap="square">
            <a:spAutoFit/>
          </a:bodyPr>
          <a:lstStyle/>
          <a:p>
            <a:r>
              <a:rPr lang="en-US" dirty="0" smtClean="0"/>
              <a:t>Invention of the Labyrinth</a:t>
            </a:r>
          </a:p>
          <a:p>
            <a:r>
              <a:rPr lang="en-US" dirty="0" smtClean="0"/>
              <a:t>André Masson (French, 1896-1987)</a:t>
            </a:r>
          </a:p>
          <a:p>
            <a:r>
              <a:rPr lang="en-US" dirty="0" smtClean="0"/>
              <a:t>(1942). Ink on colored paper, 23 1/rk8 x 18 1/4" (58.7 x 46.4 cm). Gift of William S. Rubin. Metropolitan Museum of Art, New York</a:t>
            </a:r>
            <a:endParaRPr lang="en-US" dirty="0"/>
          </a:p>
        </p:txBody>
      </p:sp>
      <p:sp>
        <p:nvSpPr>
          <p:cNvPr id="8" name="Rectangle 7"/>
          <p:cNvSpPr/>
          <p:nvPr/>
        </p:nvSpPr>
        <p:spPr>
          <a:xfrm>
            <a:off x="3352800" y="5934670"/>
            <a:ext cx="1828800" cy="923330"/>
          </a:xfrm>
          <a:prstGeom prst="rect">
            <a:avLst/>
          </a:prstGeom>
        </p:spPr>
        <p:txBody>
          <a:bodyPr wrap="square">
            <a:spAutoFit/>
          </a:bodyPr>
          <a:lstStyle/>
          <a:p>
            <a:r>
              <a:rPr lang="en-US" dirty="0" smtClean="0"/>
              <a:t>The Labyrinth</a:t>
            </a:r>
          </a:p>
          <a:p>
            <a:r>
              <a:rPr lang="en-US" dirty="0" smtClean="0"/>
              <a:t>André Masson 1938</a:t>
            </a:r>
            <a:endParaRPr lang="en-US" dirty="0"/>
          </a:p>
        </p:txBody>
      </p:sp>
      <p:sp>
        <p:nvSpPr>
          <p:cNvPr id="10" name="Rectangle 9"/>
          <p:cNvSpPr/>
          <p:nvPr/>
        </p:nvSpPr>
        <p:spPr>
          <a:xfrm>
            <a:off x="3505200" y="228600"/>
            <a:ext cx="5410200" cy="923330"/>
          </a:xfrm>
          <a:prstGeom prst="rect">
            <a:avLst/>
          </a:prstGeom>
        </p:spPr>
        <p:txBody>
          <a:bodyPr wrap="square">
            <a:spAutoFit/>
          </a:bodyPr>
          <a:lstStyle/>
          <a:p>
            <a:r>
              <a:rPr lang="en-US" dirty="0" smtClean="0"/>
              <a:t>Theme of self-interrogation</a:t>
            </a:r>
          </a:p>
          <a:p>
            <a:r>
              <a:rPr lang="en-US" dirty="0" smtClean="0"/>
              <a:t>Elemental forces of Eros and </a:t>
            </a:r>
            <a:r>
              <a:rPr lang="en-US" dirty="0" err="1" smtClean="0"/>
              <a:t>Thanatos</a:t>
            </a:r>
            <a:r>
              <a:rPr lang="en-US" dirty="0" smtClean="0"/>
              <a:t>: savage love and brutal death</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02" name="Picture 2" descr="http://www.pablo-ruiz-picasso.net/images/works/2125.jpg"/>
          <p:cNvPicPr>
            <a:picLocks noChangeAspect="1" noChangeArrowheads="1"/>
          </p:cNvPicPr>
          <p:nvPr/>
        </p:nvPicPr>
        <p:blipFill>
          <a:blip r:embed="rId2" cstate="print"/>
          <a:srcRect/>
          <a:stretch>
            <a:fillRect/>
          </a:stretch>
        </p:blipFill>
        <p:spPr bwMode="auto">
          <a:xfrm>
            <a:off x="381000" y="228600"/>
            <a:ext cx="5062451" cy="6400800"/>
          </a:xfrm>
          <a:prstGeom prst="rect">
            <a:avLst/>
          </a:prstGeom>
          <a:noFill/>
        </p:spPr>
      </p:pic>
      <p:sp>
        <p:nvSpPr>
          <p:cNvPr id="5" name="TextBox 4"/>
          <p:cNvSpPr txBox="1"/>
          <p:nvPr/>
        </p:nvSpPr>
        <p:spPr>
          <a:xfrm>
            <a:off x="5867401" y="3657600"/>
            <a:ext cx="3124200" cy="1477328"/>
          </a:xfrm>
          <a:prstGeom prst="rect">
            <a:avLst/>
          </a:prstGeom>
          <a:noFill/>
        </p:spPr>
        <p:txBody>
          <a:bodyPr wrap="square" rtlCol="0">
            <a:spAutoFit/>
          </a:bodyPr>
          <a:lstStyle/>
          <a:p>
            <a:r>
              <a:rPr lang="en-US" dirty="0" smtClean="0"/>
              <a:t>Pablo Picasso</a:t>
            </a:r>
          </a:p>
          <a:p>
            <a:r>
              <a:rPr lang="en-US" dirty="0" smtClean="0"/>
              <a:t>Collage for cover of “</a:t>
            </a:r>
            <a:r>
              <a:rPr lang="en-US" dirty="0" err="1" smtClean="0"/>
              <a:t>Minotaure</a:t>
            </a:r>
            <a:r>
              <a:rPr lang="en-US" dirty="0" smtClean="0"/>
              <a:t>” (May 1933, Paris)</a:t>
            </a:r>
          </a:p>
          <a:p>
            <a:r>
              <a:rPr lang="en-US" dirty="0" smtClean="0"/>
              <a:t>Museum of Modern Art, New York </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3010" name="Picture 2" descr="http://www.madsci.org/~lynn/juju/surr/images/masson/deadalus.jpg"/>
          <p:cNvPicPr>
            <a:picLocks noChangeAspect="1" noChangeArrowheads="1"/>
          </p:cNvPicPr>
          <p:nvPr/>
        </p:nvPicPr>
        <p:blipFill>
          <a:blip r:embed="rId2" cstate="print"/>
          <a:srcRect/>
          <a:stretch>
            <a:fillRect/>
          </a:stretch>
        </p:blipFill>
        <p:spPr bwMode="auto">
          <a:xfrm>
            <a:off x="990600" y="0"/>
            <a:ext cx="6837889" cy="5486400"/>
          </a:xfrm>
          <a:prstGeom prst="rect">
            <a:avLst/>
          </a:prstGeom>
          <a:noFill/>
        </p:spPr>
      </p:pic>
      <p:sp>
        <p:nvSpPr>
          <p:cNvPr id="5" name="Rectangle 4"/>
          <p:cNvSpPr/>
          <p:nvPr/>
        </p:nvSpPr>
        <p:spPr>
          <a:xfrm>
            <a:off x="2362200" y="5486400"/>
            <a:ext cx="5257800" cy="923330"/>
          </a:xfrm>
          <a:prstGeom prst="rect">
            <a:avLst/>
          </a:prstGeom>
        </p:spPr>
        <p:txBody>
          <a:bodyPr wrap="square">
            <a:spAutoFit/>
          </a:bodyPr>
          <a:lstStyle/>
          <a:p>
            <a:r>
              <a:rPr lang="en-US" dirty="0" smtClean="0"/>
              <a:t>Le </a:t>
            </a:r>
            <a:r>
              <a:rPr lang="en-US" dirty="0" err="1" smtClean="0"/>
              <a:t>Chantier</a:t>
            </a:r>
            <a:r>
              <a:rPr lang="en-US" dirty="0" smtClean="0"/>
              <a:t> de </a:t>
            </a:r>
            <a:r>
              <a:rPr lang="en-US" dirty="0" err="1" smtClean="0"/>
              <a:t>Dédale</a:t>
            </a:r>
            <a:r>
              <a:rPr lang="en-US" dirty="0" smtClean="0"/>
              <a:t> (The Workshop of </a:t>
            </a:r>
            <a:r>
              <a:rPr lang="en-US" dirty="0" err="1" smtClean="0"/>
              <a:t>Dedalus</a:t>
            </a:r>
            <a:r>
              <a:rPr lang="en-US" dirty="0" smtClean="0"/>
              <a:t>)</a:t>
            </a:r>
            <a:br>
              <a:rPr lang="en-US" dirty="0" smtClean="0"/>
            </a:br>
            <a:r>
              <a:rPr lang="en-US" dirty="0" smtClean="0"/>
              <a:t>1939</a:t>
            </a:r>
          </a:p>
          <a:p>
            <a:r>
              <a:rPr lang="en-US" dirty="0" smtClean="0"/>
              <a:t>Andre Masson</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5800" y="304800"/>
            <a:ext cx="4495800" cy="5715000"/>
          </a:xfrm>
        </p:spPr>
        <p:txBody>
          <a:bodyPr>
            <a:normAutofit fontScale="90000"/>
          </a:bodyPr>
          <a:lstStyle/>
          <a:p>
            <a:pPr algn="l"/>
            <a:r>
              <a:rPr lang="en-US" sz="1800" i="1" dirty="0" err="1" smtClean="0"/>
              <a:t>Icarus</a:t>
            </a:r>
            <a:r>
              <a:rPr lang="en-US" sz="1800" dirty="0" smtClean="0"/>
              <a:t> (1964) comments on a subject that Ernst visited numerous times: the Greek myth of </a:t>
            </a:r>
            <a:r>
              <a:rPr lang="en-US" sz="1800" dirty="0" err="1" smtClean="0"/>
              <a:t>Icarus</a:t>
            </a:r>
            <a:r>
              <a:rPr lang="en-US" sz="1800" dirty="0" smtClean="0"/>
              <a:t> and </a:t>
            </a:r>
            <a:r>
              <a:rPr lang="en-US" sz="1800" dirty="0" err="1" smtClean="0"/>
              <a:t>Daedalus</a:t>
            </a:r>
            <a:r>
              <a:rPr lang="en-US" sz="1800" dirty="0" smtClean="0"/>
              <a:t>. It was a theme dear to his heart--the unquestioning trust of a son for his father. The artist believed that the fall of </a:t>
            </a:r>
            <a:r>
              <a:rPr lang="en-US" sz="1800" dirty="0" err="1" smtClean="0"/>
              <a:t>Icarus</a:t>
            </a:r>
            <a:r>
              <a:rPr lang="en-US" sz="1800" dirty="0" smtClean="0"/>
              <a:t> was not about disobedience, but blind trust. One can understand, after witnessing the events of his youth, how trust might be in short supply. This work exemplifies Ernst’s artistic skills. The soft, feathered white strokes that fill the upper left hand region of the canvas give the impression of the falling wings of the mythological son as he plunges into the sea. The blue green background of the painting gives the feeling of the cold sea awaiting the falling flyer. The almost crystalline background of the imagery, created with a fine network of lines, recalls the scientific drawings of Leonardo. The whole is a complex vortex of color and line.</a:t>
            </a:r>
            <a:br>
              <a:rPr lang="en-US" sz="1800" dirty="0" smtClean="0"/>
            </a:br>
            <a:r>
              <a:rPr lang="en-US" sz="1800" dirty="0" smtClean="0"/>
              <a:t> </a:t>
            </a:r>
            <a:r>
              <a:rPr lang="en-US" sz="1800" dirty="0" smtClean="0">
                <a:hlinkClick r:id="rId2"/>
              </a:rPr>
              <a:t>http://www.artscenecal.com/ArticlesFile/Archive/Articles2004/Articles0104/JErnstA.html</a:t>
            </a:r>
            <a:r>
              <a:rPr lang="en-US" sz="1800" dirty="0" smtClean="0"/>
              <a:t/>
            </a:r>
            <a:br>
              <a:rPr lang="en-US" sz="1800" dirty="0" smtClean="0"/>
            </a:br>
            <a:endParaRPr lang="en-US" dirty="0"/>
          </a:p>
        </p:txBody>
      </p:sp>
      <p:pic>
        <p:nvPicPr>
          <p:cNvPr id="52226" name="Picture 2" descr="http://jimmyernst.net/images/icarus64.jpg"/>
          <p:cNvPicPr>
            <a:picLocks noChangeAspect="1" noChangeArrowheads="1"/>
          </p:cNvPicPr>
          <p:nvPr/>
        </p:nvPicPr>
        <p:blipFill>
          <a:blip r:embed="rId3" cstate="print"/>
          <a:srcRect/>
          <a:stretch>
            <a:fillRect/>
          </a:stretch>
        </p:blipFill>
        <p:spPr bwMode="auto">
          <a:xfrm>
            <a:off x="0" y="0"/>
            <a:ext cx="4365834" cy="5486400"/>
          </a:xfrm>
          <a:prstGeom prst="rect">
            <a:avLst/>
          </a:prstGeom>
          <a:noFill/>
        </p:spPr>
      </p:pic>
      <p:sp>
        <p:nvSpPr>
          <p:cNvPr id="5" name="Rectangle 4"/>
          <p:cNvSpPr/>
          <p:nvPr/>
        </p:nvSpPr>
        <p:spPr>
          <a:xfrm>
            <a:off x="304800" y="5715000"/>
            <a:ext cx="4572000" cy="646331"/>
          </a:xfrm>
          <a:prstGeom prst="rect">
            <a:avLst/>
          </a:prstGeom>
        </p:spPr>
        <p:txBody>
          <a:bodyPr>
            <a:spAutoFit/>
          </a:bodyPr>
          <a:lstStyle/>
          <a:p>
            <a:r>
              <a:rPr lang="en-US" b="1" dirty="0" smtClean="0"/>
              <a:t>Jimmy Ernst, "</a:t>
            </a:r>
            <a:r>
              <a:rPr lang="en-US" b="1" dirty="0" err="1" smtClean="0"/>
              <a:t>Icarus</a:t>
            </a:r>
            <a:r>
              <a:rPr lang="en-US" b="1" dirty="0" smtClean="0"/>
              <a:t> 64", 1964</a:t>
            </a:r>
            <a:br>
              <a:rPr lang="en-US" b="1" dirty="0" smtClean="0"/>
            </a:br>
            <a:r>
              <a:rPr lang="en-US" b="1" dirty="0" smtClean="0"/>
              <a:t>Oil on canvas, 50" x 40"</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Prometheus</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b="1" dirty="0" smtClean="0"/>
              <a:t>Ovid</a:t>
            </a:r>
            <a:r>
              <a:rPr lang="en-US" dirty="0" smtClean="0"/>
              <a:t>: [I. 76</a:t>
            </a:r>
            <a:r>
              <a:rPr lang="en-US" dirty="0"/>
              <a:t>] But one more perfect and more sanctified, a being capable of lofty thought, intelligent to rule, was wanting still man was created! Did the Unknown God designing then a better world make man of seed divine</a:t>
            </a:r>
            <a:r>
              <a:rPr lang="en-US" b="1" dirty="0"/>
              <a:t>? or did Prometheus take the new soil of earth (that still contained some godly element of Heaven's Life) and use it to create the race of man; first mingling it with water of new streams; so that his new creation, upright man, was made in image of commanding Gods? </a:t>
            </a:r>
            <a:r>
              <a:rPr lang="en-US" dirty="0"/>
              <a:t>On earth the brute creation bends its gaze, but man was given a lofty countenance and was commanded to behold the skies; and with an upright face may view the stars:—and so it was that shapeless clay put on the form of man till then unknown to earth</a:t>
            </a:r>
            <a:r>
              <a:rPr lang="en-US" dirty="0" smtClean="0"/>
              <a:t>.</a:t>
            </a:r>
          </a:p>
          <a:p>
            <a:pPr marL="0" indent="0">
              <a:buNone/>
            </a:pPr>
            <a:endParaRPr lang="en-US" dirty="0"/>
          </a:p>
        </p:txBody>
      </p:sp>
    </p:spTree>
    <p:extLst>
      <p:ext uri="{BB962C8B-B14F-4D97-AF65-F5344CB8AC3E}">
        <p14:creationId xmlns:p14="http://schemas.microsoft.com/office/powerpoint/2010/main" val="401285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Prometheus</a:t>
            </a:r>
            <a:endParaRPr lang="en-US" dirty="0"/>
          </a:p>
        </p:txBody>
      </p:sp>
      <p:sp>
        <p:nvSpPr>
          <p:cNvPr id="3" name="Content Placeholder 2"/>
          <p:cNvSpPr>
            <a:spLocks noGrp="1"/>
          </p:cNvSpPr>
          <p:nvPr>
            <p:ph idx="1"/>
          </p:nvPr>
        </p:nvSpPr>
        <p:spPr>
          <a:xfrm>
            <a:off x="457200" y="1600200"/>
            <a:ext cx="8534400" cy="4525963"/>
          </a:xfrm>
        </p:spPr>
        <p:txBody>
          <a:bodyPr/>
          <a:lstStyle/>
          <a:p>
            <a:pPr>
              <a:buNone/>
            </a:pPr>
            <a:r>
              <a:rPr lang="en-US" dirty="0" smtClean="0"/>
              <a:t>Mythological dualism</a:t>
            </a:r>
          </a:p>
          <a:p>
            <a:r>
              <a:rPr lang="en-US" dirty="0" smtClean="0"/>
              <a:t>Symbol of hopes, endurance and achievements of humankind</a:t>
            </a:r>
          </a:p>
          <a:p>
            <a:pPr lvl="1"/>
            <a:r>
              <a:rPr lang="en-US" dirty="0" smtClean="0"/>
              <a:t>Human progress (Prometheus as fire-bringer)</a:t>
            </a:r>
          </a:p>
          <a:p>
            <a:r>
              <a:rPr lang="en-US" dirty="0" smtClean="0"/>
              <a:t>Futile attempts of humankind to fulfill their potential</a:t>
            </a:r>
          </a:p>
          <a:p>
            <a:pPr lvl="1"/>
            <a:r>
              <a:rPr lang="en-US" dirty="0" smtClean="0"/>
              <a:t>Human suffering (Prometheus and the Eagle)</a:t>
            </a: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http://www.madphotoworld.com/2008/05/19/Paul-Manship-Prometheus-Fountain.jpg"/>
          <p:cNvPicPr>
            <a:picLocks noChangeAspect="1" noChangeArrowheads="1"/>
          </p:cNvPicPr>
          <p:nvPr/>
        </p:nvPicPr>
        <p:blipFill>
          <a:blip r:embed="rId3" cstate="print"/>
          <a:srcRect/>
          <a:stretch>
            <a:fillRect/>
          </a:stretch>
        </p:blipFill>
        <p:spPr bwMode="auto">
          <a:xfrm>
            <a:off x="228600" y="0"/>
            <a:ext cx="8572500" cy="5715000"/>
          </a:xfrm>
          <a:prstGeom prst="rect">
            <a:avLst/>
          </a:prstGeom>
          <a:noFill/>
        </p:spPr>
      </p:pic>
      <p:sp>
        <p:nvSpPr>
          <p:cNvPr id="5" name="Rectangle 4"/>
          <p:cNvSpPr/>
          <p:nvPr/>
        </p:nvSpPr>
        <p:spPr>
          <a:xfrm>
            <a:off x="2590800" y="5943600"/>
            <a:ext cx="4328108" cy="646331"/>
          </a:xfrm>
          <a:prstGeom prst="rect">
            <a:avLst/>
          </a:prstGeom>
        </p:spPr>
        <p:txBody>
          <a:bodyPr wrap="none">
            <a:spAutoFit/>
          </a:bodyPr>
          <a:lstStyle/>
          <a:p>
            <a:pPr fontAlgn="base"/>
            <a:r>
              <a:rPr lang="en-US" dirty="0"/>
              <a:t>Paul </a:t>
            </a:r>
            <a:r>
              <a:rPr lang="en-US" dirty="0" err="1"/>
              <a:t>Manship's</a:t>
            </a:r>
            <a:r>
              <a:rPr lang="en-US" dirty="0"/>
              <a:t> Prometheus </a:t>
            </a:r>
            <a:r>
              <a:rPr lang="en-US" dirty="0" smtClean="0"/>
              <a:t>Fountain (1934)</a:t>
            </a:r>
            <a:br>
              <a:rPr lang="en-US" dirty="0" smtClean="0"/>
            </a:br>
            <a:r>
              <a:rPr lang="en-US" dirty="0" smtClean="0"/>
              <a:t>Rockefeller Center, New York City</a:t>
            </a:r>
            <a:endParaRPr lang="en-US" dirty="0"/>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7" name="Content Placeholder 6"/>
          <p:cNvGraphicFramePr>
            <a:graphicFrameLocks noGrp="1"/>
          </p:cNvGraphicFramePr>
          <p:nvPr>
            <p:ph idx="1"/>
          </p:nvPr>
        </p:nvGraphicFramePr>
        <p:xfrm>
          <a:off x="1143000" y="5562600"/>
          <a:ext cx="7391400" cy="929640"/>
        </p:xfrm>
        <a:graphic>
          <a:graphicData uri="http://schemas.openxmlformats.org/drawingml/2006/table">
            <a:tbl>
              <a:tblPr/>
              <a:tblGrid>
                <a:gridCol w="7391400"/>
              </a:tblGrid>
              <a:tr h="929640">
                <a:tc>
                  <a:txBody>
                    <a:bodyPr/>
                    <a:lstStyle/>
                    <a:p>
                      <a:r>
                        <a:rPr lang="en-US" b="1" dirty="0" err="1"/>
                        <a:t>Frary</a:t>
                      </a:r>
                      <a:r>
                        <a:rPr lang="en-US" b="1" dirty="0"/>
                        <a:t> Dining Hall (interior, view of mural by J. C. Orozco, </a:t>
                      </a:r>
                      <a:r>
                        <a:rPr lang="en-US" b="1" dirty="0" smtClean="0"/>
                        <a:t>Prometheus,</a:t>
                      </a:r>
                      <a:r>
                        <a:rPr lang="en-US" b="1" baseline="0" dirty="0" smtClean="0"/>
                        <a:t> 1930</a:t>
                      </a:r>
                      <a:r>
                        <a:rPr lang="en-US" b="1" dirty="0" smtClean="0"/>
                        <a:t>), </a:t>
                      </a:r>
                      <a:r>
                        <a:rPr lang="en-US" b="1" dirty="0"/>
                        <a:t>Pomona </a:t>
                      </a:r>
                      <a:r>
                        <a:rPr lang="en-US" b="1" dirty="0" smtClean="0"/>
                        <a:t>College</a:t>
                      </a:r>
                    </a:p>
                    <a:p>
                      <a:endParaRPr lang="en-US" b="1" dirty="0" smtClean="0"/>
                    </a:p>
                  </a:txBody>
                  <a:tcPr marL="0" marR="0" marT="0" marB="0">
                    <a:lnL>
                      <a:noFill/>
                    </a:lnL>
                    <a:lnR>
                      <a:noFill/>
                    </a:lnR>
                    <a:lnT>
                      <a:noFill/>
                    </a:lnT>
                    <a:lnB>
                      <a:noFill/>
                    </a:lnB>
                    <a:solidFill>
                      <a:srgbClr val="FFFFFF"/>
                    </a:solidFill>
                  </a:tcPr>
                </a:tc>
              </a:tr>
            </a:tbl>
          </a:graphicData>
        </a:graphic>
      </p:graphicFrame>
      <p:pic>
        <p:nvPicPr>
          <p:cNvPr id="5124" name="Picture 4" descr="http://puka.cs.waikato.ac.nz/custom/cic/collect/cic-hcap/index/assoc/p1317.dir/Frary%20Dining%20Hall%20(interior,%20view%20of%20mural%20by%20J.%20C.%20Orozco,%20Prometheus),%20Pomona%20College-large.jpg"/>
          <p:cNvPicPr>
            <a:picLocks noChangeAspect="1" noChangeArrowheads="1"/>
          </p:cNvPicPr>
          <p:nvPr/>
        </p:nvPicPr>
        <p:blipFill>
          <a:blip r:embed="rId3" cstate="print"/>
          <a:srcRect/>
          <a:stretch>
            <a:fillRect/>
          </a:stretch>
        </p:blipFill>
        <p:spPr bwMode="auto">
          <a:xfrm>
            <a:off x="455554" y="0"/>
            <a:ext cx="8232892" cy="5486400"/>
          </a:xfrm>
          <a:prstGeom prst="rect">
            <a:avLst/>
          </a:prstGeom>
          <a:noFill/>
        </p:spPr>
      </p:pic>
      <p:sp>
        <p:nvSpPr>
          <p:cNvPr id="512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212474"/>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http://www.digitalmediatree.com/library/image/10/PomonaCollege-Prometheu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76200"/>
            <a:ext cx="5849041" cy="5486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514600" y="5569100"/>
            <a:ext cx="4572000" cy="646331"/>
          </a:xfrm>
          <a:prstGeom prst="rect">
            <a:avLst/>
          </a:prstGeom>
        </p:spPr>
        <p:txBody>
          <a:bodyPr>
            <a:spAutoFit/>
          </a:bodyPr>
          <a:lstStyle/>
          <a:p>
            <a:r>
              <a:rPr lang="en-US" b="1" dirty="0"/>
              <a:t>Prometheus as creative force of art, which brings order out of chaos</a:t>
            </a:r>
          </a:p>
        </p:txBody>
      </p:sp>
    </p:spTree>
    <p:extLst>
      <p:ext uri="{BB962C8B-B14F-4D97-AF65-F5344CB8AC3E}">
        <p14:creationId xmlns:p14="http://schemas.microsoft.com/office/powerpoint/2010/main" val="1587314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4" name="Picture 2" descr="http://awp.diaart.org/kos/images/branprom.jpg"/>
          <p:cNvPicPr>
            <a:picLocks noChangeAspect="1" noChangeArrowheads="1"/>
          </p:cNvPicPr>
          <p:nvPr/>
        </p:nvPicPr>
        <p:blipFill>
          <a:blip r:embed="rId3" cstate="print"/>
          <a:srcRect/>
          <a:stretch>
            <a:fillRect/>
          </a:stretch>
        </p:blipFill>
        <p:spPr bwMode="auto">
          <a:xfrm>
            <a:off x="2420472" y="0"/>
            <a:ext cx="6723528" cy="5486400"/>
          </a:xfrm>
          <a:prstGeom prst="rect">
            <a:avLst/>
          </a:prstGeom>
          <a:noFill/>
        </p:spPr>
      </p:pic>
      <p:sp>
        <p:nvSpPr>
          <p:cNvPr id="5" name="Rectangle 4"/>
          <p:cNvSpPr/>
          <p:nvPr/>
        </p:nvSpPr>
        <p:spPr>
          <a:xfrm>
            <a:off x="0" y="5380672"/>
            <a:ext cx="4572000" cy="1477328"/>
          </a:xfrm>
          <a:prstGeom prst="rect">
            <a:avLst/>
          </a:prstGeom>
        </p:spPr>
        <p:txBody>
          <a:bodyPr>
            <a:spAutoFit/>
          </a:bodyPr>
          <a:lstStyle/>
          <a:p>
            <a:r>
              <a:rPr lang="en-US" b="1" dirty="0" err="1"/>
              <a:t>Constantin</a:t>
            </a:r>
            <a:r>
              <a:rPr lang="en-US" b="1" dirty="0"/>
              <a:t> Brancusi: </a:t>
            </a:r>
            <a:r>
              <a:rPr lang="en-US" b="1" i="1" dirty="0"/>
              <a:t>Prometheus</a:t>
            </a:r>
            <a:endParaRPr lang="en-US" b="1" dirty="0"/>
          </a:p>
          <a:p>
            <a:r>
              <a:rPr lang="en-US" dirty="0"/>
              <a:t>1911</a:t>
            </a:r>
            <a:r>
              <a:rPr lang="en-US" dirty="0" smtClean="0"/>
              <a:t/>
            </a:r>
            <a:br>
              <a:rPr lang="en-US" dirty="0" smtClean="0"/>
            </a:br>
            <a:r>
              <a:rPr lang="en-US" dirty="0"/>
              <a:t>Marble, 5 x 7"</a:t>
            </a:r>
            <a:r>
              <a:rPr lang="en-US" dirty="0" smtClean="0"/>
              <a:t/>
            </a:r>
            <a:br>
              <a:rPr lang="en-US" dirty="0" smtClean="0"/>
            </a:br>
            <a:r>
              <a:rPr lang="en-US" dirty="0"/>
              <a:t>Philadelphia Museum of Art: The Louis and Walter </a:t>
            </a:r>
            <a:r>
              <a:rPr lang="en-US" dirty="0" err="1"/>
              <a:t>Arensberg</a:t>
            </a:r>
            <a:r>
              <a:rPr lang="en-US" dirty="0"/>
              <a:t> Collection </a:t>
            </a:r>
          </a:p>
        </p:txBody>
      </p:sp>
      <p:sp>
        <p:nvSpPr>
          <p:cNvPr id="6" name="TextBox 5"/>
          <p:cNvSpPr txBox="1"/>
          <p:nvPr/>
        </p:nvSpPr>
        <p:spPr>
          <a:xfrm>
            <a:off x="4343400" y="5562600"/>
            <a:ext cx="4495800" cy="1200329"/>
          </a:xfrm>
          <a:prstGeom prst="rect">
            <a:avLst/>
          </a:prstGeom>
          <a:noFill/>
        </p:spPr>
        <p:txBody>
          <a:bodyPr wrap="square" rtlCol="0">
            <a:spAutoFit/>
          </a:bodyPr>
          <a:lstStyle/>
          <a:p>
            <a:r>
              <a:rPr lang="en-US" dirty="0" smtClean="0"/>
              <a:t>Ovoid shape suggests birthing of human aspiration, but the downward tilt of the head indicates his despair over his inability to attain  the absolute. (</a:t>
            </a:r>
            <a:r>
              <a:rPr lang="en-US" dirty="0" err="1" smtClean="0"/>
              <a:t>Bernstock</a:t>
            </a:r>
            <a:r>
              <a:rPr lang="en-US" dirty="0" smtClean="0"/>
              <a:t>)</a:t>
            </a:r>
            <a:endParaRPr lang="en-US" dirty="0"/>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VERSION" val="2008"/>
  <p:tag name="POWERPOINTVERSION" val="12.0"/>
  <p:tag name="PPVERSION" val="12.0"/>
  <p:tag name="DELIMITERS" val="3.1"/>
  <p:tag name="SHOWBARVISIBLE" val="True"/>
  <p:tag name="EXPANDSHOWBAR" val="True"/>
  <p:tag name="USESECONDARYMONITOR" val="True"/>
  <p:tag name="BULLETTYPE" val="3"/>
  <p:tag name="ANSWERNOWSTYLE" val="-1"/>
  <p:tag name="ANSWERNOWTEXT" val="Answer Now"/>
  <p:tag name="COUNTDOWNSTYLE" val="-1"/>
  <p:tag name="RESPCOUNTERSTYLE" val="-1"/>
  <p:tag name="RESPCOUNTERFORMAT" val="0"/>
  <p:tag name="RESPTABLESTYLE" val="-1"/>
  <p:tag name="COUNTDOWNSECONDS" val="10"/>
  <p:tag name="INPUTSOURCE" val="1"/>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RACEENDPOINTS" val="100"/>
  <p:tag name="RACERSMAXDISPLAYED" val="5"/>
  <p:tag name="RACEANIMATIONSPEED" val="3"/>
  <p:tag name="SKIPREMAININGRACESLIDES" val="True"/>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722948"/>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1"/>
  <p:tag name="RESETCHARTS" val="True"/>
  <p:tag name="INCLUDENONRESPONDERS" val="False"/>
  <p:tag name="MULTIRESPDIVISOR" val="1"/>
  <p:tag name="PARTLISTDEFAULT" val="1"/>
  <p:tag name="INCLUDEPPT" val="True"/>
  <p:tag name="ALLOWUSERFEEDBACK" val="True"/>
  <p:tag name="CORRECTPOINTVALUE" val="100"/>
  <p:tag name="INCORRECTPOINTVALUE" val="0"/>
  <p:tag name="REALTIMEBACKUP" val="False"/>
  <p:tag name="REALTIMEBACKUPPATH" val="(None)"/>
  <p:tag name="ZEROBASED" val="False"/>
  <p:tag name="AUTOADJUSTPARTRANGE" val="True"/>
  <p:tag name="CHARTSCALE" val="True"/>
  <p:tag name="ADVANCEDSETTINGSVIEW" val="False"/>
  <p:tag name="FIBDISPLAYRESULTS" val="True"/>
  <p:tag name="FIBNUMRESULTS" val="5"/>
  <p:tag name="FIBINCLUDEOTHER" val="True"/>
  <p:tag name="FIBDISPLAYKEYWORDS" val="True"/>
  <p:tag name="PRRESPONSE1" val="10"/>
  <p:tag name="PRRESPONSE2" val="9"/>
  <p:tag name="PRRESPONSE3" val="8"/>
  <p:tag name="PRRESPONSE4" val="7"/>
  <p:tag name="PRRESPONSE5" val="6"/>
  <p:tag name="PRRESPONSE6" val="5"/>
  <p:tag name="PRRESPONSE7" val="4"/>
  <p:tag name="PRRESPONSE8" val="3"/>
  <p:tag name="PRRESPONSE9" val="2"/>
  <p:tag name="PRRESPONSE10" val="1"/>
  <p:tag name="SHOWFLASHWARNING" val="True"/>
</p:tagLst>
</file>

<file path=ppt/tags/tag10.xml><?xml version="1.0" encoding="utf-8"?>
<p:tagLst xmlns:a="http://schemas.openxmlformats.org/drawingml/2006/main" xmlns:r="http://schemas.openxmlformats.org/officeDocument/2006/relationships" xmlns:p="http://schemas.openxmlformats.org/presentationml/2006/main">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DELIMITERS" val="3.1"/>
</p:tagLst>
</file>

<file path=ppt/tags/tag21.xml><?xml version="1.0" encoding="utf-8"?>
<p:tagLst xmlns:a="http://schemas.openxmlformats.org/drawingml/2006/main" xmlns:r="http://schemas.openxmlformats.org/officeDocument/2006/relationships" xmlns:p="http://schemas.openxmlformats.org/presentationml/2006/main">
  <p:tag name="DELIMITERS" val="3.1"/>
</p:tagLst>
</file>

<file path=ppt/tags/tag2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283</TotalTime>
  <Words>1662</Words>
  <Application>Microsoft Office PowerPoint</Application>
  <PresentationFormat>On-screen Show (4:3)</PresentationFormat>
  <Paragraphs>199</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Classical Mythology  in the 20th-Century</vt:lpstr>
      <vt:lpstr>Classical Mythology  in the 20th-Century</vt:lpstr>
      <vt:lpstr>Prometheus</vt:lpstr>
      <vt:lpstr>Prometheus</vt:lpstr>
      <vt:lpstr>Prometheus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Apollo vs. Dionysus</vt:lpstr>
      <vt:lpstr>PowerPoint Presentation</vt:lpstr>
      <vt:lpstr>PowerPoint Presentation</vt:lpstr>
      <vt:lpstr>Apollo’s Chariot “Grounded”</vt:lpstr>
      <vt:lpstr>Bacchus (Dionysus)</vt:lpstr>
      <vt:lpstr>PowerPoint Presentation</vt:lpstr>
      <vt:lpstr>Orpheus</vt:lpstr>
      <vt:lpstr>PowerPoint Presentation</vt:lpstr>
      <vt:lpstr>PowerPoint Presentation</vt:lpstr>
      <vt:lpstr>Oedipus</vt:lpstr>
      <vt:lpstr>PowerPoint Presentation</vt:lpstr>
      <vt:lpstr>PowerPoint Presentation</vt:lpstr>
      <vt:lpstr>PowerPoint Presentation</vt:lpstr>
      <vt:lpstr>PowerPoint Presentation</vt:lpstr>
      <vt:lpstr>PowerPoint Presentation</vt:lpstr>
      <vt:lpstr>PowerPoint Presentation</vt:lpstr>
      <vt:lpstr>Odysseus/Ulysses</vt:lpstr>
      <vt:lpstr>PowerPoint Presentation</vt:lpstr>
      <vt:lpstr>PowerPoint Presentation</vt:lpstr>
      <vt:lpstr>PowerPoint Presentation</vt:lpstr>
      <vt:lpstr>The Cretan Saga and Surrealism</vt:lpstr>
      <vt:lpstr>PowerPoint Presentation</vt:lpstr>
      <vt:lpstr>PowerPoint Presentation</vt:lpstr>
      <vt:lpstr>PowerPoint Presentation</vt:lpstr>
      <vt:lpstr>PowerPoint Presentation</vt:lpstr>
      <vt:lpstr>Icarus (1964) comments on a subject that Ernst visited numerous times: the Greek myth of Icarus and Daedalus. It was a theme dear to his heart--the unquestioning trust of a son for his father. The artist believed that the fall of Icarus was not about disobedience, but blind trust. One can understand, after witnessing the events of his youth, how trust might be in short supply. This work exemplifies Ernst’s artistic skills. The soft, feathered white strokes that fill the upper left hand region of the canvas give the impression of the falling wings of the mythological son as he plunges into the sea. The blue green background of the painting gives the feeling of the cold sea awaiting the falling flyer. The almost crystalline background of the imagery, created with a fine network of lines, recalls the scientific drawings of Leonardo. The whole is a complex vortex of color and line.  http://www.artscenecal.com/ArticlesFile/Archive/Articles2004/Articles0104/JErnstA.html </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Classical Mythology  in the 20th-Century</dc:title>
  <dc:creator>Tom</dc:creator>
  <cp:lastModifiedBy>Default User</cp:lastModifiedBy>
  <cp:revision>10</cp:revision>
  <dcterms:created xsi:type="dcterms:W3CDTF">2011-11-01T00:48:09Z</dcterms:created>
  <dcterms:modified xsi:type="dcterms:W3CDTF">2015-12-07T15:27:02Z</dcterms:modified>
</cp:coreProperties>
</file>