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0" r:id="rId4"/>
    <p:sldId id="267" r:id="rId5"/>
    <p:sldId id="271" r:id="rId6"/>
    <p:sldId id="272" r:id="rId7"/>
    <p:sldId id="273" r:id="rId8"/>
    <p:sldId id="263" r:id="rId9"/>
    <p:sldId id="274" r:id="rId10"/>
    <p:sldId id="275" r:id="rId11"/>
    <p:sldId id="257" r:id="rId12"/>
    <p:sldId id="258" r:id="rId13"/>
    <p:sldId id="261" r:id="rId14"/>
    <p:sldId id="259" r:id="rId15"/>
    <p:sldId id="260" r:id="rId16"/>
    <p:sldId id="265" r:id="rId17"/>
    <p:sldId id="264" r:id="rId18"/>
    <p:sldId id="262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1495-F528-47D4-9F57-00F939AE96C0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B7E3-2919-44AA-9ACF-17A3F1E05D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cah.columbia.edu/arthum2/publicportfolio.cgi?view=2801&amp;columns=2" TargetMode="External"/><Relationship Id="rId4" Type="http://schemas.openxmlformats.org/officeDocument/2006/relationships/hyperlink" Target="http://www.students.sbc.edu/vermilya08/Bernini/Apollo%20and%20Daphne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vre.fr/llv/oeuvres/detail_notice.jsp?CONTENT%3C%3Ecnt_id=10134198673225175&amp;CURRENT_LLV_NOTICE%3C%3Ecnt_id=10134198673225175&amp;FOLDER%3C%3Efolder_id=9852723696500816&amp;baseIndex=105&amp;bmLocale=e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a.gov/fcgi-bin/tinfo_f?object=41420.0&amp;detail=non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Ovid’s </a:t>
            </a:r>
            <a:r>
              <a:rPr lang="en-US" i="1" dirty="0" smtClean="0"/>
              <a:t>Metamorphoses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Apollo </a:t>
            </a:r>
            <a:r>
              <a:rPr lang="en-US" smtClean="0"/>
              <a:t>and Daphne</a:t>
            </a:r>
            <a:endParaRPr lang="en-US" dirty="0"/>
          </a:p>
        </p:txBody>
      </p:sp>
      <p:pic>
        <p:nvPicPr>
          <p:cNvPr id="4" name="Picture 2" descr="http://bookbuilder.cast.org/bookresources/14/14023/506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2856" cy="2286000"/>
          </a:xfrm>
          <a:prstGeom prst="rect">
            <a:avLst/>
          </a:prstGeom>
          <a:noFill/>
        </p:spPr>
      </p:pic>
      <p:pic>
        <p:nvPicPr>
          <p:cNvPr id="5" name="Picture 2" descr="http://www.mlahanas.de/Greeks/Mythology/RM/ApolloDaphnePollaiu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8461"/>
            <a:ext cx="2057400" cy="3139539"/>
          </a:xfrm>
          <a:prstGeom prst="rect">
            <a:avLst/>
          </a:prstGeom>
          <a:noFill/>
        </p:spPr>
      </p:pic>
      <p:pic>
        <p:nvPicPr>
          <p:cNvPr id="6" name="Picture 2" descr="http://www.alanjoanhere.com/images/2008%20Italy/2008_Italy%20Rome%20Bernini-ApolloandDaphne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6858000" y="3862558"/>
            <a:ext cx="2286000" cy="2995442"/>
          </a:xfrm>
          <a:prstGeom prst="rect">
            <a:avLst/>
          </a:prstGeom>
          <a:noFill/>
        </p:spPr>
      </p:pic>
      <p:pic>
        <p:nvPicPr>
          <p:cNvPr id="7" name="Picture 2" descr="http://www.mlahanas.de/Greeks/Mythology/RM/ApolloDaphneWaterh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2715044"/>
          </a:xfrm>
          <a:prstGeom prst="rect">
            <a:avLst/>
          </a:prstGeom>
          <a:noFill/>
        </p:spPr>
      </p:pic>
      <p:pic>
        <p:nvPicPr>
          <p:cNvPr id="8" name="Picture 2" descr="http://www.nga.gov/image/a00006/a0000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2936631" cy="2286000"/>
          </a:xfrm>
          <a:prstGeom prst="rect">
            <a:avLst/>
          </a:prstGeom>
          <a:noFill/>
        </p:spPr>
      </p:pic>
      <p:pic>
        <p:nvPicPr>
          <p:cNvPr id="9" name="Picture 1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572000"/>
            <a:ext cx="4067863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vroma.org/images/bonvallet_images/bonvallet4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22852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Daphne</a:t>
            </a:r>
            <a:r>
              <a:rPr lang="en-US" dirty="0"/>
              <a:t> &amp; </a:t>
            </a:r>
            <a:r>
              <a:rPr lang="en-US" b="1" dirty="0"/>
              <a:t>Apollo</a:t>
            </a:r>
            <a:r>
              <a:rPr lang="en-US" dirty="0"/>
              <a:t> Venetian Plate (16th century), Glasgow, </a:t>
            </a:r>
            <a:r>
              <a:rPr lang="en-US" dirty="0" err="1"/>
              <a:t>Kelvingrove</a:t>
            </a:r>
            <a:r>
              <a:rPr lang="en-US" dirty="0"/>
              <a:t> Museum.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anjoanhere.com/images/2008%20Italy/2008_Italy%20Rome%20Bernini-ApolloandDaphne.jpg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0" y="0"/>
            <a:ext cx="5233748" cy="6858000"/>
          </a:xfrm>
          <a:prstGeom prst="rect">
            <a:avLst/>
          </a:prstGeom>
          <a:noFill/>
        </p:spPr>
      </p:pic>
      <p:pic>
        <p:nvPicPr>
          <p:cNvPr id="1028" name="Picture 4" descr="http://cache2.allpostersimages.com/p/LRG/14/1455/JYRR000Z/posters/bernini-giovanni-lorenzo-apollo-and-dap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43408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0" y="4826675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Apollo and Daphne</a:t>
            </a:r>
          </a:p>
          <a:p>
            <a:r>
              <a:rPr lang="en-US" b="1" dirty="0" err="1" smtClean="0"/>
              <a:t>Gian</a:t>
            </a:r>
            <a:r>
              <a:rPr lang="en-US" b="1" dirty="0" smtClean="0"/>
              <a:t> Lorenzo Bernini, 1622-1625</a:t>
            </a:r>
          </a:p>
          <a:p>
            <a:r>
              <a:rPr lang="en-US" b="1" dirty="0" smtClean="0"/>
              <a:t>Marble, height 243 cm</a:t>
            </a:r>
          </a:p>
          <a:p>
            <a:r>
              <a:rPr lang="en-US" b="1" dirty="0" smtClean="0"/>
              <a:t>Rome, Galleria Borghese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c.silkeborg-gym.dk:4020/2y/Billeder/B/ap.ht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168711" cy="6400800"/>
          </a:xfrm>
          <a:prstGeom prst="rect">
            <a:avLst/>
          </a:prstGeom>
          <a:noFill/>
        </p:spPr>
      </p:pic>
      <p:pic>
        <p:nvPicPr>
          <p:cNvPr id="6148" name="Picture 4" descr="http://static.tumblr.com/lftnxsa/Ircl3n39s/apollo_daf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362450" cy="44481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91000" y="48006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http://www.students.sbc.edu/vermilya08/Bernini/Apollo%20and%20Daphne.htm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http://www.mcah.columbia.edu/arthum2/publicportfolio.cgi?view=2801&amp;columns=2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mlahanas.de/Greeks/Mythology/Images/ApolloDaphnePous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334250" cy="54864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770602"/>
            <a:ext cx="3666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Title:	Apollo and Daphne 1625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Painted by:	Nicolas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Poussin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Location:	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Alte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Pinakothek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Munich, Bavaria, Germany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Year:	1625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Dimensions:	51.58 inch wide x 38.19 inch high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Orientation:	Landscape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louvre.fr/media/repository/ressources/sources/illustration/atlas/image_58773_v2_m56577569830598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181475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3"/>
              </a:rPr>
              <a:t>Giovanni Battista TIEPOLO (Venice, 1696 - Madrid, 1770)</a:t>
            </a:r>
            <a:br>
              <a:rPr lang="en-US" b="1" dirty="0">
                <a:hlinkClick r:id="rId3"/>
              </a:rPr>
            </a:br>
            <a:r>
              <a:rPr lang="en-US" i="1" dirty="0">
                <a:hlinkClick r:id="rId3"/>
              </a:rPr>
              <a:t>Apollo and Daphne</a:t>
            </a:r>
            <a:br>
              <a:rPr lang="en-US" i="1" dirty="0">
                <a:hlinkClick r:id="rId3"/>
              </a:rPr>
            </a:br>
            <a:r>
              <a:rPr lang="en-US" dirty="0">
                <a:hlinkClick r:id="rId3"/>
              </a:rPr>
              <a:t>c. 1743-44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© </a:t>
            </a:r>
            <a:r>
              <a:rPr lang="en-US" dirty="0" err="1">
                <a:hlinkClick r:id="rId3"/>
              </a:rPr>
              <a:t>Musée</a:t>
            </a:r>
            <a:r>
              <a:rPr lang="en-US" dirty="0">
                <a:hlinkClick r:id="rId3"/>
              </a:rPr>
              <a:t> du Louvre/A. </a:t>
            </a:r>
            <a:r>
              <a:rPr lang="en-US" dirty="0" err="1">
                <a:hlinkClick r:id="rId3"/>
              </a:rPr>
              <a:t>Dequier</a:t>
            </a:r>
            <a:r>
              <a:rPr lang="en-US" dirty="0">
                <a:hlinkClick r:id="rId3"/>
              </a:rPr>
              <a:t> - M. Bard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nga.gov/image/a00006/a000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4791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65767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Giovanni Battista Tiepolo</a:t>
            </a:r>
            <a:br>
              <a:rPr lang="en-US" b="1" dirty="0">
                <a:hlinkClick r:id="rId3"/>
              </a:rPr>
            </a:br>
            <a:r>
              <a:rPr lang="en-US" b="1" i="1" dirty="0">
                <a:hlinkClick r:id="rId3"/>
              </a:rPr>
              <a:t>Apollo Pursuing Daphne</a:t>
            </a:r>
            <a:r>
              <a:rPr lang="en-US" b="1" dirty="0">
                <a:hlinkClick r:id="rId3"/>
              </a:rPr>
              <a:t>, c. 1755/1760</a:t>
            </a:r>
            <a:br>
              <a:rPr lang="en-US" b="1" dirty="0">
                <a:hlinkClick r:id="rId3"/>
              </a:rPr>
            </a:br>
            <a:r>
              <a:rPr lang="en-US" b="1" dirty="0">
                <a:hlinkClick r:id="rId3"/>
              </a:rPr>
              <a:t>Samuel H. Kress Collection</a:t>
            </a:r>
            <a:br>
              <a:rPr lang="en-US" b="1" dirty="0">
                <a:hlinkClick r:id="rId3"/>
              </a:rPr>
            </a:br>
            <a:r>
              <a:rPr lang="en-US" b="1" dirty="0" smtClean="0">
                <a:hlinkClick r:id="rId3"/>
              </a:rPr>
              <a:t>1952.5.78, National Gallery of Art, Washington, D.C.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www.mlahanas.de/Greeks/Mythology/RM/DaphneApolloCoustouE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51695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Daphne chased by Apollo, (1677-1746), marble, Louvre, Paris,</a:t>
            </a:r>
          </a:p>
          <a:p>
            <a:r>
              <a:rPr lang="en-US" dirty="0" smtClean="0"/>
              <a:t>Guillaume </a:t>
            </a:r>
            <a:r>
              <a:rPr lang="en-US" dirty="0" err="1" smtClean="0"/>
              <a:t>Coustou</a:t>
            </a:r>
            <a:r>
              <a:rPr lang="en-US" dirty="0" smtClean="0"/>
              <a:t> the elder</a:t>
            </a:r>
          </a:p>
          <a:p>
            <a:r>
              <a:rPr lang="en-US" dirty="0" smtClean="0"/>
              <a:t>1714</a:t>
            </a:r>
          </a:p>
          <a:p>
            <a:r>
              <a:rPr lang="en-US" dirty="0" smtClean="0"/>
              <a:t>Accession number M.R. 1807 ; M.R. 1805</a:t>
            </a:r>
            <a:br>
              <a:rPr lang="en-US" dirty="0" smtClean="0"/>
            </a:br>
            <a:r>
              <a:rPr lang="en-US" dirty="0" smtClean="0"/>
              <a:t>Location Richelieu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lahanas.de/Greeks/Mythology/RM/ApolloDaphneChasseri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924300" cy="5781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Apollo and </a:t>
            </a:r>
            <a:r>
              <a:rPr lang="fr-FR" dirty="0" err="1" smtClean="0"/>
              <a:t>Daphne</a:t>
            </a:r>
            <a:r>
              <a:rPr lang="fr-FR" dirty="0" smtClean="0"/>
              <a:t> (Apollon et </a:t>
            </a:r>
            <a:r>
              <a:rPr lang="fr-FR" dirty="0" err="1" smtClean="0"/>
              <a:t>Daphne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Theodore </a:t>
            </a:r>
            <a:r>
              <a:rPr lang="fr-FR" dirty="0" err="1" smtClean="0"/>
              <a:t>Chasseriau</a:t>
            </a:r>
            <a:r>
              <a:rPr lang="fr-FR" dirty="0" smtClean="0"/>
              <a:t> (1819-1856)</a:t>
            </a:r>
          </a:p>
          <a:p>
            <a:r>
              <a:rPr lang="fr-FR" dirty="0" smtClean="0"/>
              <a:t>(1846) Louvre, Paris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mlahanas.de/Greeks/Mythology/RM/ApolloDaphneWater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15747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Apollo and Daphne, 1908 </a:t>
            </a:r>
          </a:p>
          <a:p>
            <a:r>
              <a:rPr lang="en-US" dirty="0" smtClean="0"/>
              <a:t>John William Waterhouse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Private collection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35726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791200"/>
            <a:ext cx="178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Tomasso</a:t>
            </a:r>
            <a:r>
              <a:rPr lang="en-US" dirty="0" smtClean="0"/>
              <a:t> </a:t>
            </a:r>
            <a:r>
              <a:rPr lang="en-US" dirty="0" err="1" smtClean="0"/>
              <a:t>Tomassi</a:t>
            </a:r>
            <a:endParaRPr lang="en-US" dirty="0" smtClean="0"/>
          </a:p>
          <a:p>
            <a:r>
              <a:rPr lang="en-US" dirty="0" smtClean="0"/>
              <a:t>Florence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theoi.com/image/flora_daphn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943600" cy="4457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theoi.com/image/Z5.2Dap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530417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72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APOLLON &amp; DAPHNE</a:t>
            </a:r>
          </a:p>
          <a:p>
            <a:r>
              <a:rPr lang="en-US" dirty="0"/>
              <a:t>Museum Collection: Ostia </a:t>
            </a:r>
            <a:r>
              <a:rPr lang="en-US" dirty="0" err="1"/>
              <a:t>Antica</a:t>
            </a:r>
            <a:r>
              <a:rPr lang="en-US" dirty="0"/>
              <a:t>, Rome, Italy </a:t>
            </a:r>
            <a:br>
              <a:rPr lang="en-US" dirty="0"/>
            </a:br>
            <a:r>
              <a:rPr lang="en-US" dirty="0"/>
              <a:t>Catalogue Number: TBA</a:t>
            </a:r>
            <a:br>
              <a:rPr lang="en-US" dirty="0"/>
            </a:br>
            <a:r>
              <a:rPr lang="en-US" dirty="0"/>
              <a:t>Type: Floor Mosaic</a:t>
            </a:r>
            <a:br>
              <a:rPr lang="en-US" dirty="0"/>
            </a:br>
            <a:r>
              <a:rPr lang="en-US" dirty="0"/>
              <a:t>Context: Ostia</a:t>
            </a:r>
            <a:br>
              <a:rPr lang="en-US" dirty="0"/>
            </a:br>
            <a:r>
              <a:rPr lang="en-US" dirty="0"/>
              <a:t>Date: --</a:t>
            </a:r>
            <a:br>
              <a:rPr lang="en-US" dirty="0"/>
            </a:br>
            <a:r>
              <a:rPr lang="en-US" dirty="0"/>
              <a:t>Period: Imperial Roman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bookbuilder.cast.org/bookresources/14/14023/506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89" y="2286000"/>
            <a:ext cx="700571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38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Apollo &amp; Daphne, Greco-Roman mosaic from Antioch</a:t>
            </a:r>
            <a:br>
              <a:rPr lang="en-US" dirty="0"/>
            </a:br>
            <a:r>
              <a:rPr lang="en-US" dirty="0"/>
              <a:t>C2nd-3rd A.D., Antakya Museum, Turkey</a:t>
            </a:r>
          </a:p>
        </p:txBody>
      </p:sp>
      <p:pic>
        <p:nvPicPr>
          <p:cNvPr id="15364" name="Picture 4" descr="http://www.sacred-destinations.com/turkey/antioch-mosaic-photos/WebPhotosProFiles/600/house-of-menander-apollo-and-daphne-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4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mlahanas.de/Cyprus/Archaeology/Cyprus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57734" cy="548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The River god </a:t>
            </a:r>
            <a:r>
              <a:rPr lang="en-US" b="1" dirty="0" err="1" smtClean="0"/>
              <a:t>Peneus</a:t>
            </a:r>
            <a:r>
              <a:rPr lang="en-US" b="1" dirty="0" smtClean="0"/>
              <a:t>, Daphne and Apollo</a:t>
            </a:r>
          </a:p>
          <a:p>
            <a:r>
              <a:rPr lang="en-US" b="1" dirty="0" smtClean="0"/>
              <a:t>House of Dionysus,</a:t>
            </a:r>
          </a:p>
          <a:p>
            <a:r>
              <a:rPr lang="en-US" b="1" dirty="0" err="1"/>
              <a:t>P</a:t>
            </a:r>
            <a:r>
              <a:rPr lang="en-US" b="1" dirty="0" err="1" smtClean="0"/>
              <a:t>aphos</a:t>
            </a:r>
            <a:r>
              <a:rPr lang="en-US" b="1" dirty="0" smtClean="0"/>
              <a:t>., Cyprus</a:t>
            </a:r>
          </a:p>
          <a:p>
            <a:r>
              <a:rPr lang="en-US" b="1" dirty="0" smtClean="0"/>
              <a:t>3rd c. AD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lahanas.de/Cyprus/Archaeology/Cyprus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6675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lahanas.de/Cyprus/Archaeology/Cyprus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667500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mlahanas.de/Greeks/Mythology/RM/ApolloDaphnePollaiu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894955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Apollo and </a:t>
            </a:r>
            <a:r>
              <a:rPr lang="it-IT" dirty="0" err="1" smtClean="0"/>
              <a:t>Daphne</a:t>
            </a:r>
            <a:endParaRPr lang="it-IT" dirty="0" smtClean="0"/>
          </a:p>
          <a:p>
            <a:r>
              <a:rPr lang="it-IT" dirty="0" err="1" smtClean="0"/>
              <a:t>probably</a:t>
            </a:r>
            <a:r>
              <a:rPr lang="it-IT" dirty="0" smtClean="0"/>
              <a:t> 1470-80, Antonio del </a:t>
            </a:r>
            <a:r>
              <a:rPr lang="it-IT" dirty="0" err="1" smtClean="0"/>
              <a:t>Pollaiuolo</a:t>
            </a:r>
            <a:endParaRPr lang="it-IT" dirty="0" smtClean="0"/>
          </a:p>
          <a:p>
            <a:r>
              <a:rPr lang="it-IT" dirty="0" smtClean="0"/>
              <a:t>National </a:t>
            </a:r>
            <a:r>
              <a:rPr lang="it-IT" dirty="0" err="1" smtClean="0"/>
              <a:t>Gallery</a:t>
            </a:r>
            <a:r>
              <a:rPr lang="it-IT" dirty="0" smtClean="0"/>
              <a:t>, London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uvm.edu/~classics/slides/a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398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Anonymous:</a:t>
            </a:r>
            <a:r>
              <a:rPr lang="en-US" dirty="0"/>
              <a:t> Raphael </a:t>
            </a:r>
            <a:r>
              <a:rPr lang="en-US" dirty="0" err="1"/>
              <a:t>Regius</a:t>
            </a:r>
            <a:r>
              <a:rPr lang="en-US" dirty="0"/>
              <a:t> (died 1520), Venice ca. 1513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Ovid’s Metamorphoses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Ovid’s Metamorphoses</dc:title>
  <dc:creator>Tom Sienkewicz</dc:creator>
  <cp:lastModifiedBy>Tom Sienkewicz</cp:lastModifiedBy>
  <cp:revision>4</cp:revision>
  <dcterms:created xsi:type="dcterms:W3CDTF">2011-09-08T00:57:57Z</dcterms:created>
  <dcterms:modified xsi:type="dcterms:W3CDTF">2011-09-08T02:28:52Z</dcterms:modified>
</cp:coreProperties>
</file>