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1" r:id="rId4"/>
    <p:sldId id="273" r:id="rId5"/>
    <p:sldId id="274" r:id="rId6"/>
    <p:sldId id="266" r:id="rId7"/>
    <p:sldId id="284" r:id="rId8"/>
    <p:sldId id="275" r:id="rId9"/>
    <p:sldId id="288" r:id="rId10"/>
    <p:sldId id="283" r:id="rId11"/>
    <p:sldId id="277" r:id="rId12"/>
    <p:sldId id="282" r:id="rId13"/>
    <p:sldId id="286" r:id="rId14"/>
    <p:sldId id="278" r:id="rId15"/>
    <p:sldId id="287" r:id="rId16"/>
    <p:sldId id="279" r:id="rId17"/>
    <p:sldId id="280" r:id="rId18"/>
    <p:sldId id="276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C3D12-31B3-4326-9A2D-554FA378DBCE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AC352-B33A-48AF-B103-AD7877AE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3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C352-B33A-48AF-B103-AD7877AE21A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5E4F2-28DB-49EA-96C7-6EED1687AC7D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department.monm.edu/classics/Courses/Chronology.htm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museum.org/toah/intro/atr/04sm.htm" TargetMode="External"/><Relationship Id="rId5" Type="http://schemas.openxmlformats.org/officeDocument/2006/relationships/hyperlink" Target="http://chaos1.hypermart.net/fullsize/artrenfs.gif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chaos1.hypermart.net/fullsize/artancfs.gif" TargetMode="External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greece.co.uk/dailylife/explore/pot_shapes.html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alamo.edu/sac/vat/arthistory/arts1303/greek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metmuseum.org/toah/hd/vase/hd_vase.htm" TargetMode="External"/><Relationship Id="rId4" Type="http://schemas.openxmlformats.org/officeDocument/2006/relationships/hyperlink" Target="http://www.beazley.ox.ac.uk/pottery/defaul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heoi.com/Text/Apollodorus3.html#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heoi.com/Olympios/DionysosMyths2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zley.ox.ac.uk/pottery/painters/keypieces/blackfigure/francois.htm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mlahanas.de/Greeks/Arts/Francoi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piticollege.school.nz/ClassWebs/ClassicsWeb/Classics301/Greek%20Vase%20Painting/BlackFigure/FrancoisVase.pdf" TargetMode="External"/><Relationship Id="rId5" Type="http://schemas.openxmlformats.org/officeDocument/2006/relationships/hyperlink" Target="http://www.perseus.tufts.edu/hopper/artifact?name=Florence+4209&amp;object=Vase&amp;redirect=true" TargetMode="External"/><Relationship Id="rId4" Type="http://schemas.openxmlformats.org/officeDocument/2006/relationships/hyperlink" Target="http://greekhistory.gr.funpic.de/pages/francois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Pantheons </a:t>
            </a:r>
            <a:br>
              <a:rPr lang="en-US" dirty="0" smtClean="0"/>
            </a:br>
            <a:r>
              <a:rPr lang="en-US" dirty="0" smtClean="0"/>
              <a:t>and Assemblies of the Gods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god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6750"/>
            <a:ext cx="2971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nga.gov/image/a00005/a00005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684" y="4114800"/>
            <a:ext cx="2975316" cy="2743200"/>
          </a:xfrm>
          <a:prstGeom prst="rect">
            <a:avLst/>
          </a:prstGeom>
          <a:noFill/>
        </p:spPr>
      </p:pic>
      <p:pic>
        <p:nvPicPr>
          <p:cNvPr id="7" name="Picture 6" descr="http://www.ancient-greece.org/images/ancient-sites/delphi/treasury-siphnos-met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4112932" cy="1828800"/>
          </a:xfrm>
          <a:prstGeom prst="rect">
            <a:avLst/>
          </a:prstGeom>
          <a:noFill/>
        </p:spPr>
      </p:pic>
      <p:pic>
        <p:nvPicPr>
          <p:cNvPr id="12290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0"/>
            <a:ext cx="285750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Peleus</a:t>
            </a:r>
            <a:r>
              <a:rPr lang="en-US" dirty="0" smtClean="0"/>
              <a:t> and Thetis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F:\Pictures\2011 Italy\2011 Firenze\Archaeological Museum\DSCN0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705061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Moirai</a:t>
            </a:r>
            <a:r>
              <a:rPr lang="en-US" dirty="0" smtClean="0"/>
              <a:t> (Fates)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F:\Pictures\2011\2011 Italy\Firenze\Archaeological Museum\DSCN0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and Hera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F:\Pictures\2011 Italy\2011 Firenze\Archaeological Museum\DSCN0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Ourania</a:t>
            </a:r>
            <a:r>
              <a:rPr lang="en-US" dirty="0" smtClean="0"/>
              <a:t> and </a:t>
            </a:r>
            <a:r>
              <a:rPr lang="en-US" dirty="0" err="1" smtClean="0"/>
              <a:t>Kalliope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F:\Pictures\2011 Italy\2011 Firenze\Archaeological Museum\DSCN0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of </a:t>
            </a:r>
            <a:r>
              <a:rPr lang="en-US" dirty="0" err="1" smtClean="0"/>
              <a:t>Hephaistos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F:\Pictures\2011\2011 Italy\Firenze\Archaeological Museum\DSCN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7314612" cy="5486400"/>
          </a:xfrm>
          <a:prstGeom prst="rect">
            <a:avLst/>
          </a:prstGeom>
          <a:noFill/>
        </p:spPr>
      </p:pic>
      <p:pic>
        <p:nvPicPr>
          <p:cNvPr id="37892" name="Picture 4" descr="http://www.mlahanas.de/Greeks/Arts/Francois/F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0005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Dionysus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F:\Pictures\2011 Italy\2011 Firenze\Archaeological Museum\DSCN5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and Hera Enthroned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F:\Pictures\2011\2011 Italy\Firenze\Archaeological Museum\DSCN0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F:\Pictures\2011\2011 Italy\Firenze\Archaeological Museum\DSCN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F:\Pictures\2011\2011 Italy\Firenze\Archaeological Museum\DSCN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1461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F:\Pictures\2011\2011 Italy\Firenze\Archaeological Museum\DSCN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4115131" cy="5486400"/>
          </a:xfrm>
          <a:prstGeom prst="rect">
            <a:avLst/>
          </a:prstGeom>
          <a:noFill/>
        </p:spPr>
      </p:pic>
      <p:pic>
        <p:nvPicPr>
          <p:cNvPr id="40965" name="Picture 5" descr="http://www.theoi.com/image/K6.3Artem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076575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82296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3"/>
              </a:rPr>
              <a:t>http://department.monm.edu/classics/Courses/Chronology.htm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http://chaos1.hypermart.net/fullsize/artancfs.gif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http://chaos1.hypermart.net/fullsize/artrenfs.gif</a:t>
            </a:r>
            <a:endParaRPr lang="en-US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http://www.metmuseum.org/toah/intro/atr/04sm.htm</a:t>
            </a:r>
            <a:endParaRPr lang="en-US" dirty="0"/>
          </a:p>
        </p:txBody>
      </p:sp>
      <p:pic>
        <p:nvPicPr>
          <p:cNvPr id="4" name="Picture 3" descr="http://www.ancient-greece.org/images/ancient-sites/delphi/treasury-siphnos-meto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1371600"/>
            <a:ext cx="2056466" cy="914400"/>
          </a:xfrm>
          <a:prstGeom prst="rect">
            <a:avLst/>
          </a:prstGeom>
          <a:noFill/>
        </p:spPr>
      </p:pic>
      <p:pic>
        <p:nvPicPr>
          <p:cNvPr id="5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1000"/>
            <a:ext cx="1925052" cy="1828800"/>
          </a:xfrm>
          <a:prstGeom prst="rect">
            <a:avLst/>
          </a:prstGeom>
          <a:noFill/>
        </p:spPr>
      </p:pic>
      <p:pic>
        <p:nvPicPr>
          <p:cNvPr id="6" name="Picture 8" descr="gods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143000"/>
            <a:ext cx="22823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nga.gov/image/a00005/a00005f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0456" y="304800"/>
            <a:ext cx="1983544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35477" y="2438400"/>
            <a:ext cx="2551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Siphnian</a:t>
            </a:r>
            <a:r>
              <a:rPr lang="en-US" b="1" dirty="0" smtClean="0"/>
              <a:t> </a:t>
            </a:r>
            <a:r>
              <a:rPr lang="en-US" b="1" dirty="0" smtClean="0"/>
              <a:t>Treasury Frieze</a:t>
            </a:r>
          </a:p>
          <a:p>
            <a:pPr algn="ctr"/>
            <a:r>
              <a:rPr lang="en-US" b="1" dirty="0" smtClean="0"/>
              <a:t>Delphi</a:t>
            </a:r>
          </a:p>
          <a:p>
            <a:pPr algn="ctr"/>
            <a:r>
              <a:rPr lang="en-US" b="1" dirty="0" smtClean="0"/>
              <a:t> 530-25 BC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4124" y="2438400"/>
            <a:ext cx="1467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François Vase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c.550 B.C.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1704" y="3048000"/>
            <a:ext cx="180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Parthenon Frieze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443-438 B.C.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23622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Bellini</a:t>
            </a:r>
          </a:p>
          <a:p>
            <a:pPr algn="ctr"/>
            <a:r>
              <a:rPr lang="en-US" b="1" dirty="0" smtClean="0"/>
              <a:t>“Feast of the Gods”</a:t>
            </a:r>
          </a:p>
          <a:p>
            <a:pPr algn="ctr"/>
            <a:r>
              <a:rPr lang="en-US" b="1" dirty="0" smtClean="0"/>
              <a:t>1514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Greek Pottery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http://www.alamo.edu/sac/vat/arthistory/arts1303/greek2.htm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http://www.ancientgreece.co.uk/dailylife/explore/pot_shapes.html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http://www.beazley.ox.ac.uk/pottery/default.htm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http://www.metmuseum.org/toah/hd/vase/hd_vase.htm</a:t>
            </a:r>
            <a:endParaRPr lang="en-US" dirty="0"/>
          </a:p>
        </p:txBody>
      </p:sp>
      <p:pic>
        <p:nvPicPr>
          <p:cNvPr id="25602" name="Picture 2" descr="http://www.ceramicstoday.com/articles/images/greek/all_shapes_tsss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447800"/>
            <a:ext cx="3095625" cy="4324351"/>
          </a:xfrm>
          <a:prstGeom prst="rect">
            <a:avLst/>
          </a:prstGeom>
          <a:noFill/>
        </p:spPr>
      </p:pic>
      <p:pic>
        <p:nvPicPr>
          <p:cNvPr id="5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81000"/>
            <a:ext cx="1925052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34200" y="304800"/>
            <a:ext cx="1467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François Vase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c.550 B.C.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on the François Vase: Side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Kalydonian</a:t>
            </a:r>
            <a:r>
              <a:rPr lang="en-US" dirty="0" smtClean="0"/>
              <a:t> Boar Hunt</a:t>
            </a:r>
          </a:p>
          <a:p>
            <a:r>
              <a:rPr lang="en-US" dirty="0" err="1" smtClean="0"/>
              <a:t>Patroklos</a:t>
            </a:r>
            <a:r>
              <a:rPr lang="en-US" dirty="0" smtClean="0"/>
              <a:t>’ Funeral Games</a:t>
            </a:r>
          </a:p>
          <a:p>
            <a:r>
              <a:rPr lang="en-US" dirty="0" smtClean="0"/>
              <a:t>Wedding Procession of </a:t>
            </a:r>
            <a:r>
              <a:rPr lang="en-US" dirty="0" err="1" smtClean="0"/>
              <a:t>Pelias</a:t>
            </a:r>
            <a:r>
              <a:rPr lang="en-US" dirty="0" smtClean="0"/>
              <a:t> and Thetis: Read </a:t>
            </a:r>
            <a:r>
              <a:rPr lang="en-US" dirty="0" err="1" smtClean="0">
                <a:hlinkClick r:id="rId2"/>
              </a:rPr>
              <a:t>Apollodorus</a:t>
            </a:r>
            <a:endParaRPr lang="en-US" dirty="0" smtClean="0"/>
          </a:p>
          <a:p>
            <a:r>
              <a:rPr lang="en-US" dirty="0" smtClean="0"/>
              <a:t>Achilles chases Trojan Prince </a:t>
            </a:r>
            <a:r>
              <a:rPr lang="en-US" dirty="0" err="1" smtClean="0"/>
              <a:t>Troilos</a:t>
            </a:r>
            <a:r>
              <a:rPr lang="en-US" dirty="0" smtClean="0"/>
              <a:t>  </a:t>
            </a:r>
          </a:p>
          <a:p>
            <a:r>
              <a:rPr lang="en-US" dirty="0" smtClean="0"/>
              <a:t>Animal frieze. </a:t>
            </a:r>
          </a:p>
          <a:p>
            <a:r>
              <a:rPr lang="en-US" dirty="0" smtClean="0"/>
              <a:t>Pygmies fight cranes (foot).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3794" name="Picture 2" descr="François V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66700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on the François Vase: Side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Theseus</a:t>
            </a:r>
            <a:r>
              <a:rPr lang="en-US" dirty="0" smtClean="0"/>
              <a:t> and Athenian Youths doing crane dance at Crete</a:t>
            </a:r>
          </a:p>
          <a:p>
            <a:r>
              <a:rPr lang="en-US" dirty="0" err="1" smtClean="0"/>
              <a:t>Lapiths</a:t>
            </a:r>
            <a:r>
              <a:rPr lang="en-US" dirty="0" smtClean="0"/>
              <a:t> and Centaurs</a:t>
            </a:r>
          </a:p>
          <a:p>
            <a:r>
              <a:rPr lang="en-US" dirty="0" smtClean="0"/>
              <a:t>Wedding Procession of </a:t>
            </a:r>
            <a:r>
              <a:rPr lang="en-US" dirty="0" err="1" smtClean="0"/>
              <a:t>Peleus</a:t>
            </a:r>
            <a:r>
              <a:rPr lang="en-US" dirty="0" smtClean="0"/>
              <a:t> and Thetis</a:t>
            </a:r>
          </a:p>
          <a:p>
            <a:r>
              <a:rPr lang="en-US" dirty="0" smtClean="0"/>
              <a:t>Return of </a:t>
            </a:r>
            <a:r>
              <a:rPr lang="en-US" dirty="0" err="1" smtClean="0"/>
              <a:t>Hephaistos</a:t>
            </a:r>
            <a:r>
              <a:rPr lang="en-US" dirty="0" smtClean="0"/>
              <a:t> to Olympus . Read this myth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Animal frieze</a:t>
            </a:r>
          </a:p>
          <a:p>
            <a:r>
              <a:rPr lang="en-US" dirty="0" smtClean="0"/>
              <a:t>Pygmies fight cranes (foot)</a:t>
            </a:r>
          </a:p>
          <a:p>
            <a:endParaRPr lang="en-US" dirty="0"/>
          </a:p>
        </p:txBody>
      </p:sp>
      <p:pic>
        <p:nvPicPr>
          <p:cNvPr id="32771" name="Picture 3" descr="F:\Pictures\2011\2011 Italy\Firenze\Archaeological Museum\DSCN0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362" y="1676400"/>
            <a:ext cx="3657306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François Vase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http://www.mlahanas.de/Greeks/Arts/Francois.htm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http://www.beazley.ox.ac.uk/pottery/painters/keypieces/blackfigure/francois.htm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http://greekhistory.gr.funpic.de/pages/francois.htm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http://www.perseus.tufts.edu/hopper/artifact?name=Florence+4209&amp;object=Vase&amp;redirect=true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http://www.kapiticollege.school.nz/ClassWebs/ClassicsWeb/Classics301/Greek%20Vase%20Painting/BlackFigure/FrancoisVase.pdf</a:t>
            </a:r>
            <a:endParaRPr lang="en-US" dirty="0"/>
          </a:p>
        </p:txBody>
      </p:sp>
      <p:pic>
        <p:nvPicPr>
          <p:cNvPr id="4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81000"/>
            <a:ext cx="1925052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05600" y="685800"/>
            <a:ext cx="1467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François Vase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c.550 B.C.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Ergotimos</a:t>
            </a:r>
            <a:r>
              <a:rPr lang="en-US" dirty="0" smtClean="0"/>
              <a:t> made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5" name="Picture 3" descr="F:\Pictures\2011 Italy\2011 Firenze\Archaeological Museum\DSCN0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4115131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F:\Pictures\2011\2011 Italy\Firenze\Archaeological Museum\DSCN0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60832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s://pantherfile.uwm.edu/prec/www/course/mythology/1100/1811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281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184</Words>
  <Application>Microsoft Office PowerPoint</Application>
  <PresentationFormat>On-screen Show (4:3)</PresentationFormat>
  <Paragraphs>61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Pantheons  and Assemblies of the Gods </vt:lpstr>
      <vt:lpstr>Timelines</vt:lpstr>
      <vt:lpstr>On Greek Pottery</vt:lpstr>
      <vt:lpstr>Myths on the François Vase: Side A</vt:lpstr>
      <vt:lpstr>Myths on the François Vase: Side B</vt:lpstr>
      <vt:lpstr>François Vase</vt:lpstr>
      <vt:lpstr>Ergotimos made me</vt:lpstr>
      <vt:lpstr>PowerPoint Presentation</vt:lpstr>
      <vt:lpstr>PowerPoint Presentation</vt:lpstr>
      <vt:lpstr>Peleus and Thetis</vt:lpstr>
      <vt:lpstr>Moirai (Fates)</vt:lpstr>
      <vt:lpstr>Zeus and Hera</vt:lpstr>
      <vt:lpstr>Ourania and Kalliope</vt:lpstr>
      <vt:lpstr>Return of Hephaistos</vt:lpstr>
      <vt:lpstr>Dionysus</vt:lpstr>
      <vt:lpstr>Zeus and Hera Enthroned</vt:lpstr>
      <vt:lpstr>Ares</vt:lpstr>
      <vt:lpstr>Hermes</vt:lpstr>
      <vt:lpstr>Artemis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Gods in Art</dc:title>
  <dc:creator>Tom Sienkewicz</dc:creator>
  <cp:lastModifiedBy>Default User</cp:lastModifiedBy>
  <cp:revision>13</cp:revision>
  <dcterms:created xsi:type="dcterms:W3CDTF">2011-08-26T00:26:36Z</dcterms:created>
  <dcterms:modified xsi:type="dcterms:W3CDTF">2011-08-29T20:04:54Z</dcterms:modified>
</cp:coreProperties>
</file>