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2" r:id="rId6"/>
    <p:sldId id="263" r:id="rId7"/>
    <p:sldId id="260" r:id="rId8"/>
    <p:sldId id="261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7901-3510-4A29-A9FA-9B6414A2D9F8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1853-0A42-47C3-88D5-309978CF7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989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7901-3510-4A29-A9FA-9B6414A2D9F8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1853-0A42-47C3-88D5-309978CF7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16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7901-3510-4A29-A9FA-9B6414A2D9F8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1853-0A42-47C3-88D5-309978CF7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535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7901-3510-4A29-A9FA-9B6414A2D9F8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1853-0A42-47C3-88D5-309978CF7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681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7901-3510-4A29-A9FA-9B6414A2D9F8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1853-0A42-47C3-88D5-309978CF7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062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7901-3510-4A29-A9FA-9B6414A2D9F8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1853-0A42-47C3-88D5-309978CF7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227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7901-3510-4A29-A9FA-9B6414A2D9F8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1853-0A42-47C3-88D5-309978CF7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020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7901-3510-4A29-A9FA-9B6414A2D9F8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1853-0A42-47C3-88D5-309978CF7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80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7901-3510-4A29-A9FA-9B6414A2D9F8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1853-0A42-47C3-88D5-309978CF7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699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7901-3510-4A29-A9FA-9B6414A2D9F8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1853-0A42-47C3-88D5-309978CF7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720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7901-3510-4A29-A9FA-9B6414A2D9F8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1853-0A42-47C3-88D5-309978CF7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2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47901-3510-4A29-A9FA-9B6414A2D9F8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71853-0A42-47C3-88D5-309978CF7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38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8800" dirty="0" smtClean="0"/>
              <a:t>Ajax</a:t>
            </a:r>
            <a:r>
              <a:rPr lang="en-US" sz="8800" dirty="0"/>
              <a:t/>
            </a:r>
            <a:br>
              <a:rPr lang="en-US" sz="8800" dirty="0"/>
            </a:br>
            <a:r>
              <a:rPr lang="en-US" sz="1400" dirty="0" smtClean="0"/>
              <a:t>Shannon Sullivan and Christina </a:t>
            </a:r>
            <a:r>
              <a:rPr lang="en-US" sz="1400" dirty="0" smtClean="0"/>
              <a:t>Durante</a:t>
            </a:r>
            <a:br>
              <a:rPr lang="en-US" sz="1400" dirty="0" smtClean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2200" dirty="0" smtClean="0"/>
              <a:t>“Even his shield makes war: and arms, for his arms, are raised.” –Ovid Book XII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9518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87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1600" dirty="0" err="1" smtClean="0"/>
              <a:t>Antimenes</a:t>
            </a:r>
            <a:r>
              <a:rPr lang="en-US" sz="1600" dirty="0" smtClean="0"/>
              <a:t> Painter </a:t>
            </a:r>
            <a:br>
              <a:rPr lang="en-US" sz="1600" dirty="0" smtClean="0"/>
            </a:br>
            <a:r>
              <a:rPr lang="en-US" sz="1600" dirty="0" smtClean="0"/>
              <a:t>Attic Black-figure vessel, c. 520-510 BCE </a:t>
            </a:r>
            <a:br>
              <a:rPr lang="en-US" sz="1600" dirty="0" smtClean="0"/>
            </a:br>
            <a:r>
              <a:rPr lang="en-US" sz="1600" dirty="0" err="1" smtClean="0"/>
              <a:t>Muee</a:t>
            </a:r>
            <a:r>
              <a:rPr lang="en-US" sz="1600" dirty="0" smtClean="0"/>
              <a:t> du Louvre, Paris, France </a:t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Ajax carrying the body of Achilles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457200"/>
            <a:ext cx="5105400" cy="3982212"/>
          </a:xfrm>
        </p:spPr>
      </p:pic>
    </p:spTree>
    <p:extLst>
      <p:ext uri="{BB962C8B-B14F-4D97-AF65-F5344CB8AC3E}">
        <p14:creationId xmlns:p14="http://schemas.microsoft.com/office/powerpoint/2010/main" val="315977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800600"/>
            <a:ext cx="8229600" cy="1524000"/>
          </a:xfrm>
        </p:spPr>
        <p:txBody>
          <a:bodyPr>
            <a:normAutofit fontScale="90000"/>
          </a:bodyPr>
          <a:lstStyle/>
          <a:p>
            <a:r>
              <a:rPr lang="en-US" sz="1800" dirty="0" err="1" smtClean="0"/>
              <a:t>Douris</a:t>
            </a:r>
            <a:r>
              <a:rPr lang="en-US" sz="1800" dirty="0" smtClean="0"/>
              <a:t> Painter </a:t>
            </a:r>
            <a:br>
              <a:rPr lang="en-US" sz="1800" dirty="0" smtClean="0"/>
            </a:br>
            <a:r>
              <a:rPr lang="en-US" sz="1800" dirty="0" smtClean="0"/>
              <a:t>Red-figure cup, c. 500-450 BCE</a:t>
            </a:r>
            <a:br>
              <a:rPr lang="en-US" sz="1800" dirty="0" smtClean="0"/>
            </a:br>
            <a:r>
              <a:rPr lang="en-US" sz="1800" dirty="0" err="1" smtClean="0"/>
              <a:t>Kunsthistorisches</a:t>
            </a:r>
            <a:r>
              <a:rPr lang="en-US" sz="1800" dirty="0" smtClean="0"/>
              <a:t> Museum </a:t>
            </a:r>
            <a:br>
              <a:rPr lang="en-US" sz="1800" dirty="0" smtClean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>Agamemnon attempts to separate and hold back Ajax and Ulysses as they are competing for the armor of Achilles. </a:t>
            </a:r>
            <a:endParaRPr lang="en-US" sz="1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533400"/>
            <a:ext cx="5208608" cy="4114800"/>
          </a:xfrm>
        </p:spPr>
      </p:pic>
    </p:spTree>
    <p:extLst>
      <p:ext uri="{BB962C8B-B14F-4D97-AF65-F5344CB8AC3E}">
        <p14:creationId xmlns:p14="http://schemas.microsoft.com/office/powerpoint/2010/main" val="11122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34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err="1" smtClean="0"/>
              <a:t>Douris</a:t>
            </a:r>
            <a:r>
              <a:rPr lang="en-US" sz="1600" dirty="0" smtClean="0"/>
              <a:t> Painter</a:t>
            </a:r>
            <a:br>
              <a:rPr lang="en-US" sz="1600" dirty="0" smtClean="0"/>
            </a:br>
            <a:r>
              <a:rPr lang="en-US" sz="1600" dirty="0" smtClean="0"/>
              <a:t>Red-figure cup, c. 500-450 BCE </a:t>
            </a:r>
            <a:br>
              <a:rPr lang="en-US" sz="1600" dirty="0" smtClean="0"/>
            </a:br>
            <a:r>
              <a:rPr lang="en-US" sz="1600" dirty="0" err="1" smtClean="0"/>
              <a:t>Kunsthistorisches</a:t>
            </a:r>
            <a:r>
              <a:rPr lang="en-US" sz="1600" dirty="0" smtClean="0"/>
              <a:t> Museum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400" dirty="0" smtClean="0"/>
              <a:t>Athena is portrayed in the middle as Ulysses (right) and Ajax (second left) cast lots for the arms of Achilles.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838200"/>
            <a:ext cx="3810000" cy="301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12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0"/>
            <a:ext cx="8305800" cy="2316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dirty="0" smtClean="0"/>
              <a:t>Virgil Solis German</a:t>
            </a:r>
          </a:p>
          <a:p>
            <a:pPr marL="0" indent="0" algn="ctr">
              <a:buNone/>
            </a:pPr>
            <a:r>
              <a:rPr lang="en-US" sz="1400" dirty="0" smtClean="0"/>
              <a:t>Woodcut from the sixteenth century</a:t>
            </a:r>
          </a:p>
          <a:p>
            <a:pPr marL="0" indent="0" algn="ctr">
              <a:buNone/>
            </a:pPr>
            <a:r>
              <a:rPr lang="en-US" sz="1400" dirty="0" smtClean="0"/>
              <a:t>Now found in Vienna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endParaRPr lang="en-US" sz="1400" dirty="0" smtClean="0"/>
          </a:p>
          <a:p>
            <a:pPr marL="0" indent="0" algn="ctr">
              <a:buNone/>
            </a:pPr>
            <a:r>
              <a:rPr lang="en-US" sz="1400" dirty="0"/>
              <a:t>Argument between Ajax and Ulysses for Achilles armor</a:t>
            </a:r>
          </a:p>
          <a:p>
            <a:pPr marL="0" indent="0" algn="ctr">
              <a:buNone/>
            </a:pPr>
            <a:endParaRPr lang="en-US" sz="1400" dirty="0"/>
          </a:p>
        </p:txBody>
      </p:sp>
      <p:pic>
        <p:nvPicPr>
          <p:cNvPr id="1026" name="Picture 2" descr="\\nts2\home\ssullivan\windows\Desktop\03045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81000"/>
            <a:ext cx="4038600" cy="3109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340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038600"/>
            <a:ext cx="8534400" cy="2087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dirty="0" err="1" smtClean="0"/>
              <a:t>Exekias</a:t>
            </a:r>
            <a:endParaRPr lang="en-US" sz="1400" dirty="0" smtClean="0"/>
          </a:p>
          <a:p>
            <a:pPr marL="0" indent="0" algn="ctr">
              <a:buNone/>
            </a:pPr>
            <a:r>
              <a:rPr lang="en-US" sz="1400" dirty="0" smtClean="0"/>
              <a:t> Attica-Black Figure vase </a:t>
            </a:r>
          </a:p>
          <a:p>
            <a:pPr marL="0" indent="0" algn="ctr">
              <a:buNone/>
            </a:pPr>
            <a:r>
              <a:rPr lang="en-US" sz="1400" dirty="0" smtClean="0"/>
              <a:t>540 B.C.E.</a:t>
            </a:r>
          </a:p>
          <a:p>
            <a:pPr marL="0" indent="0" algn="ctr">
              <a:buNone/>
            </a:pPr>
            <a:r>
              <a:rPr lang="en-US" sz="1400" dirty="0" smtClean="0"/>
              <a:t>Can be found in </a:t>
            </a:r>
            <a:r>
              <a:rPr lang="en-US" sz="1400" dirty="0" err="1" smtClean="0"/>
              <a:t>Attike</a:t>
            </a:r>
            <a:r>
              <a:rPr lang="en-US" sz="1400" dirty="0" smtClean="0"/>
              <a:t> Greece 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endParaRPr lang="en-US" sz="1400" dirty="0" smtClean="0"/>
          </a:p>
          <a:p>
            <a:pPr marL="0" indent="0" algn="ctr">
              <a:buNone/>
            </a:pPr>
            <a:r>
              <a:rPr lang="en-US" sz="1400" dirty="0" smtClean="0"/>
              <a:t>Ajax prepares to kill himself on Hector’s sword</a:t>
            </a:r>
            <a:endParaRPr lang="en-US" sz="1400" dirty="0"/>
          </a:p>
        </p:txBody>
      </p:sp>
      <p:pic>
        <p:nvPicPr>
          <p:cNvPr id="1026" name="Picture 2" descr="\\nts2\home\ssullivan\windows\Desktop\41822003253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52400"/>
            <a:ext cx="249555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056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229600" cy="1143000"/>
          </a:xfrm>
        </p:spPr>
        <p:txBody>
          <a:bodyPr>
            <a:normAutofit/>
          </a:bodyPr>
          <a:lstStyle/>
          <a:p>
            <a:r>
              <a:rPr lang="en-US" sz="1400" dirty="0" smtClean="0"/>
              <a:t>Etruscan bronze statue, c. 6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century BC </a:t>
            </a:r>
            <a:br>
              <a:rPr lang="en-US" sz="1400" dirty="0" smtClean="0"/>
            </a:br>
            <a:r>
              <a:rPr lang="en-US" sz="1400" dirty="0" err="1" smtClean="0"/>
              <a:t>Museo</a:t>
            </a:r>
            <a:r>
              <a:rPr lang="en-US" sz="1400" dirty="0" smtClean="0"/>
              <a:t> </a:t>
            </a:r>
            <a:r>
              <a:rPr lang="en-US" sz="1400" dirty="0" err="1" smtClean="0"/>
              <a:t>archeologico</a:t>
            </a:r>
            <a:r>
              <a:rPr lang="en-US" sz="1400" dirty="0" smtClean="0"/>
              <a:t> di Firenze </a:t>
            </a:r>
            <a:br>
              <a:rPr lang="en-US" sz="1400" dirty="0" smtClean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 smtClean="0"/>
              <a:t>Ajax “Unconquered” falls on his sword after losing to Ulysses in the debate to receive the armor of Achilles </a:t>
            </a:r>
            <a:endParaRPr 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975" y="381000"/>
            <a:ext cx="268605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17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>Antonio </a:t>
            </a:r>
            <a:r>
              <a:rPr lang="en-US" sz="2000" dirty="0" err="1" smtClean="0"/>
              <a:t>Tempesta</a:t>
            </a:r>
            <a:r>
              <a:rPr lang="en-US" sz="2000" dirty="0" smtClean="0"/>
              <a:t> (Italian, 1555-1630) </a:t>
            </a:r>
            <a:br>
              <a:rPr lang="en-US" sz="2000" dirty="0" smtClean="0"/>
            </a:br>
            <a:r>
              <a:rPr lang="en-US" sz="2000" dirty="0" smtClean="0"/>
              <a:t>17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century etching </a:t>
            </a:r>
            <a:br>
              <a:rPr lang="en-US" sz="2000" dirty="0" smtClean="0"/>
            </a:br>
            <a:r>
              <a:rPr lang="en-US" sz="2000" dirty="0" smtClean="0"/>
              <a:t>Fine Arts Museum of San Francisco</a:t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The Death of Ajax 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533400"/>
            <a:ext cx="4267200" cy="3691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30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4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1400" dirty="0" smtClean="0"/>
              <a:t>“The Suicide of Ajax the Great” </a:t>
            </a:r>
            <a:br>
              <a:rPr lang="en-US" sz="1400" dirty="0" smtClean="0"/>
            </a:br>
            <a:r>
              <a:rPr lang="en-US" sz="1400" dirty="0" err="1" smtClean="0"/>
              <a:t>Etrurian</a:t>
            </a:r>
            <a:r>
              <a:rPr lang="en-US" sz="1400" dirty="0" smtClean="0"/>
              <a:t> red-figure calyx-</a:t>
            </a:r>
            <a:r>
              <a:rPr lang="en-US" sz="1400" dirty="0" err="1" smtClean="0"/>
              <a:t>krater</a:t>
            </a:r>
            <a:r>
              <a:rPr lang="en-US" sz="1400" dirty="0" smtClean="0"/>
              <a:t>, c. 400-350BCE</a:t>
            </a:r>
            <a:br>
              <a:rPr lang="en-US" sz="1400" dirty="0" smtClean="0"/>
            </a:br>
            <a:r>
              <a:rPr lang="en-US" sz="1400" dirty="0" smtClean="0"/>
              <a:t>British Museum</a:t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“…the bloodstained ground bore a purple flower from the green turf…”</a:t>
            </a:r>
            <a:endParaRPr 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762000"/>
            <a:ext cx="3659688" cy="3186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60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71</Words>
  <Application>Microsoft Office PowerPoint</Application>
  <PresentationFormat>On-screen Show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Ajax Shannon Sullivan and Christina Durante   “Even his shield makes war: and arms, for his arms, are raised.” –Ovid Book XII </vt:lpstr>
      <vt:lpstr>Antimenes Painter  Attic Black-figure vessel, c. 520-510 BCE  Muee du Louvre, Paris, France   Ajax carrying the body of Achilles  </vt:lpstr>
      <vt:lpstr>Douris Painter  Red-figure cup, c. 500-450 BCE Kunsthistorisches Museum   Agamemnon attempts to separate and hold back Ajax and Ulysses as they are competing for the armor of Achilles. </vt:lpstr>
      <vt:lpstr> Douris Painter Red-figure cup, c. 500-450 BCE  Kunsthistorisches Museum  Athena is portrayed in the middle as Ulysses (right) and Ajax (second left) cast lots for the arms of Achilles. </vt:lpstr>
      <vt:lpstr>PowerPoint Presentation</vt:lpstr>
      <vt:lpstr>PowerPoint Presentation</vt:lpstr>
      <vt:lpstr>Etruscan bronze statue, c. 6th century BC  Museo archeologico di Firenze   Ajax “Unconquered” falls on his sword after losing to Ulysses in the debate to receive the armor of Achilles </vt:lpstr>
      <vt:lpstr>Antonio Tempesta (Italian, 1555-1630)  17th century etching  Fine Arts Museum of San Francisco  The Death of Ajax </vt:lpstr>
      <vt:lpstr>“The Suicide of Ajax the Great”  Etrurian red-figure calyx-krater, c. 400-350BCE British Museum  “…the bloodstained ground bore a purple flower from the green turf…”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Ajax</dc:title>
  <dc:creator>Christina</dc:creator>
  <cp:lastModifiedBy>Default User</cp:lastModifiedBy>
  <cp:revision>8</cp:revision>
  <dcterms:created xsi:type="dcterms:W3CDTF">2011-10-21T04:15:52Z</dcterms:created>
  <dcterms:modified xsi:type="dcterms:W3CDTF">2011-10-21T15:43:06Z</dcterms:modified>
</cp:coreProperties>
</file>