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6" r:id="rId6"/>
    <p:sldId id="265" r:id="rId7"/>
    <p:sldId id="257" r:id="rId8"/>
    <p:sldId id="262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6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5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2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5DF4-8671-428E-9A5A-E41BC1A8A9DD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54E3-CC7B-4AF4-8224-8126058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Daedalus and Icarus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Nick </a:t>
            </a:r>
            <a:r>
              <a:rPr lang="en-US" dirty="0" err="1" smtClean="0"/>
              <a:t>Raes</a:t>
            </a:r>
            <a:endParaRPr lang="en-US" dirty="0" smtClean="0"/>
          </a:p>
          <a:p>
            <a:r>
              <a:rPr lang="en-US" dirty="0" smtClean="0"/>
              <a:t>Sam Mackey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Bronze Sculpture of Daedalus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6788150" cy="5091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66937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Century C.E.</a:t>
            </a:r>
          </a:p>
          <a:p>
            <a:r>
              <a:rPr lang="en-US" sz="2400" dirty="0" smtClean="0"/>
              <a:t>Found in Macedonia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27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Daedalus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"/>
            <a:ext cx="4900758" cy="64984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Andrea Pisano 1295 – 1348</a:t>
            </a:r>
            <a:br>
              <a:rPr lang="en-US" sz="2400" dirty="0" smtClean="0"/>
            </a:br>
            <a:r>
              <a:rPr lang="en-US" sz="2400" dirty="0" smtClean="0"/>
              <a:t>Relief</a:t>
            </a:r>
            <a:br>
              <a:rPr lang="en-US" sz="2400" dirty="0" smtClean="0"/>
            </a:br>
            <a:r>
              <a:rPr lang="en-US" sz="2400" dirty="0" smtClean="0"/>
              <a:t>Campanile, Florence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Landscape with the Fall of Icarus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2647"/>
            <a:ext cx="6400800" cy="553855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Pieter </a:t>
            </a:r>
            <a:r>
              <a:rPr lang="en-US" sz="2400" dirty="0" err="1" smtClean="0"/>
              <a:t>Brughel</a:t>
            </a:r>
            <a:r>
              <a:rPr lang="en-US" sz="2400" dirty="0" smtClean="0"/>
              <a:t> the Elder (c.1525 – 1569)</a:t>
            </a:r>
          </a:p>
          <a:p>
            <a:r>
              <a:rPr lang="en-US" sz="2400" dirty="0" smtClean="0"/>
              <a:t>Oil on Canvas</a:t>
            </a:r>
            <a:br>
              <a:rPr lang="en-US" sz="2400" dirty="0" smtClean="0"/>
            </a:br>
            <a:r>
              <a:rPr lang="en-US" sz="2400" dirty="0" smtClean="0"/>
              <a:t>c. 1560</a:t>
            </a:r>
            <a:br>
              <a:rPr lang="en-US" sz="2400" dirty="0" smtClean="0"/>
            </a:br>
            <a:r>
              <a:rPr lang="en-US" sz="2400" dirty="0" smtClean="0"/>
              <a:t>Royal Museum of Fine Arts Belgium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4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Daedalus and Icarus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03" y="1066800"/>
            <a:ext cx="5960341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Woodcut found Illustrated in </a:t>
            </a:r>
            <a:r>
              <a:rPr lang="en-US" sz="2400" i="1" dirty="0" smtClean="0"/>
              <a:t>Ovid: Metamorphoses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Illustrated by  Virgil Solis c. 1569</a:t>
            </a:r>
            <a:br>
              <a:rPr lang="en-US" sz="2400" dirty="0" smtClean="0"/>
            </a:br>
            <a:r>
              <a:rPr lang="en-US" sz="2400" dirty="0" smtClean="0"/>
              <a:t>University of Glasgow, UK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1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Palazzo </a:t>
            </a:r>
            <a:r>
              <a:rPr lang="en-US" sz="3200" dirty="0" err="1" smtClean="0"/>
              <a:t>Vecchio</a:t>
            </a:r>
            <a:r>
              <a:rPr lang="en-US" sz="3200" dirty="0" smtClean="0"/>
              <a:t> (</a:t>
            </a:r>
            <a:r>
              <a:rPr lang="en-US" sz="3200" dirty="0" err="1" smtClean="0"/>
              <a:t>Studiolo</a:t>
            </a:r>
            <a:r>
              <a:rPr lang="en-US" sz="3200" dirty="0" smtClean="0"/>
              <a:t>) Fall of Icarus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304800"/>
            <a:ext cx="4556383" cy="67993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819400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Tommaso</a:t>
            </a:r>
            <a:r>
              <a:rPr lang="en-US" sz="2400" dirty="0" smtClean="0"/>
              <a:t> </a:t>
            </a:r>
            <a:r>
              <a:rPr lang="en-US" sz="2400" dirty="0" err="1" smtClean="0"/>
              <a:t>Manzuoli</a:t>
            </a:r>
            <a:r>
              <a:rPr lang="en-US" sz="2400" dirty="0" smtClean="0"/>
              <a:t>  1536-71</a:t>
            </a:r>
            <a:br>
              <a:rPr lang="en-US" sz="2400" dirty="0" smtClean="0"/>
            </a:br>
            <a:r>
              <a:rPr lang="en-US" sz="2400" dirty="0" smtClean="0"/>
              <a:t>c. 1570-71</a:t>
            </a:r>
            <a:br>
              <a:rPr lang="en-US" sz="2400" dirty="0" smtClean="0"/>
            </a:br>
            <a:r>
              <a:rPr lang="en-US" sz="2400" dirty="0" smtClean="0"/>
              <a:t>Located at Palazzo </a:t>
            </a:r>
            <a:r>
              <a:rPr lang="en-US" sz="2400" dirty="0" err="1" smtClean="0"/>
              <a:t>Vecchio</a:t>
            </a:r>
            <a:r>
              <a:rPr lang="en-US" sz="2400" dirty="0" smtClean="0"/>
              <a:t>  in Florence, Italy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09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Daedalus and Icarus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73" y="-48102"/>
            <a:ext cx="5181600" cy="691302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c. 1620 by Anthony van </a:t>
            </a:r>
            <a:r>
              <a:rPr lang="en-US" sz="2400" dirty="0" err="1" smtClean="0"/>
              <a:t>Dyck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Oil on Canvas</a:t>
            </a:r>
            <a:br>
              <a:rPr lang="en-US" sz="2400" dirty="0" smtClean="0"/>
            </a:br>
            <a:r>
              <a:rPr lang="en-US" sz="2400" dirty="0" smtClean="0"/>
              <a:t>Art Gallery of Ontario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72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3008313" cy="29718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effectLst/>
              </a:rPr>
              <a:t>Daedalus, wanting to flee Crete, made wings of wax, for himself and for his son [Icarus], to escape the domination of Minos. Icarus falls into the sea, having paid no attention to his father's warnings, while Daedalus escapes to Sicily.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7257678" cy="5867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819400"/>
            <a:ext cx="3008313" cy="1858963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/>
              </a:rPr>
              <a:t>Engraving by Peter Paul Bouche after a drawing by </a:t>
            </a:r>
            <a:r>
              <a:rPr lang="en-US" sz="2400" dirty="0" err="1" smtClean="0">
                <a:effectLst/>
              </a:rPr>
              <a:t>Hendrik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Abbé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>Print; Book Illustration</a:t>
            </a:r>
          </a:p>
          <a:p>
            <a:r>
              <a:rPr lang="en-US" sz="2400" b="1" dirty="0" smtClean="0"/>
              <a:t>Text</a:t>
            </a:r>
            <a:r>
              <a:rPr lang="en-US" sz="2400" dirty="0" smtClean="0"/>
              <a:t>: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BCE</a:t>
            </a:r>
            <a:br>
              <a:rPr lang="en-US" sz="2400" dirty="0" smtClean="0"/>
            </a:br>
            <a:r>
              <a:rPr lang="en-US" sz="2400" b="1" dirty="0" smtClean="0"/>
              <a:t>Image Published</a:t>
            </a:r>
            <a:r>
              <a:rPr lang="en-US" sz="2400" dirty="0" smtClean="0"/>
              <a:t>: 1703</a:t>
            </a:r>
            <a:br>
              <a:rPr lang="en-US" sz="2400" dirty="0" smtClean="0"/>
            </a:br>
            <a:r>
              <a:rPr lang="en-US" sz="2400" dirty="0" smtClean="0"/>
              <a:t>Warburg </a:t>
            </a:r>
            <a:r>
              <a:rPr lang="en-US" sz="2400" dirty="0" err="1" smtClean="0"/>
              <a:t>Instute</a:t>
            </a:r>
            <a:r>
              <a:rPr lang="en-US" sz="2400" dirty="0" smtClean="0"/>
              <a:t> Library London</a:t>
            </a:r>
          </a:p>
        </p:txBody>
      </p:sp>
    </p:spTree>
    <p:extLst>
      <p:ext uri="{BB962C8B-B14F-4D97-AF65-F5344CB8AC3E}">
        <p14:creationId xmlns:p14="http://schemas.microsoft.com/office/powerpoint/2010/main" val="99173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Icarus and Daedalus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4806823" cy="654273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c. 1869</a:t>
            </a:r>
          </a:p>
          <a:p>
            <a:r>
              <a:rPr lang="en-US" sz="2400" dirty="0" smtClean="0"/>
              <a:t>Oil on Canvas</a:t>
            </a:r>
            <a:br>
              <a:rPr lang="en-US" sz="2400" dirty="0" smtClean="0"/>
            </a:br>
            <a:r>
              <a:rPr lang="en-US" sz="2400" dirty="0" smtClean="0"/>
              <a:t>Frederic Leighton, 1st Baron Leighton (1830–1896)</a:t>
            </a:r>
            <a:br>
              <a:rPr lang="en-US" sz="2400" dirty="0" smtClean="0"/>
            </a:br>
            <a:r>
              <a:rPr lang="en-US" sz="2400" dirty="0" smtClean="0"/>
              <a:t>Private Collection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379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152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Daedalus and Icarus</vt:lpstr>
      <vt:lpstr>Bronze Sculpture of Daedalus</vt:lpstr>
      <vt:lpstr>Daedalus</vt:lpstr>
      <vt:lpstr>Landscape with the Fall of Icarus</vt:lpstr>
      <vt:lpstr>Daedalus and Icarus</vt:lpstr>
      <vt:lpstr>Palazzo Vecchio (Studiolo) Fall of Icarus</vt:lpstr>
      <vt:lpstr>Daedalus and Icarus</vt:lpstr>
      <vt:lpstr>Daedalus, wanting to flee Crete, made wings of wax, for himself and for his son [Icarus], to escape the domination of Minos. Icarus falls into the sea, having paid no attention to his father's warnings, while Daedalus escapes to Sicily. </vt:lpstr>
      <vt:lpstr>Icarus and Daedalus</vt:lpstr>
    </vt:vector>
  </TitlesOfParts>
  <Company>Monmouth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Default User</cp:lastModifiedBy>
  <cp:revision>11</cp:revision>
  <dcterms:created xsi:type="dcterms:W3CDTF">2011-10-19T21:06:52Z</dcterms:created>
  <dcterms:modified xsi:type="dcterms:W3CDTF">2011-10-21T00:04:05Z</dcterms:modified>
</cp:coreProperties>
</file>