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65" r:id="rId3"/>
    <p:sldId id="260" r:id="rId4"/>
    <p:sldId id="262" r:id="rId5"/>
    <p:sldId id="264" r:id="rId6"/>
    <p:sldId id="261" r:id="rId7"/>
    <p:sldId id="263" r:id="rId8"/>
    <p:sldId id="257" r:id="rId9"/>
    <p:sldId id="258"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48" autoAdjust="0"/>
  </p:normalViewPr>
  <p:slideViewPr>
    <p:cSldViewPr>
      <p:cViewPr varScale="1">
        <p:scale>
          <a:sx n="60" d="100"/>
          <a:sy n="6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B5095-A8AB-4D91-B85B-1440F8632ED9}" type="datetimeFigureOut">
              <a:rPr lang="en-US" smtClean="0"/>
              <a:t>10/19/2011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9BEFC-46EE-43C6-A522-81C0E7288388}" type="slidenum">
              <a:rPr lang="en-US" smtClean="0"/>
              <a:t>‹#›</a:t>
            </a:fld>
            <a:endParaRPr lang="en-US"/>
          </a:p>
        </p:txBody>
      </p:sp>
    </p:spTree>
    <p:extLst>
      <p:ext uri="{BB962C8B-B14F-4D97-AF65-F5344CB8AC3E}">
        <p14:creationId xmlns:p14="http://schemas.microsoft.com/office/powerpoint/2010/main" val="2463404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Gregorio </a:t>
            </a:r>
            <a:r>
              <a:rPr lang="en-US" sz="1200" kern="1200" dirty="0" err="1" smtClean="0">
                <a:solidFill>
                  <a:schemeClr val="tx1"/>
                </a:solidFill>
                <a:effectLst/>
                <a:latin typeface="+mn-lt"/>
                <a:ea typeface="+mn-ea"/>
                <a:cs typeface="+mn-cs"/>
              </a:rPr>
              <a:t>Pagani’s</a:t>
            </a:r>
            <a:r>
              <a:rPr lang="en-US" sz="1200" kern="1200" dirty="0" smtClean="0">
                <a:solidFill>
                  <a:schemeClr val="tx1"/>
                </a:solidFill>
                <a:effectLst/>
                <a:latin typeface="+mn-lt"/>
                <a:ea typeface="+mn-ea"/>
                <a:cs typeface="+mn-cs"/>
              </a:rPr>
              <a:t> representation shows the moment after Thisbe discovers Pyramus is dead. The sword is still in </a:t>
            </a:r>
            <a:r>
              <a:rPr lang="en-US" sz="1200" kern="1200" dirty="0" err="1" smtClean="0">
                <a:solidFill>
                  <a:schemeClr val="tx1"/>
                </a:solidFill>
                <a:effectLst/>
                <a:latin typeface="+mn-lt"/>
                <a:ea typeface="+mn-ea"/>
                <a:cs typeface="+mn-cs"/>
              </a:rPr>
              <a:t>Pyramus’s</a:t>
            </a:r>
            <a:r>
              <a:rPr lang="en-US" sz="1200" kern="1200" dirty="0" smtClean="0">
                <a:solidFill>
                  <a:schemeClr val="tx1"/>
                </a:solidFill>
                <a:effectLst/>
                <a:latin typeface="+mn-lt"/>
                <a:ea typeface="+mn-ea"/>
                <a:cs typeface="+mn-cs"/>
              </a:rPr>
              <a:t> dead body and Thisbe is gently gripping the very tip of it; probably anticipating the move to take her own life. This part of Ovid’s myth is after the incident where she sees a lion and is frightened and leaves her veil behind. Pyramus spots her veil and believes the lion has eaten her so he kills himself. This painting depicts the part in Ovid’s myth before she kills herself. Things to point out: Cupid statue symbolism of their love for one another, </a:t>
            </a:r>
            <a:r>
              <a:rPr lang="en-US" sz="1200" kern="1200" dirty="0" err="1" smtClean="0">
                <a:solidFill>
                  <a:schemeClr val="tx1"/>
                </a:solidFill>
                <a:effectLst/>
                <a:latin typeface="+mn-lt"/>
                <a:ea typeface="+mn-ea"/>
                <a:cs typeface="+mn-cs"/>
              </a:rPr>
              <a:t>Thisbe’s</a:t>
            </a:r>
            <a:r>
              <a:rPr lang="en-US" sz="1200" kern="1200" dirty="0" smtClean="0">
                <a:solidFill>
                  <a:schemeClr val="tx1"/>
                </a:solidFill>
                <a:effectLst/>
                <a:latin typeface="+mn-lt"/>
                <a:ea typeface="+mn-ea"/>
                <a:cs typeface="+mn-cs"/>
              </a:rPr>
              <a:t> veil wrapped around </a:t>
            </a:r>
            <a:r>
              <a:rPr lang="en-US" sz="1200" kern="1200" dirty="0" err="1" smtClean="0">
                <a:solidFill>
                  <a:schemeClr val="tx1"/>
                </a:solidFill>
                <a:effectLst/>
                <a:latin typeface="+mn-lt"/>
                <a:ea typeface="+mn-ea"/>
                <a:cs typeface="+mn-cs"/>
              </a:rPr>
              <a:t>Pyramus’s</a:t>
            </a:r>
            <a:r>
              <a:rPr lang="en-US" sz="1200" kern="1200" dirty="0" smtClean="0">
                <a:solidFill>
                  <a:schemeClr val="tx1"/>
                </a:solidFill>
                <a:effectLst/>
                <a:latin typeface="+mn-lt"/>
                <a:ea typeface="+mn-ea"/>
                <a:cs typeface="+mn-cs"/>
              </a:rPr>
              <a:t> left arm,  mulberry trees  played a major part in the myth because the mulberry’s were white before the death of the two lovers and after turned a dark red because of their blood. The fruit was changed to red to honor their love, and hinting in the midst of the trees we catch a glimpse of buildings could also represent the home of where the two lived next to one another and were not allowed to wed because their parent’s rivalry.  This art piece does not show the lion.</a:t>
            </a:r>
          </a:p>
          <a:p>
            <a:endParaRPr lang="en-US" dirty="0"/>
          </a:p>
        </p:txBody>
      </p:sp>
      <p:sp>
        <p:nvSpPr>
          <p:cNvPr id="4" name="Slide Number Placeholder 3"/>
          <p:cNvSpPr>
            <a:spLocks noGrp="1"/>
          </p:cNvSpPr>
          <p:nvPr>
            <p:ph type="sldNum" sz="quarter" idx="10"/>
          </p:nvPr>
        </p:nvSpPr>
        <p:spPr/>
        <p:txBody>
          <a:bodyPr/>
          <a:lstStyle/>
          <a:p>
            <a:fld id="{0D09BEFC-46EE-43C6-A522-81C0E7288388}" type="slidenum">
              <a:rPr lang="en-US" smtClean="0"/>
              <a:t>2</a:t>
            </a:fld>
            <a:endParaRPr lang="en-US"/>
          </a:p>
        </p:txBody>
      </p:sp>
    </p:spTree>
    <p:extLst>
      <p:ext uri="{BB962C8B-B14F-4D97-AF65-F5344CB8AC3E}">
        <p14:creationId xmlns:p14="http://schemas.microsoft.com/office/powerpoint/2010/main" val="134911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Graf depiction shows Thisbe about to stab herself with </a:t>
            </a:r>
            <a:r>
              <a:rPr lang="en-US" sz="1200" kern="1200" dirty="0" err="1" smtClean="0">
                <a:solidFill>
                  <a:schemeClr val="tx1"/>
                </a:solidFill>
                <a:effectLst/>
                <a:latin typeface="+mn-lt"/>
                <a:ea typeface="+mn-ea"/>
                <a:cs typeface="+mn-cs"/>
              </a:rPr>
              <a:t>Pyramus’s</a:t>
            </a:r>
            <a:r>
              <a:rPr lang="en-US" sz="1200" kern="1200" dirty="0" smtClean="0">
                <a:solidFill>
                  <a:schemeClr val="tx1"/>
                </a:solidFill>
                <a:effectLst/>
                <a:latin typeface="+mn-lt"/>
                <a:ea typeface="+mn-ea"/>
                <a:cs typeface="+mn-cs"/>
              </a:rPr>
              <a:t> sword. She has discovered his dead body and is about to kill herself.</a:t>
            </a:r>
          </a:p>
          <a:p>
            <a:endParaRPr lang="en-US" dirty="0"/>
          </a:p>
        </p:txBody>
      </p:sp>
      <p:sp>
        <p:nvSpPr>
          <p:cNvPr id="4" name="Slide Number Placeholder 3"/>
          <p:cNvSpPr>
            <a:spLocks noGrp="1"/>
          </p:cNvSpPr>
          <p:nvPr>
            <p:ph type="sldNum" sz="quarter" idx="10"/>
          </p:nvPr>
        </p:nvSpPr>
        <p:spPr/>
        <p:txBody>
          <a:bodyPr/>
          <a:lstStyle/>
          <a:p>
            <a:fld id="{0D09BEFC-46EE-43C6-A522-81C0E7288388}" type="slidenum">
              <a:rPr lang="en-US" smtClean="0"/>
              <a:t>3</a:t>
            </a:fld>
            <a:endParaRPr lang="en-US"/>
          </a:p>
        </p:txBody>
      </p:sp>
    </p:spTree>
    <p:extLst>
      <p:ext uri="{BB962C8B-B14F-4D97-AF65-F5344CB8AC3E}">
        <p14:creationId xmlns:p14="http://schemas.microsoft.com/office/powerpoint/2010/main" val="50077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would have to be the most Ovidian</a:t>
            </a:r>
            <a:r>
              <a:rPr lang="en-US" baseline="0" dirty="0" smtClean="0"/>
              <a:t>, it includes most major points in the story that the others did not. Like how the first sculpture only showed Thisbe coming upon the dead Pyramus or the second painting only showing them coming up with the plan to meet. This painting shows the tree, the lion, and Thisbe coming upon the dead Pyramus. The lion portion of this myth happens after they create the plan. Thisbe goes to the tree is then chased off by the lion and her veil is torn off and covered in blood. Pyramus then finds the veil and assumes she had died (been eaten). </a:t>
            </a:r>
            <a:endParaRPr lang="en-US" dirty="0"/>
          </a:p>
        </p:txBody>
      </p:sp>
      <p:sp>
        <p:nvSpPr>
          <p:cNvPr id="4" name="Slide Number Placeholder 3"/>
          <p:cNvSpPr>
            <a:spLocks noGrp="1"/>
          </p:cNvSpPr>
          <p:nvPr>
            <p:ph type="sldNum" sz="quarter" idx="10"/>
          </p:nvPr>
        </p:nvSpPr>
        <p:spPr/>
        <p:txBody>
          <a:bodyPr/>
          <a:lstStyle/>
          <a:p>
            <a:fld id="{0D09BEFC-46EE-43C6-A522-81C0E7288388}" type="slidenum">
              <a:rPr lang="en-US" smtClean="0"/>
              <a:t>4</a:t>
            </a:fld>
            <a:endParaRPr lang="en-US"/>
          </a:p>
        </p:txBody>
      </p:sp>
    </p:spTree>
    <p:extLst>
      <p:ext uri="{BB962C8B-B14F-4D97-AF65-F5344CB8AC3E}">
        <p14:creationId xmlns:p14="http://schemas.microsoft.com/office/powerpoint/2010/main" val="240720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Virgil Soil’s representation shows the moment where Thisbe is taking the sword and about to stab herself. This part of Ovid’s myth is after the incident where she sees a lion and is frightened and leaves her veil behind. Pyramus spots her veil and believes the lion has eaten her so he kills himself. This part in Ovid’s myth is right before her death. Things to point out: Lion in the background Major part of the story he is the reason for them both dying, the castle-like compounds in the background shows where they possibly lived giving tribute to the fact they lived extremely close to one another and their parents forbid them to wed because of their parents rivalry, and the trees all around the borders of the art piece signify the mulberry tree. The mulberry played a major part in the myth because the mulberry’s were white before the death of the two lovers and after turned a dark red because of their blood. The fruit was changed to red to honor their love.  No veil is in this piece. </a:t>
            </a:r>
          </a:p>
          <a:p>
            <a:endParaRPr lang="en-US" dirty="0"/>
          </a:p>
        </p:txBody>
      </p:sp>
      <p:sp>
        <p:nvSpPr>
          <p:cNvPr id="4" name="Slide Number Placeholder 3"/>
          <p:cNvSpPr>
            <a:spLocks noGrp="1"/>
          </p:cNvSpPr>
          <p:nvPr>
            <p:ph type="sldNum" sz="quarter" idx="10"/>
          </p:nvPr>
        </p:nvSpPr>
        <p:spPr/>
        <p:txBody>
          <a:bodyPr/>
          <a:lstStyle/>
          <a:p>
            <a:fld id="{0D09BEFC-46EE-43C6-A522-81C0E7288388}" type="slidenum">
              <a:rPr lang="en-US" smtClean="0"/>
              <a:t>5</a:t>
            </a:fld>
            <a:endParaRPr lang="en-US"/>
          </a:p>
        </p:txBody>
      </p:sp>
    </p:spTree>
    <p:extLst>
      <p:ext uri="{BB962C8B-B14F-4D97-AF65-F5344CB8AC3E}">
        <p14:creationId xmlns:p14="http://schemas.microsoft.com/office/powerpoint/2010/main" val="1691958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depiction by Johann Wilhelm </a:t>
            </a:r>
            <a:r>
              <a:rPr lang="en-US" sz="1200" kern="1200" dirty="0" err="1" smtClean="0">
                <a:solidFill>
                  <a:schemeClr val="tx1"/>
                </a:solidFill>
                <a:effectLst/>
                <a:latin typeface="+mn-lt"/>
                <a:ea typeface="+mn-ea"/>
                <a:cs typeface="+mn-cs"/>
              </a:rPr>
              <a:t>Baur</a:t>
            </a:r>
            <a:r>
              <a:rPr lang="en-US" sz="1200" kern="1200" dirty="0" smtClean="0">
                <a:solidFill>
                  <a:schemeClr val="tx1"/>
                </a:solidFill>
                <a:effectLst/>
                <a:latin typeface="+mn-lt"/>
                <a:ea typeface="+mn-ea"/>
                <a:cs typeface="+mn-cs"/>
              </a:rPr>
              <a:t> shows Thisbe running from the lion and fear and her cloak falling off her back. </a:t>
            </a:r>
          </a:p>
          <a:p>
            <a:endParaRPr lang="en-US" dirty="0"/>
          </a:p>
        </p:txBody>
      </p:sp>
      <p:sp>
        <p:nvSpPr>
          <p:cNvPr id="4" name="Slide Number Placeholder 3"/>
          <p:cNvSpPr>
            <a:spLocks noGrp="1"/>
          </p:cNvSpPr>
          <p:nvPr>
            <p:ph type="sldNum" sz="quarter" idx="10"/>
          </p:nvPr>
        </p:nvSpPr>
        <p:spPr/>
        <p:txBody>
          <a:bodyPr/>
          <a:lstStyle/>
          <a:p>
            <a:fld id="{0D09BEFC-46EE-43C6-A522-81C0E7288388}" type="slidenum">
              <a:rPr lang="en-US" smtClean="0"/>
              <a:t>6</a:t>
            </a:fld>
            <a:endParaRPr lang="en-US"/>
          </a:p>
        </p:txBody>
      </p:sp>
    </p:spTree>
    <p:extLst>
      <p:ext uri="{BB962C8B-B14F-4D97-AF65-F5344CB8AC3E}">
        <p14:creationId xmlns:p14="http://schemas.microsoft.com/office/powerpoint/2010/main" val="98270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unnamed artists representation also shows the moment after Thisbe discovers Pyramus is dead. The sword is just beginning to stab </a:t>
            </a:r>
            <a:r>
              <a:rPr lang="en-US" sz="1200" kern="1200" dirty="0" err="1" smtClean="0">
                <a:solidFill>
                  <a:schemeClr val="tx1"/>
                </a:solidFill>
                <a:effectLst/>
                <a:latin typeface="+mn-lt"/>
                <a:ea typeface="+mn-ea"/>
                <a:cs typeface="+mn-cs"/>
              </a:rPr>
              <a:t>Thisbe’s</a:t>
            </a:r>
            <a:r>
              <a:rPr lang="en-US" sz="1200" kern="1200" dirty="0" smtClean="0">
                <a:solidFill>
                  <a:schemeClr val="tx1"/>
                </a:solidFill>
                <a:effectLst/>
                <a:latin typeface="+mn-lt"/>
                <a:ea typeface="+mn-ea"/>
                <a:cs typeface="+mn-cs"/>
              </a:rPr>
              <a:t>  chest. This part of Ovid’s myth is after the incident where she sees a lion and is frightened and leaves her veil behind. Pyramus spots her veil and believes the lion has eaten her so he kills himself. This painting depicts the part in Ovid’s myth at the moment she begins to kill herself. Things to point out: perhaps its Cupids fountain symbolizing their love for one another, mulberry trees  are very much a part of this art piece and played a major part in the myth because the mulberry’s were white before the death of the two lovers and after turned a dark red because of their blood. The fruit was changed to red to honor their love, the lion on the left hand side because he is the reason why they both kill themselves. No veil is in the piece.</a:t>
            </a:r>
          </a:p>
          <a:p>
            <a:endParaRPr lang="en-US" dirty="0"/>
          </a:p>
        </p:txBody>
      </p:sp>
      <p:sp>
        <p:nvSpPr>
          <p:cNvPr id="4" name="Slide Number Placeholder 3"/>
          <p:cNvSpPr>
            <a:spLocks noGrp="1"/>
          </p:cNvSpPr>
          <p:nvPr>
            <p:ph type="sldNum" sz="quarter" idx="10"/>
          </p:nvPr>
        </p:nvSpPr>
        <p:spPr/>
        <p:txBody>
          <a:bodyPr/>
          <a:lstStyle/>
          <a:p>
            <a:fld id="{0D09BEFC-46EE-43C6-A522-81C0E7288388}" type="slidenum">
              <a:rPr lang="en-US" smtClean="0"/>
              <a:t>7</a:t>
            </a:fld>
            <a:endParaRPr lang="en-US"/>
          </a:p>
        </p:txBody>
      </p:sp>
    </p:spTree>
    <p:extLst>
      <p:ext uri="{BB962C8B-B14F-4D97-AF65-F5344CB8AC3E}">
        <p14:creationId xmlns:p14="http://schemas.microsoft.com/office/powerpoint/2010/main" val="3696413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Follows</a:t>
            </a:r>
            <a:r>
              <a:rPr lang="en-US" baseline="0" dirty="0" smtClean="0"/>
              <a:t> Ovid correctly, the only difference being that there is no Mulberry Tree above them. Depict this portion of the myth relating to how Pyramus assumed that because he found a bloodied veil of </a:t>
            </a:r>
            <a:r>
              <a:rPr lang="en-US" baseline="0" dirty="0" err="1" smtClean="0"/>
              <a:t>Thisbe’s</a:t>
            </a:r>
            <a:r>
              <a:rPr lang="en-US" baseline="0" dirty="0" smtClean="0"/>
              <a:t> that she had been killed by the lion. And thus caused him to commit suicide. However; she was not died and she came upon him after he died under the Mulberry Tree and killed herself. This myth explains how the Mulberry </a:t>
            </a:r>
            <a:r>
              <a:rPr lang="en-US" baseline="0" dirty="0" err="1" smtClean="0"/>
              <a:t>berrys</a:t>
            </a:r>
            <a:r>
              <a:rPr lang="en-US" baseline="0" dirty="0" smtClean="0"/>
              <a:t> got their color (blood). </a:t>
            </a:r>
            <a:endParaRPr lang="en-US" dirty="0"/>
          </a:p>
        </p:txBody>
      </p:sp>
      <p:sp>
        <p:nvSpPr>
          <p:cNvPr id="4" name="Slide Number Placeholder 3"/>
          <p:cNvSpPr>
            <a:spLocks noGrp="1"/>
          </p:cNvSpPr>
          <p:nvPr>
            <p:ph type="sldNum" sz="quarter" idx="10"/>
          </p:nvPr>
        </p:nvSpPr>
        <p:spPr/>
        <p:txBody>
          <a:bodyPr/>
          <a:lstStyle/>
          <a:p>
            <a:fld id="{0D09BEFC-46EE-43C6-A522-81C0E7288388}" type="slidenum">
              <a:rPr lang="en-US" smtClean="0"/>
              <a:t>8</a:t>
            </a:fld>
            <a:endParaRPr lang="en-US"/>
          </a:p>
        </p:txBody>
      </p:sp>
    </p:spTree>
    <p:extLst>
      <p:ext uri="{BB962C8B-B14F-4D97-AF65-F5344CB8AC3E}">
        <p14:creationId xmlns:p14="http://schemas.microsoft.com/office/powerpoint/2010/main" val="209778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Seems to follow</a:t>
            </a:r>
            <a:r>
              <a:rPr lang="en-US" baseline="0" dirty="0" smtClean="0"/>
              <a:t> Ovid. Showing how they were separated by their parents because they hated each other. They grew up in Babylon next to each other and fell in love; their parents denied them marriage. This is when they hatched their plan to meet under the Mulberry Tree. They had the conversation through the crack in their separating wall. </a:t>
            </a:r>
            <a:endParaRPr lang="en-US" dirty="0"/>
          </a:p>
        </p:txBody>
      </p:sp>
      <p:sp>
        <p:nvSpPr>
          <p:cNvPr id="4" name="Slide Number Placeholder 3"/>
          <p:cNvSpPr>
            <a:spLocks noGrp="1"/>
          </p:cNvSpPr>
          <p:nvPr>
            <p:ph type="sldNum" sz="quarter" idx="10"/>
          </p:nvPr>
        </p:nvSpPr>
        <p:spPr/>
        <p:txBody>
          <a:bodyPr/>
          <a:lstStyle/>
          <a:p>
            <a:fld id="{0D09BEFC-46EE-43C6-A522-81C0E7288388}" type="slidenum">
              <a:rPr lang="en-US" smtClean="0"/>
              <a:t>9</a:t>
            </a:fld>
            <a:endParaRPr lang="en-US"/>
          </a:p>
        </p:txBody>
      </p:sp>
    </p:spTree>
    <p:extLst>
      <p:ext uri="{BB962C8B-B14F-4D97-AF65-F5344CB8AC3E}">
        <p14:creationId xmlns:p14="http://schemas.microsoft.com/office/powerpoint/2010/main" val="175518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Marcantonio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Ralmandi</a:t>
            </a:r>
            <a:r>
              <a:rPr lang="en-US" sz="1200" kern="1200" dirty="0" smtClean="0">
                <a:solidFill>
                  <a:schemeClr val="tx1"/>
                </a:solidFill>
                <a:effectLst/>
                <a:latin typeface="+mn-lt"/>
                <a:ea typeface="+mn-ea"/>
                <a:cs typeface="+mn-cs"/>
              </a:rPr>
              <a:t> depictions show the moment when Thisbe discovers the dead body of Pyramus. Her is wild and she appears to have a look of distress on her face.</a:t>
            </a:r>
          </a:p>
          <a:p>
            <a:endParaRPr lang="en-US" dirty="0"/>
          </a:p>
        </p:txBody>
      </p:sp>
      <p:sp>
        <p:nvSpPr>
          <p:cNvPr id="4" name="Slide Number Placeholder 3"/>
          <p:cNvSpPr>
            <a:spLocks noGrp="1"/>
          </p:cNvSpPr>
          <p:nvPr>
            <p:ph type="sldNum" sz="quarter" idx="10"/>
          </p:nvPr>
        </p:nvSpPr>
        <p:spPr/>
        <p:txBody>
          <a:bodyPr/>
          <a:lstStyle/>
          <a:p>
            <a:fld id="{0D09BEFC-46EE-43C6-A522-81C0E7288388}" type="slidenum">
              <a:rPr lang="en-US" smtClean="0"/>
              <a:t>10</a:t>
            </a:fld>
            <a:endParaRPr lang="en-US"/>
          </a:p>
        </p:txBody>
      </p:sp>
    </p:spTree>
    <p:extLst>
      <p:ext uri="{BB962C8B-B14F-4D97-AF65-F5344CB8AC3E}">
        <p14:creationId xmlns:p14="http://schemas.microsoft.com/office/powerpoint/2010/main" val="420774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0032643-F72D-4E7C-96AC-A825852E700A}"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E8EED-EDB7-4C30-87A6-84845308A399}"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032643-F72D-4E7C-96AC-A825852E700A}"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E8EED-EDB7-4C30-87A6-84845308A3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032643-F72D-4E7C-96AC-A825852E700A}" type="datetimeFigureOut">
              <a:rPr lang="en-US" smtClean="0"/>
              <a:t>10/19/2011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4EE8EED-EDB7-4C30-87A6-84845308A3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032643-F72D-4E7C-96AC-A825852E700A}"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E8EED-EDB7-4C30-87A6-84845308A3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032643-F72D-4E7C-96AC-A825852E700A}"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E8EED-EDB7-4C30-87A6-84845308A39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032643-F72D-4E7C-96AC-A825852E700A}" type="datetimeFigureOut">
              <a:rPr lang="en-US" smtClean="0"/>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E8EED-EDB7-4C30-87A6-84845308A3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032643-F72D-4E7C-96AC-A825852E700A}" type="datetimeFigureOut">
              <a:rPr lang="en-US" smtClean="0"/>
              <a:t>10/19/2011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E8EED-EDB7-4C30-87A6-84845308A3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032643-F72D-4E7C-96AC-A825852E700A}" type="datetimeFigureOut">
              <a:rPr lang="en-US" smtClean="0"/>
              <a:t>10/19/2011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E8EED-EDB7-4C30-87A6-84845308A3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32643-F72D-4E7C-96AC-A825852E700A}" type="datetimeFigureOut">
              <a:rPr lang="en-US" smtClean="0"/>
              <a:t>10/19/2011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E8EED-EDB7-4C30-87A6-84845308A3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032643-F72D-4E7C-96AC-A825852E700A}" type="datetimeFigureOut">
              <a:rPr lang="en-US" smtClean="0"/>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E8EED-EDB7-4C30-87A6-84845308A399}"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0032643-F72D-4E7C-96AC-A825852E700A}" type="datetimeFigureOut">
              <a:rPr lang="en-US" smtClean="0"/>
              <a:t>10/19/2011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4EE8EED-EDB7-4C30-87A6-84845308A39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0032643-F72D-4E7C-96AC-A825852E700A}" type="datetimeFigureOut">
              <a:rPr lang="en-US" smtClean="0"/>
              <a:t>10/19/2011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4EE8EED-EDB7-4C30-87A6-84845308A3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Pyramus and Thisbe</a:t>
            </a:r>
            <a:endParaRPr lang="en-US" dirty="0"/>
          </a:p>
        </p:txBody>
      </p:sp>
      <p:sp>
        <p:nvSpPr>
          <p:cNvPr id="3" name="Subtitle 2"/>
          <p:cNvSpPr>
            <a:spLocks noGrp="1"/>
          </p:cNvSpPr>
          <p:nvPr>
            <p:ph type="subTitle" idx="1"/>
          </p:nvPr>
        </p:nvSpPr>
        <p:spPr/>
        <p:txBody>
          <a:bodyPr/>
          <a:lstStyle/>
          <a:p>
            <a:r>
              <a:rPr lang="en-US" dirty="0" smtClean="0"/>
              <a:t>Mercedes Streeter Nikki Hurt Henry </a:t>
            </a:r>
            <a:r>
              <a:rPr lang="en-US" dirty="0" err="1" smtClean="0"/>
              <a:t>LeCrone</a:t>
            </a:r>
            <a:endParaRPr lang="en-US" dirty="0"/>
          </a:p>
        </p:txBody>
      </p:sp>
    </p:spTree>
    <p:extLst>
      <p:ext uri="{BB962C8B-B14F-4D97-AF65-F5344CB8AC3E}">
        <p14:creationId xmlns:p14="http://schemas.microsoft.com/office/powerpoint/2010/main" val="1530096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867400"/>
            <a:ext cx="8022336" cy="685800"/>
          </a:xfrm>
        </p:spPr>
        <p:txBody>
          <a:bodyPr/>
          <a:lstStyle/>
          <a:p>
            <a:r>
              <a:rPr lang="en-US" dirty="0"/>
              <a:t>http://library.artstor.org/library/ExternalIV.jsp?objectId=8zJTcjI2ISNeKC89ez18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81000"/>
            <a:ext cx="4634283" cy="4975406"/>
          </a:xfrm>
          <a:prstGeom prst="rect">
            <a:avLst/>
          </a:prstGeom>
        </p:spPr>
      </p:pic>
      <p:sp>
        <p:nvSpPr>
          <p:cNvPr id="6" name="TextBox 5"/>
          <p:cNvSpPr txBox="1"/>
          <p:nvPr/>
        </p:nvSpPr>
        <p:spPr>
          <a:xfrm>
            <a:off x="5638800" y="381000"/>
            <a:ext cx="320040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err="1" smtClean="0"/>
              <a:t>Marcantonio</a:t>
            </a:r>
            <a:r>
              <a:rPr lang="en-US" sz="1400" dirty="0" smtClean="0"/>
              <a:t> </a:t>
            </a:r>
            <a:r>
              <a:rPr lang="en-US" sz="1400" dirty="0" err="1" smtClean="0"/>
              <a:t>Ralmandi</a:t>
            </a:r>
            <a:endParaRPr lang="en-US" sz="1400" dirty="0" smtClean="0"/>
          </a:p>
          <a:p>
            <a:r>
              <a:rPr lang="en-US" sz="1400" i="1" dirty="0"/>
              <a:t>Pyramus and </a:t>
            </a:r>
            <a:r>
              <a:rPr lang="en-US" sz="1400" i="1" dirty="0" smtClean="0"/>
              <a:t>Thisbe</a:t>
            </a:r>
          </a:p>
          <a:p>
            <a:r>
              <a:rPr lang="en-US" sz="1400" dirty="0"/>
              <a:t>Vienna</a:t>
            </a:r>
            <a:endParaRPr lang="en-US" sz="1400" dirty="0"/>
          </a:p>
        </p:txBody>
      </p:sp>
    </p:spTree>
    <p:extLst>
      <p:ext uri="{BB962C8B-B14F-4D97-AF65-F5344CB8AC3E}">
        <p14:creationId xmlns:p14="http://schemas.microsoft.com/office/powerpoint/2010/main" val="337926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5867400"/>
            <a:ext cx="8022336" cy="685800"/>
          </a:xfrm>
        </p:spPr>
        <p:txBody>
          <a:bodyPr/>
          <a:lstStyle/>
          <a:p>
            <a:r>
              <a:rPr lang="en-US" dirty="0"/>
              <a:t>http://library.artstor.org/library/ExternalIV.jsp?objectId=8zJTcjI2ISNeJyU4ez5%2B</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81000"/>
            <a:ext cx="5049689" cy="3162582"/>
          </a:xfrm>
          <a:prstGeom prst="rect">
            <a:avLst/>
          </a:prstGeom>
        </p:spPr>
      </p:pic>
      <p:sp>
        <p:nvSpPr>
          <p:cNvPr id="5" name="TextBox 4"/>
          <p:cNvSpPr txBox="1"/>
          <p:nvPr/>
        </p:nvSpPr>
        <p:spPr>
          <a:xfrm>
            <a:off x="5715000" y="381000"/>
            <a:ext cx="3200400"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Virgil </a:t>
            </a:r>
            <a:r>
              <a:rPr lang="en-US" sz="1400" dirty="0"/>
              <a:t>Solis</a:t>
            </a:r>
          </a:p>
          <a:p>
            <a:r>
              <a:rPr lang="en-US" sz="1400" i="1" dirty="0" smtClean="0"/>
              <a:t>Pyramus </a:t>
            </a:r>
            <a:r>
              <a:rPr lang="en-US" sz="1400" i="1" dirty="0"/>
              <a:t>and Thisbe</a:t>
            </a:r>
          </a:p>
          <a:p>
            <a:r>
              <a:rPr lang="en-US" sz="1400" dirty="0" smtClean="0"/>
              <a:t>engraving</a:t>
            </a:r>
            <a:endParaRPr lang="en-US" sz="1400" dirty="0"/>
          </a:p>
          <a:p>
            <a:r>
              <a:rPr lang="en-US" sz="1400" dirty="0" smtClean="0"/>
              <a:t>Berlin</a:t>
            </a:r>
            <a:endParaRPr lang="en-US" sz="1400" dirty="0"/>
          </a:p>
          <a:p>
            <a:r>
              <a:rPr lang="en-US" sz="1400" dirty="0" smtClean="0"/>
              <a:t>6</a:t>
            </a:r>
            <a:r>
              <a:rPr lang="en-US" sz="1400" baseline="30000" dirty="0" smtClean="0"/>
              <a:t>th</a:t>
            </a:r>
            <a:r>
              <a:rPr lang="en-US" sz="1400" dirty="0" smtClean="0"/>
              <a:t> Century</a:t>
            </a:r>
            <a:endParaRPr lang="en-US" sz="1400" dirty="0"/>
          </a:p>
        </p:txBody>
      </p:sp>
    </p:spTree>
    <p:extLst>
      <p:ext uri="{BB962C8B-B14F-4D97-AF65-F5344CB8AC3E}">
        <p14:creationId xmlns:p14="http://schemas.microsoft.com/office/powerpoint/2010/main" val="4236563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0831" y="5953525"/>
            <a:ext cx="8022336" cy="685800"/>
          </a:xfrm>
        </p:spPr>
        <p:txBody>
          <a:bodyPr/>
          <a:lstStyle/>
          <a:p>
            <a:r>
              <a:rPr lang="en-US" dirty="0"/>
              <a:t>http://library.artstor.org/library/ExternalIV.jsp?objectId=8CJGczI9NzldLS1WEDhzTnkrX3gqf1d8diQ%3D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4020111" cy="5734851"/>
          </a:xfrm>
          <a:prstGeom prst="rect">
            <a:avLst/>
          </a:prstGeom>
        </p:spPr>
      </p:pic>
      <p:sp>
        <p:nvSpPr>
          <p:cNvPr id="2" name="TextBox 1"/>
          <p:cNvSpPr txBox="1"/>
          <p:nvPr/>
        </p:nvSpPr>
        <p:spPr>
          <a:xfrm>
            <a:off x="4546600" y="381000"/>
            <a:ext cx="41910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i="1" dirty="0"/>
              <a:t>Pyramus &amp; Thisbe</a:t>
            </a:r>
          </a:p>
          <a:p>
            <a:r>
              <a:rPr lang="en-US" sz="1400" dirty="0" err="1" smtClean="0"/>
              <a:t>Urs</a:t>
            </a:r>
            <a:r>
              <a:rPr lang="en-US" sz="1400" dirty="0" smtClean="0"/>
              <a:t> </a:t>
            </a:r>
            <a:r>
              <a:rPr lang="en-US" sz="1400" dirty="0"/>
              <a:t>Graf</a:t>
            </a:r>
            <a:endParaRPr lang="en-US" sz="1400" dirty="0"/>
          </a:p>
          <a:p>
            <a:r>
              <a:rPr lang="en-US" sz="1400" dirty="0"/>
              <a:t>1525</a:t>
            </a:r>
          </a:p>
          <a:p>
            <a:r>
              <a:rPr lang="en-US" sz="1400" dirty="0"/>
              <a:t>University of California, San Diego</a:t>
            </a:r>
            <a:endParaRPr lang="en-US" sz="1400" dirty="0"/>
          </a:p>
        </p:txBody>
      </p:sp>
    </p:spTree>
    <p:extLst>
      <p:ext uri="{BB962C8B-B14F-4D97-AF65-F5344CB8AC3E}">
        <p14:creationId xmlns:p14="http://schemas.microsoft.com/office/powerpoint/2010/main" val="3540826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5486400"/>
            <a:ext cx="8022336" cy="685800"/>
          </a:xfrm>
        </p:spPr>
        <p:txBody>
          <a:bodyPr/>
          <a:lstStyle/>
          <a:p>
            <a:r>
              <a:rPr lang="en-US" dirty="0"/>
              <a:t>http://library.artstor.org/library/ExternalIV.jsp?objectId=8zJTcjI2ISNfJiE8ezh9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276" y="590152"/>
            <a:ext cx="3210669" cy="4820047"/>
          </a:xfrm>
          <a:prstGeom prst="rect">
            <a:avLst/>
          </a:prstGeom>
        </p:spPr>
      </p:pic>
      <p:sp>
        <p:nvSpPr>
          <p:cNvPr id="5" name="TextBox 4"/>
          <p:cNvSpPr txBox="1"/>
          <p:nvPr/>
        </p:nvSpPr>
        <p:spPr>
          <a:xfrm>
            <a:off x="4800600" y="590152"/>
            <a:ext cx="358140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i="1" dirty="0" smtClean="0"/>
              <a:t>The Tragedy of Pyramus and Thisbe Beneath a Mulberry Tree</a:t>
            </a:r>
          </a:p>
          <a:p>
            <a:r>
              <a:rPr lang="en-US" sz="1400" dirty="0" smtClean="0"/>
              <a:t>David </a:t>
            </a:r>
            <a:r>
              <a:rPr lang="en-US" sz="1400" dirty="0" err="1" smtClean="0"/>
              <a:t>Kandel</a:t>
            </a:r>
            <a:endParaRPr lang="en-US" sz="1400" dirty="0" smtClean="0"/>
          </a:p>
          <a:p>
            <a:r>
              <a:rPr lang="en-US" sz="1400" dirty="0" smtClean="0"/>
              <a:t>Bock, </a:t>
            </a:r>
            <a:r>
              <a:rPr lang="en-US" sz="1400" dirty="0" err="1" smtClean="0"/>
              <a:t>Kreuterbuch</a:t>
            </a:r>
            <a:r>
              <a:rPr lang="en-US" sz="1400" dirty="0" smtClean="0"/>
              <a:t>, Germany</a:t>
            </a:r>
          </a:p>
          <a:p>
            <a:r>
              <a:rPr lang="en-US" sz="1400" dirty="0" smtClean="0"/>
              <a:t>1546</a:t>
            </a:r>
          </a:p>
          <a:p>
            <a:r>
              <a:rPr lang="en-US" sz="1400" dirty="0" smtClean="0"/>
              <a:t>Woodcut</a:t>
            </a:r>
          </a:p>
        </p:txBody>
      </p:sp>
    </p:spTree>
    <p:extLst>
      <p:ext uri="{BB962C8B-B14F-4D97-AF65-F5344CB8AC3E}">
        <p14:creationId xmlns:p14="http://schemas.microsoft.com/office/powerpoint/2010/main" val="2462929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5791200"/>
            <a:ext cx="8022336" cy="685800"/>
          </a:xfrm>
        </p:spPr>
        <p:txBody>
          <a:bodyPr/>
          <a:lstStyle/>
          <a:p>
            <a:r>
              <a:rPr lang="en-US" dirty="0"/>
              <a:t>http://library.artstor.org/library/ExternalIV.jsp?objectId=4iFCeTg4NCciJy8laCt2KngqVXkhf158fg%3D%3D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13" y="762000"/>
            <a:ext cx="3541582" cy="4572000"/>
          </a:xfrm>
          <a:prstGeom prst="rect">
            <a:avLst/>
          </a:prstGeom>
        </p:spPr>
      </p:pic>
      <p:sp>
        <p:nvSpPr>
          <p:cNvPr id="5" name="TextBox 4"/>
          <p:cNvSpPr txBox="1"/>
          <p:nvPr/>
        </p:nvSpPr>
        <p:spPr>
          <a:xfrm>
            <a:off x="4495800" y="533401"/>
            <a:ext cx="3124200"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Gregorio </a:t>
            </a:r>
            <a:r>
              <a:rPr lang="en-US" sz="1400" dirty="0" err="1"/>
              <a:t>Pagani</a:t>
            </a:r>
            <a:endParaRPr lang="en-US" sz="1400" dirty="0"/>
          </a:p>
          <a:p>
            <a:r>
              <a:rPr lang="en-US" sz="1400" i="1" dirty="0" smtClean="0"/>
              <a:t>Pyramus </a:t>
            </a:r>
            <a:r>
              <a:rPr lang="en-US" sz="1400" i="1" dirty="0"/>
              <a:t>and Thisbe</a:t>
            </a:r>
          </a:p>
          <a:p>
            <a:r>
              <a:rPr lang="en-US" sz="1400" dirty="0" smtClean="0"/>
              <a:t>painting</a:t>
            </a:r>
            <a:endParaRPr lang="en-US" sz="1400" dirty="0"/>
          </a:p>
          <a:p>
            <a:r>
              <a:rPr lang="en-US" sz="1400" dirty="0" smtClean="0"/>
              <a:t>c</a:t>
            </a:r>
            <a:r>
              <a:rPr lang="en-US" sz="1400" dirty="0"/>
              <a:t>. 1600</a:t>
            </a:r>
          </a:p>
          <a:p>
            <a:r>
              <a:rPr lang="en-US" sz="1400" dirty="0" smtClean="0"/>
              <a:t>oil </a:t>
            </a:r>
            <a:r>
              <a:rPr lang="en-US" sz="1400" dirty="0"/>
              <a:t>on canvas</a:t>
            </a:r>
          </a:p>
          <a:p>
            <a:r>
              <a:rPr lang="en-US" sz="1400" dirty="0" smtClean="0"/>
              <a:t>Galleria </a:t>
            </a:r>
            <a:r>
              <a:rPr lang="en-US" sz="1400" dirty="0" err="1"/>
              <a:t>delgi</a:t>
            </a:r>
            <a:r>
              <a:rPr lang="en-US" sz="1400" dirty="0"/>
              <a:t> Uffizi, Florence, Italy  </a:t>
            </a:r>
          </a:p>
          <a:p>
            <a:endParaRPr lang="en-US" sz="1400" dirty="0"/>
          </a:p>
        </p:txBody>
      </p:sp>
    </p:spTree>
    <p:extLst>
      <p:ext uri="{BB962C8B-B14F-4D97-AF65-F5344CB8AC3E}">
        <p14:creationId xmlns:p14="http://schemas.microsoft.com/office/powerpoint/2010/main" val="1386983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943600"/>
            <a:ext cx="8022336" cy="685800"/>
          </a:xfrm>
        </p:spPr>
        <p:txBody>
          <a:bodyPr/>
          <a:lstStyle/>
          <a:p>
            <a:r>
              <a:rPr lang="en-US" dirty="0"/>
              <a:t>http://david-drake.com/ovid-translations/metamorphoses-pyramus-and-thisbe/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304800"/>
            <a:ext cx="5257800" cy="5105400"/>
          </a:xfrm>
          <a:prstGeom prst="rect">
            <a:avLst/>
          </a:prstGeom>
        </p:spPr>
      </p:pic>
      <p:sp>
        <p:nvSpPr>
          <p:cNvPr id="5" name="TextBox 4"/>
          <p:cNvSpPr txBox="1"/>
          <p:nvPr/>
        </p:nvSpPr>
        <p:spPr>
          <a:xfrm>
            <a:off x="6248400" y="304800"/>
            <a:ext cx="2743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Johann Wilhelm</a:t>
            </a:r>
          </a:p>
          <a:p>
            <a:r>
              <a:rPr lang="en-US" sz="1400" dirty="0" smtClean="0"/>
              <a:t>1600-1640</a:t>
            </a:r>
            <a:endParaRPr lang="en-US" sz="1400" dirty="0"/>
          </a:p>
        </p:txBody>
      </p:sp>
    </p:spTree>
    <p:extLst>
      <p:ext uri="{BB962C8B-B14F-4D97-AF65-F5344CB8AC3E}">
        <p14:creationId xmlns:p14="http://schemas.microsoft.com/office/powerpoint/2010/main" val="2516780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8061" y="5692590"/>
            <a:ext cx="8022336" cy="685800"/>
          </a:xfrm>
        </p:spPr>
        <p:txBody>
          <a:bodyPr/>
          <a:lstStyle/>
          <a:p>
            <a:r>
              <a:rPr lang="en-US" dirty="0"/>
              <a:t>http://library.artstor.org/library/ExternalIV.jsp?objectId=8CdWZyUxLSE9IjZUej54RngvX3wicQ%3D%3D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14601"/>
            <a:ext cx="3969629" cy="3048000"/>
          </a:xfrm>
          <a:prstGeom prst="rect">
            <a:avLst/>
          </a:prstGeom>
        </p:spPr>
      </p:pic>
      <p:sp>
        <p:nvSpPr>
          <p:cNvPr id="5" name="TextBox 4"/>
          <p:cNvSpPr txBox="1"/>
          <p:nvPr/>
        </p:nvSpPr>
        <p:spPr>
          <a:xfrm>
            <a:off x="5109882" y="510474"/>
            <a:ext cx="350520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i="1" dirty="0" smtClean="0"/>
              <a:t>Thisbe </a:t>
            </a:r>
            <a:r>
              <a:rPr lang="en-US" sz="1400" i="1" dirty="0"/>
              <a:t>discovers the body of her lover Pyramus</a:t>
            </a:r>
          </a:p>
          <a:p>
            <a:r>
              <a:rPr lang="en-US" sz="1400" dirty="0"/>
              <a:t>Work Type: print; book </a:t>
            </a:r>
            <a:r>
              <a:rPr lang="en-US" sz="1400" dirty="0" smtClean="0"/>
              <a:t>illustration</a:t>
            </a:r>
          </a:p>
          <a:p>
            <a:r>
              <a:rPr lang="en-US" sz="1400" dirty="0" smtClean="0"/>
              <a:t>text </a:t>
            </a:r>
            <a:r>
              <a:rPr lang="en-US" sz="1400" dirty="0"/>
              <a:t>1</a:t>
            </a:r>
            <a:r>
              <a:rPr lang="en-US" sz="1400" baseline="30000" dirty="0"/>
              <a:t>st</a:t>
            </a:r>
            <a:r>
              <a:rPr lang="en-US" sz="1400" dirty="0"/>
              <a:t> century BCE; engraving published 1703</a:t>
            </a:r>
          </a:p>
          <a:p>
            <a:r>
              <a:rPr lang="en-US" sz="1400" dirty="0" smtClean="0"/>
              <a:t>Engraving</a:t>
            </a:r>
            <a:endParaRPr lang="en-US" sz="1400" dirty="0"/>
          </a:p>
          <a:p>
            <a:r>
              <a:rPr lang="en-US" sz="1400" dirty="0" smtClean="0"/>
              <a:t>The </a:t>
            </a:r>
            <a:r>
              <a:rPr lang="en-US" sz="1400" dirty="0"/>
              <a:t>Warburg Institute Library, London, United Kingdom</a:t>
            </a:r>
          </a:p>
          <a:p>
            <a:endParaRPr lang="en-US" sz="1400" dirty="0"/>
          </a:p>
        </p:txBody>
      </p:sp>
    </p:spTree>
    <p:extLst>
      <p:ext uri="{BB962C8B-B14F-4D97-AF65-F5344CB8AC3E}">
        <p14:creationId xmlns:p14="http://schemas.microsoft.com/office/powerpoint/2010/main" val="3209100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867400"/>
            <a:ext cx="8022336" cy="685800"/>
          </a:xfrm>
        </p:spPr>
        <p:txBody>
          <a:bodyPr>
            <a:normAutofit fontScale="85000" lnSpcReduction="20000"/>
          </a:bodyPr>
          <a:lstStyle/>
          <a:p>
            <a:r>
              <a:rPr lang="en-US" dirty="0"/>
              <a:t>http://library.artstor.org/library/welcome.html#3|search|5|2020Pyramus20and2C20Thisbe|Advanced20Search|||type3D3526kw3DPyramus7Call23and2CThisbe7Call26geoIds3D26clsIds3D26id3Dall26bDate3D26eDate3D26dExact3D30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7212"/>
            <a:ext cx="4268814" cy="5334000"/>
          </a:xfrm>
          <a:prstGeom prst="rect">
            <a:avLst/>
          </a:prstGeom>
        </p:spPr>
      </p:pic>
      <p:sp>
        <p:nvSpPr>
          <p:cNvPr id="5" name="TextBox 4"/>
          <p:cNvSpPr txBox="1"/>
          <p:nvPr/>
        </p:nvSpPr>
        <p:spPr>
          <a:xfrm>
            <a:off x="5105400" y="685800"/>
            <a:ext cx="3733800"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i="1" dirty="0" smtClean="0"/>
              <a:t>Pyramus and Thisbe</a:t>
            </a:r>
          </a:p>
          <a:p>
            <a:r>
              <a:rPr lang="en-US" sz="1400" dirty="0" err="1" smtClean="0"/>
              <a:t>Doccia</a:t>
            </a:r>
            <a:r>
              <a:rPr lang="en-US" sz="1400" dirty="0" smtClean="0"/>
              <a:t> Porcelain Factory</a:t>
            </a:r>
          </a:p>
          <a:p>
            <a:r>
              <a:rPr lang="en-US" sz="1400" dirty="0" smtClean="0"/>
              <a:t>Southern European; Italian</a:t>
            </a:r>
          </a:p>
          <a:p>
            <a:r>
              <a:rPr lang="en-US" sz="1400" dirty="0" smtClean="0"/>
              <a:t>1745-50</a:t>
            </a:r>
          </a:p>
          <a:p>
            <a:r>
              <a:rPr lang="en-US" sz="1400" dirty="0" smtClean="0"/>
              <a:t>White </a:t>
            </a:r>
            <a:r>
              <a:rPr lang="en-US" sz="1400" dirty="0" err="1" smtClean="0"/>
              <a:t>Doccia</a:t>
            </a:r>
            <a:r>
              <a:rPr lang="en-US" sz="1400" dirty="0" smtClean="0"/>
              <a:t> Porcelain</a:t>
            </a:r>
          </a:p>
          <a:p>
            <a:r>
              <a:rPr lang="en-US" sz="1400" dirty="0" smtClean="0"/>
              <a:t>The Detroit Institute of Arts</a:t>
            </a:r>
          </a:p>
          <a:p>
            <a:r>
              <a:rPr lang="en-US" sz="1400" dirty="0" smtClean="0"/>
              <a:t>Detroit, Michigan</a:t>
            </a:r>
            <a:endParaRPr lang="en-US" sz="1400" dirty="0"/>
          </a:p>
        </p:txBody>
      </p:sp>
    </p:spTree>
    <p:extLst>
      <p:ext uri="{BB962C8B-B14F-4D97-AF65-F5344CB8AC3E}">
        <p14:creationId xmlns:p14="http://schemas.microsoft.com/office/powerpoint/2010/main" val="1286273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791200"/>
            <a:ext cx="8022336" cy="685800"/>
          </a:xfrm>
        </p:spPr>
        <p:txBody>
          <a:bodyPr/>
          <a:lstStyle/>
          <a:p>
            <a:r>
              <a:rPr lang="en-US" dirty="0"/>
              <a:t>http://www.johnwaterhouse.com/view.cfm?recordid=57</a:t>
            </a:r>
          </a:p>
        </p:txBody>
      </p:sp>
      <p:pic>
        <p:nvPicPr>
          <p:cNvPr id="1026" name="Picture 2" descr="John William Waterhouse: Thisbe - 19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3106271" cy="55122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5800" y="381000"/>
            <a:ext cx="38862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i="1" dirty="0" smtClean="0"/>
              <a:t>Thisbe</a:t>
            </a:r>
          </a:p>
          <a:p>
            <a:r>
              <a:rPr lang="en-US" sz="1400" dirty="0" smtClean="0"/>
              <a:t>Private Collection</a:t>
            </a:r>
          </a:p>
          <a:p>
            <a:r>
              <a:rPr lang="en-US" sz="1400" dirty="0" smtClean="0"/>
              <a:t>1909</a:t>
            </a:r>
          </a:p>
          <a:p>
            <a:r>
              <a:rPr lang="en-US" sz="1400" dirty="0" smtClean="0"/>
              <a:t>Oil on Canvas</a:t>
            </a:r>
            <a:endParaRPr lang="en-US" sz="1400" dirty="0"/>
          </a:p>
        </p:txBody>
      </p:sp>
    </p:spTree>
    <p:extLst>
      <p:ext uri="{BB962C8B-B14F-4D97-AF65-F5344CB8AC3E}">
        <p14:creationId xmlns:p14="http://schemas.microsoft.com/office/powerpoint/2010/main" val="1659610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144</TotalTime>
  <Words>1088</Words>
  <Application>Microsoft Office PowerPoint</Application>
  <PresentationFormat>On-screen Show (4:3)</PresentationFormat>
  <Paragraphs>70</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Module</vt:lpstr>
      <vt:lpstr>Pyramus and Thisbe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Pyramus and Thisbe</dc:title>
  <dc:creator>Owner</dc:creator>
  <cp:lastModifiedBy>Owner</cp:lastModifiedBy>
  <cp:revision>13</cp:revision>
  <dcterms:created xsi:type="dcterms:W3CDTF">2011-10-18T17:43:06Z</dcterms:created>
  <dcterms:modified xsi:type="dcterms:W3CDTF">2011-10-19T18:24:21Z</dcterms:modified>
</cp:coreProperties>
</file>