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3D53-2FB9-4C5A-9A6E-C52A1ACCE1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DB0A-4137-4839-B812-BF9EF182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Hercules </a:t>
            </a:r>
            <a:r>
              <a:rPr lang="en-US" dirty="0" err="1" smtClean="0"/>
              <a:t>Florentinus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Tom Sienkewicz\Pictures\Pollaiuolo.Hercules.2.bmp"/>
          <p:cNvPicPr>
            <a:picLocks noChangeAspect="1" noChangeArrowheads="1"/>
          </p:cNvPicPr>
          <p:nvPr/>
        </p:nvPicPr>
        <p:blipFill>
          <a:blip r:embed="rId2" cstate="print"/>
          <a:srcRect l="7132" t="11111" r="7132" b="26667"/>
          <a:stretch>
            <a:fillRect/>
          </a:stretch>
        </p:blipFill>
        <p:spPr bwMode="auto">
          <a:xfrm>
            <a:off x="1524000" y="457200"/>
            <a:ext cx="6172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Tom Sienkewicz\Pictures\Hercules.Sarcophagus.Boboli.jpg"/>
          <p:cNvPicPr>
            <a:picLocks noChangeAspect="1" noChangeArrowheads="1"/>
          </p:cNvPicPr>
          <p:nvPr/>
        </p:nvPicPr>
        <p:blipFill>
          <a:blip r:embed="rId2" cstate="print"/>
          <a:srcRect l="8719" t="12222" r="7132" b="54445"/>
          <a:stretch>
            <a:fillRect/>
          </a:stretch>
        </p:blipFill>
        <p:spPr bwMode="auto">
          <a:xfrm>
            <a:off x="609600" y="914400"/>
            <a:ext cx="8077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Tom Sienkewicz\Pictures\Hercules.VictoriaAlbert.jpg"/>
          <p:cNvPicPr>
            <a:picLocks noChangeAspect="1" noChangeArrowheads="1"/>
          </p:cNvPicPr>
          <p:nvPr/>
        </p:nvPicPr>
        <p:blipFill>
          <a:blip r:embed="rId2" cstate="print"/>
          <a:srcRect l="8719" t="10000" r="7132" b="27778"/>
          <a:stretch>
            <a:fillRect/>
          </a:stretch>
        </p:blipFill>
        <p:spPr bwMode="auto">
          <a:xfrm>
            <a:off x="1981200" y="609600"/>
            <a:ext cx="519248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Tom Sienkewicz\Pictures\Hercules.Pitti.jpg"/>
          <p:cNvPicPr>
            <a:picLocks noChangeAspect="1" noChangeArrowheads="1"/>
          </p:cNvPicPr>
          <p:nvPr/>
        </p:nvPicPr>
        <p:blipFill>
          <a:blip r:embed="rId2" cstate="print"/>
          <a:srcRect l="7132" t="11111" r="7132" b="33333"/>
          <a:stretch>
            <a:fillRect/>
          </a:stretch>
        </p:blipFill>
        <p:spPr bwMode="auto">
          <a:xfrm>
            <a:off x="1752600" y="762000"/>
            <a:ext cx="592531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 descr="C:\Users\Tom Sienkewicz\Pictures\Hercules.Crespi.jpg"/>
          <p:cNvPicPr>
            <a:picLocks noChangeAspect="1" noChangeArrowheads="1"/>
          </p:cNvPicPr>
          <p:nvPr/>
        </p:nvPicPr>
        <p:blipFill>
          <a:blip r:embed="rId2" cstate="print"/>
          <a:srcRect l="7132" t="10000" r="7132" b="54444"/>
          <a:stretch>
            <a:fillRect/>
          </a:stretch>
        </p:blipFill>
        <p:spPr bwMode="auto">
          <a:xfrm>
            <a:off x="0" y="685800"/>
            <a:ext cx="92583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1" name="Picture 1" descr="C:\Users\Tom Sienkewicz\Pictures\Hercules.Michelangelo.jpg"/>
          <p:cNvPicPr>
            <a:picLocks noChangeAspect="1" noChangeArrowheads="1"/>
          </p:cNvPicPr>
          <p:nvPr/>
        </p:nvPicPr>
        <p:blipFill>
          <a:blip r:embed="rId2" cstate="print"/>
          <a:srcRect l="8719" t="12222" r="51587" b="6667"/>
          <a:stretch>
            <a:fillRect/>
          </a:stretch>
        </p:blipFill>
        <p:spPr bwMode="auto">
          <a:xfrm>
            <a:off x="228600" y="457200"/>
            <a:ext cx="2192055" cy="6400800"/>
          </a:xfrm>
          <a:prstGeom prst="rect">
            <a:avLst/>
          </a:prstGeom>
          <a:noFill/>
        </p:spPr>
      </p:pic>
      <p:pic>
        <p:nvPicPr>
          <p:cNvPr id="5" name="Picture 2" descr="C:\Users\Tom Sienkewicz\Pictures\Pollaiuolo.Hercules.2.bmp"/>
          <p:cNvPicPr>
            <a:picLocks noChangeAspect="1" noChangeArrowheads="1"/>
          </p:cNvPicPr>
          <p:nvPr/>
        </p:nvPicPr>
        <p:blipFill>
          <a:blip r:embed="rId3" cstate="print"/>
          <a:srcRect l="54763" t="11111" r="7132" b="26667"/>
          <a:stretch>
            <a:fillRect/>
          </a:stretch>
        </p:blipFill>
        <p:spPr bwMode="auto">
          <a:xfrm>
            <a:off x="2438400" y="457200"/>
            <a:ext cx="2743200" cy="6400800"/>
          </a:xfrm>
          <a:prstGeom prst="rect">
            <a:avLst/>
          </a:prstGeom>
          <a:noFill/>
        </p:spPr>
      </p:pic>
      <p:pic>
        <p:nvPicPr>
          <p:cNvPr id="6" name="Picture 7" descr="C:\Users\Tom Sienkewicz\Pictures\Hercules.PortadellaMandorla.jpg"/>
          <p:cNvPicPr>
            <a:picLocks noChangeAspect="1" noChangeArrowheads="1"/>
          </p:cNvPicPr>
          <p:nvPr/>
        </p:nvPicPr>
        <p:blipFill>
          <a:blip r:embed="rId4" cstate="print"/>
          <a:srcRect l="21421" t="11111" r="21421" b="30000"/>
          <a:stretch>
            <a:fillRect/>
          </a:stretch>
        </p:blipFill>
        <p:spPr bwMode="auto">
          <a:xfrm>
            <a:off x="5106838" y="533400"/>
            <a:ext cx="4037162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jfmorgan.net/wp-content/uploads/2011/07/Antonio_del_Pollaiolo_-_Ercole_e_lIdra_e_Ercole_e_Ant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533400"/>
            <a:ext cx="3858568" cy="5486400"/>
          </a:xfrm>
          <a:prstGeom prst="rect">
            <a:avLst/>
          </a:prstGeom>
          <a:noFill/>
        </p:spPr>
      </p:pic>
      <p:pic>
        <p:nvPicPr>
          <p:cNvPr id="4102" name="Picture 6" descr="http://www.mlahanas.de/Greeks/Mythology/RM/AntaeusPollaiu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318030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6" name="Picture 12" descr="http://farm3.static.flickr.com/2514/4132016810_91367ba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90" y="2109355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5738" y="1524000"/>
            <a:ext cx="348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Giovanni Pisano</a:t>
            </a:r>
            <a:r>
              <a:rPr lang="en-US" dirty="0"/>
              <a:t> (c. 1250 – c. 1315)</a:t>
            </a:r>
          </a:p>
        </p:txBody>
      </p:sp>
      <p:pic>
        <p:nvPicPr>
          <p:cNvPr id="1038" name="Picture 14" descr="http://www.destination360.com/europe/italy/images/s/pisa-duom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/>
          <a:stretch/>
        </p:blipFill>
        <p:spPr bwMode="auto">
          <a:xfrm>
            <a:off x="34636" y="4114800"/>
            <a:ext cx="3952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pload.wikimedia.org/wikipedia/commons/f/fb/GPisano-PulpitoPi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73" y="-67540"/>
            <a:ext cx="361466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5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4.bp.blogspot.com/_CijcaA9yq58/TA4vmCUHyOI/AAAAAAAAF9U/Az6w51Jlamw/s400/Pisano+Pul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799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2.bp.blogspot.com/_CijcaA9yq58/TA4wnp9rwHI/AAAAAAAAF9c/8HUNQI0IJXM/s400/Better+Fortitu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95550"/>
            <a:ext cx="2305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9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Tom Sienkewicz\Pictures\HerculesSealFlorence.gif"/>
          <p:cNvPicPr>
            <a:picLocks noChangeAspect="1" noChangeArrowheads="1"/>
          </p:cNvPicPr>
          <p:nvPr/>
        </p:nvPicPr>
        <p:blipFill>
          <a:blip r:embed="rId2" cstate="print"/>
          <a:srcRect l="59608" t="10256" r="4837" b="56044"/>
          <a:stretch>
            <a:fillRect/>
          </a:stretch>
        </p:blipFill>
        <p:spPr bwMode="auto">
          <a:xfrm>
            <a:off x="2209800" y="0"/>
            <a:ext cx="473102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Giotto’s Campanile</a:t>
            </a:r>
            <a:br>
              <a:rPr lang="en-US" dirty="0" smtClean="0"/>
            </a:br>
            <a:r>
              <a:rPr lang="en-US" dirty="0" smtClean="0"/>
              <a:t>Hercules and </a:t>
            </a:r>
            <a:r>
              <a:rPr lang="en-US" dirty="0" err="1" smtClean="0"/>
              <a:t>Cacus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C:\Users\Tom Sienkewicz\Pictures\2011 Italy\2011 Firenze\DSCN1037.JPG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0" y="1524000"/>
            <a:ext cx="4243388" cy="5029200"/>
          </a:xfrm>
          <a:prstGeom prst="rect">
            <a:avLst/>
          </a:prstGeom>
          <a:noFill/>
        </p:spPr>
      </p:pic>
      <p:pic>
        <p:nvPicPr>
          <p:cNvPr id="2051" name="Picture 3" descr="http://www.europeupclose.com/wp-content/uploads/2007/09/florence-duomo-and-campan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4267200"/>
          </a:xfrm>
          <a:prstGeom prst="rect">
            <a:avLst/>
          </a:prstGeom>
          <a:noFill/>
        </p:spPr>
      </p:pic>
      <p:pic>
        <p:nvPicPr>
          <p:cNvPr id="2053" name="Picture 5" descr="http://upload.wikimedia.org/wikipedia/commons/thumb/6/69/CampanileGiotto-01.jpg/250px-CampanileGiotto-01.jpg"/>
          <p:cNvPicPr>
            <a:picLocks noChangeAspect="1" noChangeArrowheads="1"/>
          </p:cNvPicPr>
          <p:nvPr/>
        </p:nvPicPr>
        <p:blipFill>
          <a:blip r:embed="rId4" cstate="print"/>
          <a:srcRect l="28800"/>
          <a:stretch>
            <a:fillRect/>
          </a:stretch>
        </p:blipFill>
        <p:spPr bwMode="auto">
          <a:xfrm>
            <a:off x="4267200" y="1600200"/>
            <a:ext cx="1695450" cy="3571875"/>
          </a:xfrm>
          <a:prstGeom prst="rect">
            <a:avLst/>
          </a:prstGeom>
          <a:noFill/>
        </p:spPr>
      </p:pic>
      <p:pic>
        <p:nvPicPr>
          <p:cNvPr id="2055" name="Picture 7" descr="http://www.adrianpetch.com/campani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657725"/>
            <a:ext cx="14287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19772"/>
            <a:ext cx="49530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Hercules on the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Mandorla</a:t>
            </a:r>
            <a:r>
              <a:rPr lang="en-US" dirty="0" smtClean="0"/>
              <a:t> of the </a:t>
            </a:r>
            <a:r>
              <a:rPr lang="en-US" dirty="0" err="1" smtClean="0"/>
              <a:t>Duomo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Page 124 of Mitteilungen des Kunsthistorischen Institutes in Florenz, 16. Bd., H. 2, 19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Page 124 of Mitteilungen des Kunsthistorischen Institutes in Florenz, 16. Bd., H. 2, 19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Page 124 of Mitteilungen des Kunsthistorischen Institutes in Florenz, 16. Bd., H. 2, 19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Tom Sienkewicz\Pictures\Hercules.PortadellaMandorla.jpg"/>
          <p:cNvPicPr>
            <a:picLocks noChangeAspect="1" noChangeArrowheads="1"/>
          </p:cNvPicPr>
          <p:nvPr/>
        </p:nvPicPr>
        <p:blipFill>
          <a:blip r:embed="rId2" cstate="print"/>
          <a:srcRect l="21421" t="11111" r="21421" b="30000"/>
          <a:stretch>
            <a:fillRect/>
          </a:stretch>
        </p:blipFill>
        <p:spPr bwMode="auto">
          <a:xfrm>
            <a:off x="6927" y="-19772"/>
            <a:ext cx="4347713" cy="6400800"/>
          </a:xfrm>
          <a:prstGeom prst="rect">
            <a:avLst/>
          </a:prstGeom>
          <a:noFill/>
        </p:spPr>
      </p:pic>
      <p:pic>
        <p:nvPicPr>
          <p:cNvPr id="4" name="Picture 2" descr="http://www.lombardiabeniculturali.it/img_db/bcf/3a010/8/l/7580_3a010_758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7757" r="5297" b="7394"/>
          <a:stretch/>
        </p:blipFill>
        <p:spPr bwMode="auto">
          <a:xfrm>
            <a:off x="5237017" y="2008909"/>
            <a:ext cx="3477491" cy="48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om Sienkewicz\Pictures\Hercules.PortadellaMandorla2.jpg"/>
          <p:cNvPicPr>
            <a:picLocks noChangeAspect="1" noChangeArrowheads="1"/>
          </p:cNvPicPr>
          <p:nvPr/>
        </p:nvPicPr>
        <p:blipFill>
          <a:blip r:embed="rId2" cstate="print"/>
          <a:srcRect l="5544" t="11111" r="8719" b="33333"/>
          <a:stretch>
            <a:fillRect/>
          </a:stretch>
        </p:blipFill>
        <p:spPr bwMode="auto">
          <a:xfrm>
            <a:off x="838200" y="0"/>
            <a:ext cx="691286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jfmorgan.net/wp-content/uploads/2011/07/Antonio_del_Pollaiolo_-_Ercole_e_lIdra_e_Ercole_e_Ant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215473" cy="4572000"/>
          </a:xfrm>
          <a:prstGeom prst="rect">
            <a:avLst/>
          </a:prstGeom>
          <a:noFill/>
        </p:spPr>
      </p:pic>
      <p:pic>
        <p:nvPicPr>
          <p:cNvPr id="4102" name="Picture 6" descr="http://www.mlahanas.de/Greeks/Mythology/RM/AntaeusPollaiu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2915278" cy="5029200"/>
          </a:xfrm>
          <a:prstGeom prst="rect">
            <a:avLst/>
          </a:prstGeom>
          <a:noFill/>
        </p:spPr>
      </p:pic>
      <p:pic>
        <p:nvPicPr>
          <p:cNvPr id="19458" name="Picture 2" descr="C:\Users\Tom Sienkewicz\Pictures\Pollaiuolo.Hercules.jpg"/>
          <p:cNvPicPr>
            <a:picLocks noChangeAspect="1" noChangeArrowheads="1"/>
          </p:cNvPicPr>
          <p:nvPr/>
        </p:nvPicPr>
        <p:blipFill>
          <a:blip r:embed="rId4" cstate="print"/>
          <a:srcRect l="24596" t="10000" r="24597" b="31111"/>
          <a:stretch>
            <a:fillRect/>
          </a:stretch>
        </p:blipFill>
        <p:spPr bwMode="auto">
          <a:xfrm>
            <a:off x="6477000" y="0"/>
            <a:ext cx="2438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Hercules Florentinus</vt:lpstr>
      <vt:lpstr>PowerPoint Presentation</vt:lpstr>
      <vt:lpstr>PowerPoint Presentation</vt:lpstr>
      <vt:lpstr>PowerPoint Presentation</vt:lpstr>
      <vt:lpstr>PowerPoint Presentation</vt:lpstr>
      <vt:lpstr>Giotto’s Campanile Hercules and Cacus</vt:lpstr>
      <vt:lpstr>Hercules on the Porta della Mandorla of the Duomo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Hercules Florentinus</dc:title>
  <dc:creator>Tom Sienkewicz</dc:creator>
  <cp:lastModifiedBy>Default User</cp:lastModifiedBy>
  <cp:revision>8</cp:revision>
  <dcterms:created xsi:type="dcterms:W3CDTF">2011-11-12T16:48:40Z</dcterms:created>
  <dcterms:modified xsi:type="dcterms:W3CDTF">2011-11-14T20:29:14Z</dcterms:modified>
</cp:coreProperties>
</file>