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5" r:id="rId3"/>
    <p:sldId id="279" r:id="rId4"/>
    <p:sldId id="273" r:id="rId5"/>
    <p:sldId id="264" r:id="rId6"/>
    <p:sldId id="265" r:id="rId7"/>
    <p:sldId id="267" r:id="rId8"/>
    <p:sldId id="276" r:id="rId9"/>
    <p:sldId id="278" r:id="rId10"/>
    <p:sldId id="277" r:id="rId11"/>
    <p:sldId id="280" r:id="rId12"/>
    <p:sldId id="266" r:id="rId13"/>
    <p:sldId id="257" r:id="rId14"/>
    <p:sldId id="258" r:id="rId15"/>
    <p:sldId id="259" r:id="rId16"/>
    <p:sldId id="281" r:id="rId17"/>
    <p:sldId id="274" r:id="rId18"/>
    <p:sldId id="268" r:id="rId19"/>
    <p:sldId id="282" r:id="rId20"/>
    <p:sldId id="287" r:id="rId21"/>
    <p:sldId id="288" r:id="rId22"/>
    <p:sldId id="283" r:id="rId23"/>
    <p:sldId id="284" r:id="rId24"/>
    <p:sldId id="286" r:id="rId25"/>
    <p:sldId id="262" r:id="rId26"/>
    <p:sldId id="263" r:id="rId27"/>
    <p:sldId id="285" r:id="rId28"/>
    <p:sldId id="261" r:id="rId29"/>
    <p:sldId id="26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28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D0D-6835-4572-A243-A301E22F7BF6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96DC-9EC2-4155-BC5C-7797E6743C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D0D-6835-4572-A243-A301E22F7BF6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96DC-9EC2-4155-BC5C-7797E6743C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D0D-6835-4572-A243-A301E22F7BF6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96DC-9EC2-4155-BC5C-7797E6743C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D0D-6835-4572-A243-A301E22F7BF6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96DC-9EC2-4155-BC5C-7797E6743C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D0D-6835-4572-A243-A301E22F7BF6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96DC-9EC2-4155-BC5C-7797E6743C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D0D-6835-4572-A243-A301E22F7BF6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96DC-9EC2-4155-BC5C-7797E6743C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D0D-6835-4572-A243-A301E22F7BF6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96DC-9EC2-4155-BC5C-7797E6743C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D0D-6835-4572-A243-A301E22F7BF6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96DC-9EC2-4155-BC5C-7797E6743C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D0D-6835-4572-A243-A301E22F7BF6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96DC-9EC2-4155-BC5C-7797E6743C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D0D-6835-4572-A243-A301E22F7BF6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96DC-9EC2-4155-BC5C-7797E6743C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D0D-6835-4572-A243-A301E22F7BF6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96DC-9EC2-4155-BC5C-7797E6743C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0D0D-6835-4572-A243-A301E22F7BF6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596DC-9EC2-4155-BC5C-7797E6743C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rose.lunaimaging.com:8180/luna/servlet/detail/StRosesr1~23~23~36189~110798:Florence-Campanile--Pisano-Relief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ffton.edu/~sullivanm/italy/florence/duomomuseo/reliefscampanile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uffton.edu/~sullivanm/pisano/relief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tusrex.org/www2/art/santa_maria_del_fiore.htm" TargetMode="External"/><Relationship Id="rId2" Type="http://schemas.openxmlformats.org/officeDocument/2006/relationships/hyperlink" Target="http://www.bluffton.edu/~sullivanm/pisano/relief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gital-images.net/Gallery/Scenic/Florence/Duomo/Campanile/campanile.html#EastSideSculptures" TargetMode="External"/><Relationship Id="rId4" Type="http://schemas.openxmlformats.org/officeDocument/2006/relationships/hyperlink" Target="http://strose.lunaimaging.com:8180/luna/servlet/view/search?q=pisan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ategory:South_Doors_of_the_Florence_Baptistr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uffton.edu/~sullivanm/italy/florence/pisanosouth/pisanosouthdoor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ence-guide.it/it/immagini/zoom-view/campanile-di-giott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Hercules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000" dirty="0" smtClean="0"/>
              <a:t>in Medieval and Renaissance Literature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100" dirty="0" err="1"/>
              <a:t>Macrobius</a:t>
            </a:r>
            <a:r>
              <a:rPr lang="en-US" sz="2100" dirty="0"/>
              <a:t> (</a:t>
            </a:r>
            <a:r>
              <a:rPr lang="en-US" sz="2100" dirty="0" err="1"/>
              <a:t>Ambrosius</a:t>
            </a:r>
            <a:r>
              <a:rPr lang="en-US" sz="2100" dirty="0"/>
              <a:t> Theodosius </a:t>
            </a:r>
            <a:r>
              <a:rPr lang="en-US" sz="2100" dirty="0" err="1"/>
              <a:t>Macrobius</a:t>
            </a:r>
            <a:r>
              <a:rPr lang="en-US" sz="2100" dirty="0" smtClean="0"/>
              <a:t>) 4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cent.</a:t>
            </a:r>
          </a:p>
          <a:p>
            <a:pPr lvl="1"/>
            <a:r>
              <a:rPr lang="en-US" sz="2100" i="1" dirty="0" smtClean="0"/>
              <a:t>Dream of Scipio</a:t>
            </a:r>
          </a:p>
          <a:p>
            <a:pPr lvl="1"/>
            <a:r>
              <a:rPr lang="en-US" sz="2100" i="1" dirty="0" smtClean="0"/>
              <a:t>Saturnalia</a:t>
            </a:r>
          </a:p>
          <a:p>
            <a:r>
              <a:rPr lang="it-IT" sz="2100" dirty="0"/>
              <a:t>Dante (Durante degli Alighieri, c.1265–1321)</a:t>
            </a:r>
            <a:r>
              <a:rPr lang="en-US" sz="2100" dirty="0" smtClean="0"/>
              <a:t> </a:t>
            </a:r>
          </a:p>
          <a:p>
            <a:pPr lvl="1"/>
            <a:r>
              <a:rPr lang="en-US" sz="2100" dirty="0" smtClean="0"/>
              <a:t>T</a:t>
            </a:r>
            <a:r>
              <a:rPr lang="en-US" sz="2100" i="1" dirty="0" smtClean="0"/>
              <a:t>he Divine Comedy</a:t>
            </a:r>
            <a:endParaRPr lang="en-US" sz="2100" dirty="0" smtClean="0"/>
          </a:p>
          <a:p>
            <a:r>
              <a:rPr lang="en-US" sz="2100" dirty="0" smtClean="0"/>
              <a:t>Giovanni </a:t>
            </a:r>
            <a:r>
              <a:rPr lang="en-US" sz="2100" dirty="0"/>
              <a:t>Boccaccio (1313 –1375</a:t>
            </a:r>
            <a:r>
              <a:rPr lang="en-US" sz="2100" dirty="0" smtClean="0"/>
              <a:t>)</a:t>
            </a:r>
          </a:p>
          <a:p>
            <a:pPr lvl="1"/>
            <a:r>
              <a:rPr lang="en-US" sz="1700" i="1" dirty="0"/>
              <a:t>De </a:t>
            </a:r>
            <a:r>
              <a:rPr lang="en-US" sz="1700" i="1" dirty="0" err="1"/>
              <a:t>Genealogia</a:t>
            </a:r>
            <a:r>
              <a:rPr lang="en-US" sz="1700" i="1" dirty="0"/>
              <a:t> </a:t>
            </a:r>
            <a:r>
              <a:rPr lang="en-US" sz="1700" i="1" dirty="0" err="1"/>
              <a:t>deorum</a:t>
            </a:r>
            <a:r>
              <a:rPr lang="en-US" sz="1700" i="1" dirty="0"/>
              <a:t> </a:t>
            </a:r>
            <a:r>
              <a:rPr lang="en-US" sz="1700" i="1" dirty="0" err="1"/>
              <a:t>gentilium</a:t>
            </a:r>
            <a:r>
              <a:rPr lang="en-US" sz="1700" i="1" dirty="0"/>
              <a:t> </a:t>
            </a:r>
            <a:r>
              <a:rPr lang="en-US" sz="1700" dirty="0"/>
              <a:t>(“On the Genealogy of the pagan gods</a:t>
            </a:r>
            <a:r>
              <a:rPr lang="en-US" sz="1700" dirty="0" smtClean="0"/>
              <a:t>”)</a:t>
            </a:r>
          </a:p>
          <a:p>
            <a:pPr lvl="1"/>
            <a:r>
              <a:rPr lang="en-US" sz="1700" i="1" dirty="0"/>
              <a:t>De </a:t>
            </a:r>
            <a:r>
              <a:rPr lang="en-US" sz="1700" i="1" dirty="0" err="1"/>
              <a:t>praeclaris</a:t>
            </a:r>
            <a:r>
              <a:rPr lang="en-US" sz="1700" i="1" dirty="0"/>
              <a:t> </a:t>
            </a:r>
            <a:r>
              <a:rPr lang="en-US" sz="1700" i="1" dirty="0" err="1"/>
              <a:t>mulieribus</a:t>
            </a:r>
            <a:r>
              <a:rPr lang="en-US" sz="1700" dirty="0"/>
              <a:t> (</a:t>
            </a:r>
            <a:r>
              <a:rPr lang="en-US" sz="1700" i="1" dirty="0"/>
              <a:t>On Famous Women</a:t>
            </a:r>
            <a:r>
              <a:rPr lang="en-US" sz="1700" dirty="0" smtClean="0"/>
              <a:t>)</a:t>
            </a:r>
          </a:p>
          <a:p>
            <a:r>
              <a:rPr lang="en-US" sz="2100" dirty="0"/>
              <a:t>Petrarch (Francesco </a:t>
            </a:r>
            <a:r>
              <a:rPr lang="en-US" sz="2100" dirty="0" err="1"/>
              <a:t>Petrarca</a:t>
            </a:r>
            <a:r>
              <a:rPr lang="en-US" sz="2100" dirty="0"/>
              <a:t>, 1304–1374</a:t>
            </a:r>
            <a:r>
              <a:rPr lang="en-US" sz="2100" dirty="0" smtClean="0"/>
              <a:t>)</a:t>
            </a:r>
          </a:p>
          <a:p>
            <a:pPr lvl="1"/>
            <a:r>
              <a:rPr lang="fr-FR" sz="1700" i="1" dirty="0"/>
              <a:t>De </a:t>
            </a:r>
            <a:r>
              <a:rPr lang="fr-FR" sz="1700" i="1" dirty="0" err="1"/>
              <a:t>Viris</a:t>
            </a:r>
            <a:r>
              <a:rPr lang="fr-FR" sz="1700" i="1" dirty="0"/>
              <a:t> </a:t>
            </a:r>
            <a:r>
              <a:rPr lang="fr-FR" sz="1700" i="1" dirty="0" err="1"/>
              <a:t>Illustribus</a:t>
            </a:r>
            <a:r>
              <a:rPr lang="fr-FR" sz="1700" i="1" dirty="0"/>
              <a:t> </a:t>
            </a:r>
            <a:r>
              <a:rPr lang="fr-FR" sz="1700" dirty="0"/>
              <a:t>(</a:t>
            </a:r>
            <a:r>
              <a:rPr lang="fr-FR" sz="1700" i="1" dirty="0"/>
              <a:t>On </a:t>
            </a:r>
            <a:r>
              <a:rPr lang="fr-FR" sz="1700" i="1" dirty="0" err="1"/>
              <a:t>Famous</a:t>
            </a:r>
            <a:r>
              <a:rPr lang="fr-FR" sz="1700" i="1" dirty="0"/>
              <a:t> Men</a:t>
            </a:r>
            <a:r>
              <a:rPr lang="fr-FR" sz="1700" dirty="0" smtClean="0"/>
              <a:t>)</a:t>
            </a:r>
          </a:p>
          <a:p>
            <a:r>
              <a:rPr lang="en-US" sz="2100" dirty="0" err="1"/>
              <a:t>Coluccio</a:t>
            </a:r>
            <a:r>
              <a:rPr lang="en-US" sz="2100" dirty="0"/>
              <a:t> </a:t>
            </a:r>
            <a:r>
              <a:rPr lang="en-US" sz="2100" dirty="0" err="1"/>
              <a:t>Salutati</a:t>
            </a:r>
            <a:r>
              <a:rPr lang="en-US" sz="2100" dirty="0"/>
              <a:t> (1331-1406</a:t>
            </a:r>
            <a:r>
              <a:rPr lang="en-US" sz="2100" dirty="0" smtClean="0"/>
              <a:t>)</a:t>
            </a:r>
          </a:p>
          <a:p>
            <a:pPr lvl="1"/>
            <a:r>
              <a:rPr lang="en-US" sz="1700" i="1" dirty="0"/>
              <a:t>De </a:t>
            </a:r>
            <a:r>
              <a:rPr lang="en-US" sz="1700" i="1" dirty="0" err="1"/>
              <a:t>laboribus</a:t>
            </a:r>
            <a:r>
              <a:rPr lang="en-US" sz="1700" i="1" dirty="0"/>
              <a:t> </a:t>
            </a:r>
            <a:r>
              <a:rPr lang="en-US" sz="1700" i="1" dirty="0" err="1" smtClean="0"/>
              <a:t>Herculis</a:t>
            </a:r>
            <a:r>
              <a:rPr lang="en-US" sz="1700" i="1" dirty="0" smtClean="0"/>
              <a:t> </a:t>
            </a:r>
            <a:r>
              <a:rPr lang="en-US" sz="1700" dirty="0" smtClean="0"/>
              <a:t>(“On the Labors of Hercules”)</a:t>
            </a:r>
          </a:p>
          <a:p>
            <a:pPr lvl="1"/>
            <a:r>
              <a:rPr lang="en-US" sz="1800" i="1" dirty="0" err="1" smtClean="0"/>
              <a:t>Epistolario</a:t>
            </a:r>
            <a:r>
              <a:rPr lang="en-US" sz="1800" i="1" dirty="0" smtClean="0"/>
              <a:t> </a:t>
            </a:r>
            <a:r>
              <a:rPr lang="en-US" sz="1800" dirty="0" smtClean="0"/>
              <a:t>(“Letters”)</a:t>
            </a:r>
            <a:endParaRPr lang="en-US" sz="1700" dirty="0" smtClean="0"/>
          </a:p>
          <a:p>
            <a:endParaRPr lang="en-US" sz="2100" dirty="0"/>
          </a:p>
          <a:p>
            <a:endParaRPr lang="en-US" sz="2100" dirty="0" smtClean="0"/>
          </a:p>
          <a:p>
            <a:endParaRPr lang="en-US" dirty="0"/>
          </a:p>
          <a:p>
            <a:endParaRPr lang="en-US" dirty="0" smtClean="0"/>
          </a:p>
          <a:p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0" descr="http://www.bluffton.edu/~sullivanm/italy/florence/duomomuseo/0030.jpg"/>
          <p:cNvPicPr>
            <a:picLocks noChangeAspect="1" noChangeArrowheads="1"/>
          </p:cNvPicPr>
          <p:nvPr/>
        </p:nvPicPr>
        <p:blipFill>
          <a:blip r:embed="rId2" cstate="print"/>
          <a:srcRect l="5176" r="6832"/>
          <a:stretch>
            <a:fillRect/>
          </a:stretch>
        </p:blipFill>
        <p:spPr bwMode="auto">
          <a:xfrm>
            <a:off x="6400800" y="4114800"/>
            <a:ext cx="2159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534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Tom Sienkewicz\Documents\Downloads\Snip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35849" y="-1140448"/>
            <a:ext cx="4272303" cy="8229600"/>
          </a:xfrm>
          <a:prstGeom prst="rect">
            <a:avLst/>
          </a:prstGeom>
          <a:noFill/>
        </p:spPr>
      </p:pic>
      <p:sp>
        <p:nvSpPr>
          <p:cNvPr id="32772" name="AutoShape 4" descr="https://mail.google.com/mail/u/0/?ui=2&amp;ik=7c27387a32&amp;view=att&amp;th=133a915481c07b36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AutoShape 6" descr="https://mail.google.com/mail/u/0/?ui=2&amp;ik=7c27387a32&amp;view=att&amp;th=133a915481c07b36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AutoShape 8" descr="https://mail.google.com/mail/u/0/?ui=2&amp;ik=7c27387a32&amp;view=att&amp;th=133a915481c07b36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Cardinal Virtues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C:\Users\Tom Sienkewicz\Pictures\2011 Italy\2011 Firenze\Florentia\HARTILL_12317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9793" y="1371600"/>
            <a:ext cx="3824207" cy="4572000"/>
          </a:xfrm>
          <a:prstGeom prst="rect">
            <a:avLst/>
          </a:prstGeom>
          <a:noFill/>
        </p:spPr>
      </p:pic>
      <p:pic>
        <p:nvPicPr>
          <p:cNvPr id="37890" name="Picture 2" descr="http://strose.lunaimaging.com:8081/MediaManager/srvr?mediafile=/Size2/StRosesr1-23-NA/1261/ard4719.jpg&amp;userid=11&amp;username=mcdaniem&amp;resolution=2&amp;servertype=JVA&amp;cid=23&amp;iid=StRosesr1&amp;vcid=NA&amp;usergroup=Test_Collection-23-Admin&amp;profileid=111">
            <a:hlinkClick r:id="rId3" tooltip="Florence Campanile: Pisano Reliefs"/>
          </p:cNvPr>
          <p:cNvPicPr>
            <a:picLocks noChangeAspect="1" noChangeArrowheads="1"/>
          </p:cNvPicPr>
          <p:nvPr/>
        </p:nvPicPr>
        <p:blipFill>
          <a:blip r:embed="rId4" cstate="print"/>
          <a:srcRect l="11936" r="8854"/>
          <a:stretch>
            <a:fillRect/>
          </a:stretch>
        </p:blipFill>
        <p:spPr bwMode="auto">
          <a:xfrm>
            <a:off x="381000" y="1447800"/>
            <a:ext cx="500634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socialhistoryofart.com/photos/Medieval-14th/PisanoA%20CreationEve1334-6Campanile%20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416842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om Sienkewicz\Pictures\2011 Italy\2011 Firenze\DSCN1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800986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om Sienkewicz\Pictures\2011 Italy\2011 Firenze\DSCN1038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800986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om Sienkewicz\Pictures\2011 Italy\2011 Firenze\DSCN1039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7200"/>
            <a:ext cx="4800986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turismo.intoscana.it/allthingstuscany/tuscanyarts/files/2010/11/pisano-text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5031813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File:Firenze.Duomo.Giott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620000" cy="571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6211669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http://www.bluffton.edu/~sullivanm/italy/florence/duomomuseo/reliefscampanile.html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6488668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http://www.bluffton.edu/~sullivanm/pisano/reliefs.html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Websites on Campanile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http://www.bluffton.edu/~sullivanm/pisano/reliefs.html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http://www.christusrex.org/www2/art/santa_maria_del_fiore.htm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http://strose.lunaimaging.com:8180/luna/servlet/view/search?q=pisano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http://www.digital-images.net/Gallery/Scenic/Florence/Duomo/Campanile/campanile.html#EastSideSculptures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http://www.digital-images.net/Gallery/Scenic/Florence/Duomo/Campanile/campanile.html#EastSideSculptures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0"/>
            <a:ext cx="4724400" cy="2316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Hercules on the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Mandorla</a:t>
            </a:r>
            <a:r>
              <a:rPr lang="en-US" dirty="0" smtClean="0"/>
              <a:t> of the </a:t>
            </a:r>
            <a:r>
              <a:rPr lang="en-US" dirty="0" err="1" smtClean="0"/>
              <a:t>Duomo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Page 124 of Mitteilungen des Kunsthistorischen Institutes in Florenz, 16. Bd., H. 2, 19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Page 124 of Mitteilungen des Kunsthistorischen Institutes in Florenz, 16. Bd., H. 2, 19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Page 124 of Mitteilungen des Kunsthistorischen Institutes in Florenz, 16. Bd., H. 2, 19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Tom Sienkewicz\Pictures\Hercules.PortadellaMandorla.jpg"/>
          <p:cNvPicPr>
            <a:picLocks noChangeAspect="1" noChangeArrowheads="1"/>
          </p:cNvPicPr>
          <p:nvPr/>
        </p:nvPicPr>
        <p:blipFill>
          <a:blip r:embed="rId2" cstate="print"/>
          <a:srcRect l="21421" t="11111" r="21421" b="30000"/>
          <a:stretch>
            <a:fillRect/>
          </a:stretch>
        </p:blipFill>
        <p:spPr bwMode="auto">
          <a:xfrm>
            <a:off x="0" y="0"/>
            <a:ext cx="4037162" cy="5943600"/>
          </a:xfrm>
          <a:prstGeom prst="rect">
            <a:avLst/>
          </a:prstGeom>
          <a:noFill/>
        </p:spPr>
      </p:pic>
      <p:pic>
        <p:nvPicPr>
          <p:cNvPr id="39938" name="Picture 2" descr="http://www.museumsinflorence.com/foto/duomo/image/mandor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81200"/>
            <a:ext cx="3466681" cy="4572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5934670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c.1391-1405,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carved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Giovanni d’Ambrogio, Piero di Giovanni Tedesco, </a:t>
            </a:r>
            <a:r>
              <a:rPr lang="it-IT" dirty="0" err="1"/>
              <a:t>Iacopo</a:t>
            </a:r>
            <a:r>
              <a:rPr lang="it-IT" dirty="0"/>
              <a:t> di Piero Guidi, and </a:t>
            </a:r>
            <a:r>
              <a:rPr lang="it-IT" dirty="0" err="1"/>
              <a:t>Niccolo</a:t>
            </a:r>
            <a:r>
              <a:rPr lang="it-IT" dirty="0"/>
              <a:t> Lamberti. 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Hercules in Florence</a:t>
            </a:r>
            <a:endParaRPr lang="en-US" dirty="0"/>
          </a:p>
        </p:txBody>
      </p:sp>
      <p:pic>
        <p:nvPicPr>
          <p:cNvPr id="4" name="Picture 2" descr="http://www.lib-art.com/imgpaintingthumb/7/5/t41257-hercules-unknown-master-ital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1016" cy="2514600"/>
          </a:xfrm>
          <a:prstGeom prst="rect">
            <a:avLst/>
          </a:prstGeom>
          <a:noFill/>
        </p:spPr>
      </p:pic>
      <p:pic>
        <p:nvPicPr>
          <p:cNvPr id="5" name="Picture 4" descr="http://www.freshmess.com/wp-content/uploads/2008/05/hercules_cacu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143000"/>
            <a:ext cx="2059537" cy="2743200"/>
          </a:xfrm>
          <a:prstGeom prst="rect">
            <a:avLst/>
          </a:prstGeom>
          <a:noFill/>
        </p:spPr>
      </p:pic>
      <p:pic>
        <p:nvPicPr>
          <p:cNvPr id="6" name="Picture 10" descr="http://www.bluffton.edu/~sullivanm/italy/florence/duomomuseo/0030.jpg"/>
          <p:cNvPicPr>
            <a:picLocks noChangeAspect="1" noChangeArrowheads="1"/>
          </p:cNvPicPr>
          <p:nvPr/>
        </p:nvPicPr>
        <p:blipFill>
          <a:blip r:embed="rId4" cstate="print"/>
          <a:srcRect l="5176" r="6832"/>
          <a:stretch>
            <a:fillRect/>
          </a:stretch>
        </p:blipFill>
        <p:spPr bwMode="auto">
          <a:xfrm>
            <a:off x="0" y="4114800"/>
            <a:ext cx="2590800" cy="2743200"/>
          </a:xfrm>
          <a:prstGeom prst="rect">
            <a:avLst/>
          </a:prstGeom>
          <a:noFill/>
        </p:spPr>
      </p:pic>
      <p:pic>
        <p:nvPicPr>
          <p:cNvPr id="7" name="Picture 12" descr="http://static.wix.com/media/218a4287b63e57276f31604422a08be0.wix_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114800"/>
            <a:ext cx="2057400" cy="2743200"/>
          </a:xfrm>
          <a:prstGeom prst="rect">
            <a:avLst/>
          </a:prstGeom>
          <a:noFill/>
        </p:spPr>
      </p:pic>
      <p:pic>
        <p:nvPicPr>
          <p:cNvPr id="30722" name="Picture 2" descr="http://www.sculpturegallery.com/two/hercules_diomedes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8975" y="0"/>
            <a:ext cx="2105025" cy="41148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362200" y="38862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Bandinelli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Palazzo </a:t>
            </a:r>
            <a:r>
              <a:rPr lang="en-US" b="1" dirty="0" err="1" smtClean="0"/>
              <a:t>Vecchio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514600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Porta</a:t>
            </a:r>
            <a:r>
              <a:rPr lang="en-US" b="1" dirty="0" smtClean="0"/>
              <a:t> </a:t>
            </a:r>
            <a:r>
              <a:rPr lang="en-US" b="1" dirty="0" err="1" smtClean="0"/>
              <a:t>della</a:t>
            </a:r>
            <a:r>
              <a:rPr lang="en-US" b="1" dirty="0" smtClean="0"/>
              <a:t> </a:t>
            </a:r>
            <a:r>
              <a:rPr lang="en-US" b="1" dirty="0" err="1" smtClean="0"/>
              <a:t>Mandorla</a:t>
            </a:r>
            <a:r>
              <a:rPr lang="en-US" b="1" dirty="0" smtClean="0"/>
              <a:t> (</a:t>
            </a:r>
            <a:r>
              <a:rPr lang="en-US" b="1" dirty="0" err="1" smtClean="0"/>
              <a:t>Duomo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000" y="6211669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Campanile of </a:t>
            </a:r>
            <a:r>
              <a:rPr lang="en-US" b="1" dirty="0" err="1" smtClean="0"/>
              <a:t>Duomo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29200" y="6211669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Giambologna</a:t>
            </a:r>
            <a:r>
              <a:rPr lang="en-US" b="1" dirty="0" smtClean="0"/>
              <a:t>. Loggia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Lanzi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7800" y="12192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 Rossi. </a:t>
            </a:r>
            <a:br>
              <a:rPr lang="en-US" b="1" dirty="0" smtClean="0"/>
            </a:br>
            <a:r>
              <a:rPr lang="en-US" b="1" dirty="0" smtClean="0"/>
              <a:t>Palazzo </a:t>
            </a:r>
            <a:r>
              <a:rPr lang="en-US" b="1" dirty="0" err="1" smtClean="0"/>
              <a:t>Vecchio</a:t>
            </a:r>
            <a:endParaRPr lang="en-US" dirty="0"/>
          </a:p>
        </p:txBody>
      </p:sp>
      <p:pic>
        <p:nvPicPr>
          <p:cNvPr id="15" name="Picture 4" descr="http://media.kunst-fuer-alle.de/img/41/m/41_00417368~hercules-at-the-crossroad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2971800"/>
            <a:ext cx="2825495" cy="246888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191000" y="54102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Benvenuti</a:t>
            </a:r>
            <a:r>
              <a:rPr lang="en-US" b="1" dirty="0" smtClean="0"/>
              <a:t>. </a:t>
            </a:r>
            <a:r>
              <a:rPr lang="en-US" b="1" dirty="0" err="1" smtClean="0"/>
              <a:t>Pitti</a:t>
            </a:r>
            <a:r>
              <a:rPr lang="en-US" b="1" dirty="0" smtClean="0"/>
              <a:t> Palace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Tom Sienkewicz\Pictures\Hercules.PortadellaMandorla2.jpg"/>
          <p:cNvPicPr>
            <a:picLocks noChangeAspect="1" noChangeArrowheads="1"/>
          </p:cNvPicPr>
          <p:nvPr/>
        </p:nvPicPr>
        <p:blipFill>
          <a:blip r:embed="rId2" cstate="print"/>
          <a:srcRect l="5544" t="11111" r="8719" b="33333"/>
          <a:stretch>
            <a:fillRect/>
          </a:stretch>
        </p:blipFill>
        <p:spPr bwMode="auto">
          <a:xfrm>
            <a:off x="838200" y="0"/>
            <a:ext cx="6912864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9" name="Picture 3" descr="C:\Users\Tom Sienkewicz\Pictures\2011 Italy\2011 Firenze\DSCN1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57200"/>
            <a:ext cx="4800600" cy="6400800"/>
          </a:xfrm>
          <a:prstGeom prst="rect">
            <a:avLst/>
          </a:prstGeom>
          <a:noFill/>
        </p:spPr>
      </p:pic>
      <p:pic>
        <p:nvPicPr>
          <p:cNvPr id="6" name="Picture 7" descr="C:\Users\Tom Sienkewicz\Pictures\Hercules.PortadellaMandorla.jpg"/>
          <p:cNvPicPr>
            <a:picLocks noChangeAspect="1" noChangeArrowheads="1"/>
          </p:cNvPicPr>
          <p:nvPr/>
        </p:nvPicPr>
        <p:blipFill>
          <a:blip r:embed="rId3" cstate="print"/>
          <a:srcRect l="21421" t="11111" r="21421" b="30000"/>
          <a:stretch>
            <a:fillRect/>
          </a:stretch>
        </p:blipFill>
        <p:spPr bwMode="auto">
          <a:xfrm>
            <a:off x="0" y="914400"/>
            <a:ext cx="4037162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Filarete’s</a:t>
            </a:r>
            <a:r>
              <a:rPr lang="en-US" dirty="0" smtClean="0"/>
              <a:t> doors for old St. Peter’s (1445)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4" name="Picture 4" descr="http://images.travelpod.com/tw_slides/ta01/2c8/392/thumb_the-centre-filarete-door-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433011" cy="4572000"/>
          </a:xfrm>
          <a:prstGeom prst="rect">
            <a:avLst/>
          </a:prstGeom>
          <a:noFill/>
        </p:spPr>
      </p:pic>
      <p:pic>
        <p:nvPicPr>
          <p:cNvPr id="40968" name="Picture 8" descr="http://timesonline.typepad.com/.a/6a00d83451586c69e20147e0c16007970b-32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2057400" cy="2743200"/>
          </a:xfrm>
          <a:prstGeom prst="rect">
            <a:avLst/>
          </a:prstGeom>
          <a:noFill/>
        </p:spPr>
      </p:pic>
      <p:pic>
        <p:nvPicPr>
          <p:cNvPr id="40974" name="Picture 14" descr="http://saintpetersbasilica.org/Interior/DoorFilarete/Filarete-MartyrdomStP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048000"/>
            <a:ext cx="4381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http://www.romeartlover.it/Stori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438900" cy="3171826"/>
          </a:xfrm>
          <a:prstGeom prst="rect">
            <a:avLst/>
          </a:prstGeom>
          <a:noFill/>
        </p:spPr>
      </p:pic>
      <p:pic>
        <p:nvPicPr>
          <p:cNvPr id="5" name="Picture 2" descr="http://www.socialhistoryofart.com/photos/15th-Italy/IMG_6352Small%20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76600"/>
            <a:ext cx="500062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Piazza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Signoria</a:t>
            </a:r>
            <a:endParaRPr lang="en-US" dirty="0"/>
          </a:p>
        </p:txBody>
      </p:sp>
      <p:pic>
        <p:nvPicPr>
          <p:cNvPr id="4100" name="Picture 4" descr="http://www.freshmess.com/wp-content/uploads/2008/05/hercules_cacu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90600"/>
            <a:ext cx="4119074" cy="5486400"/>
          </a:xfrm>
          <a:prstGeom prst="rect">
            <a:avLst/>
          </a:prstGeom>
          <a:noFill/>
        </p:spPr>
      </p:pic>
      <p:pic>
        <p:nvPicPr>
          <p:cNvPr id="4102" name="Picture 6" descr="http://lh3.ggpht.com/-u0H86iAkGCY/Sm_amXwqjZI/AAAAAAAAD5w/S7RwkOTkvAU/Firrenze-ReplicaOfDavidByMichelangelo-HerculesAndCacusByBaccioBandinelli-PiazzaDellaSignoria-2009Jul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657600" cy="27432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371600" y="6488668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Bandinelli</a:t>
            </a:r>
            <a:r>
              <a:rPr lang="en-US" b="1" dirty="0" smtClean="0"/>
              <a:t>. Hercules. 1534</a:t>
            </a:r>
            <a:endParaRPr lang="en-US" dirty="0"/>
          </a:p>
        </p:txBody>
      </p:sp>
      <p:pic>
        <p:nvPicPr>
          <p:cNvPr id="43010" name="Picture 2" descr="http://janemaripose.files.wordpress.com/2009/09/piazza-signoria-palazzo-vecchio-by-gasp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0505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om Sienkewicz\Pictures\2011 Italy\2011 Firenze\DSCN1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800986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Tom Sienkewicz\Pictures\2011 Italy\2011 Firenze\DSCN1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533714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Loggia </a:t>
            </a:r>
            <a:r>
              <a:rPr lang="en-US" dirty="0" err="1" smtClean="0"/>
              <a:t>dei</a:t>
            </a:r>
            <a:r>
              <a:rPr lang="en-US" dirty="0" smtClean="0"/>
              <a:t> Lanai in Piazza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Signoria</a:t>
            </a:r>
            <a:endParaRPr lang="en-US" dirty="0"/>
          </a:p>
        </p:txBody>
      </p:sp>
      <p:pic>
        <p:nvPicPr>
          <p:cNvPr id="4110" name="Picture 14" descr="http://farm4.static.flickr.com/3253/2909680286_090f52078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4023360" cy="3017520"/>
          </a:xfrm>
          <a:prstGeom prst="rect">
            <a:avLst/>
          </a:prstGeom>
          <a:noFill/>
        </p:spPr>
      </p:pic>
      <p:pic>
        <p:nvPicPr>
          <p:cNvPr id="17" name="Picture 12" descr="http://static.wix.com/media/218a4287b63e57276f31604422a08be0.wix_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2057400" cy="27432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295400" y="45720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Loggia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Lanzi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62600" y="44958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Giambologna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Hercules and </a:t>
            </a:r>
            <a:r>
              <a:rPr lang="en-US" b="1" dirty="0" err="1" smtClean="0"/>
              <a:t>Nessus</a:t>
            </a:r>
            <a:r>
              <a:rPr lang="en-US" b="1" dirty="0" smtClean="0"/>
              <a:t> 1594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om Sienkewicz\Pictures\2011 Italy\2011 Firenze\DSCN1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Piazza </a:t>
            </a:r>
            <a:r>
              <a:rPr lang="en-US" dirty="0" err="1" smtClean="0"/>
              <a:t>Ognissanti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ercules and the 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29000"/>
            <a:ext cx="4145280" cy="3108960"/>
          </a:xfrm>
          <a:prstGeom prst="rect">
            <a:avLst/>
          </a:prstGeom>
          <a:noFill/>
        </p:spPr>
      </p:pic>
      <p:pic>
        <p:nvPicPr>
          <p:cNvPr id="29698" name="Picture 2" descr="http://www.hotellagioconda.it/immagini/itinerari/piccole_grandi_vie/images/lagioconda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619625" cy="34671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5334000"/>
            <a:ext cx="3746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Romanelli</a:t>
            </a:r>
            <a:r>
              <a:rPr lang="en-US" dirty="0" smtClean="0"/>
              <a:t>. Hercules and </a:t>
            </a:r>
            <a:r>
              <a:rPr lang="en-US" dirty="0" err="1" smtClean="0"/>
              <a:t>Nemean</a:t>
            </a:r>
            <a:r>
              <a:rPr lang="en-US" dirty="0" smtClean="0"/>
              <a:t> Lion</a:t>
            </a:r>
          </a:p>
          <a:p>
            <a:r>
              <a:rPr lang="en-US" dirty="0" smtClean="0"/>
              <a:t>1907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Baptistery, </a:t>
            </a:r>
            <a:r>
              <a:rPr lang="en-US" dirty="0" err="1" smtClean="0"/>
              <a:t>Duomo</a:t>
            </a:r>
            <a:r>
              <a:rPr lang="en-US" dirty="0" smtClean="0"/>
              <a:t>, Campanile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hubertlerch.com/images/firenze_du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636368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Andrea Pisano’s Baptistery Doors (1336)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://www.pieway.com/wp-content/uploads/2011/08/The-Florence-Baptistery-The-Gates-of-Paradise.gif"/>
          <p:cNvPicPr>
            <a:picLocks noChangeAspect="1" noChangeArrowheads="1"/>
          </p:cNvPicPr>
          <p:nvPr/>
        </p:nvPicPr>
        <p:blipFill>
          <a:blip r:embed="rId2" cstate="print"/>
          <a:srcRect l="2666" t="2402" r="4000" b="6306"/>
          <a:stretch>
            <a:fillRect/>
          </a:stretch>
        </p:blipFill>
        <p:spPr bwMode="auto">
          <a:xfrm>
            <a:off x="4648200" y="1905000"/>
            <a:ext cx="4211053" cy="4572000"/>
          </a:xfrm>
          <a:prstGeom prst="rect">
            <a:avLst/>
          </a:prstGeom>
          <a:noFill/>
        </p:spPr>
      </p:pic>
      <p:pic>
        <p:nvPicPr>
          <p:cNvPr id="16388" name="Picture 4" descr="File:Battisteria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4114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om Sienkewicz\Pictures\2011 Italy\2011 Firenze\DSCN1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924163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http://commons.wikimedia.org/wiki/Category:South_Doors_of_the_Florence_Baptistry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2116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http://www.bluffton.edu/~sullivanm/italy/florence/pisanosouth/pisanosouthdoors.html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6" name="Picture 6" descr="File:Battistero di firenze, porta sud di andrea pisano 25 fortez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Giotto’s Campanile (1334 – 1359)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Giotto, Campanile, Flor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143750" cy="51339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4886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http://www.florence-guide.it/it/immagini/zoom-view/campanile-di-giotto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Giotto </a:t>
            </a:r>
            <a:r>
              <a:rPr lang="it-IT" dirty="0"/>
              <a:t>di </a:t>
            </a:r>
            <a:r>
              <a:rPr lang="it-IT" dirty="0" err="1"/>
              <a:t>Buoninsegna</a:t>
            </a:r>
            <a:r>
              <a:rPr lang="it-IT" dirty="0"/>
              <a:t>, Andrea Pisano and Fr. Talenti.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8684" name="Picture 12" descr="http://farm1.static.flickr.com/178/440374383_fd021cd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0400"/>
            <a:ext cx="3657600" cy="3657600"/>
          </a:xfrm>
          <a:prstGeom prst="rect">
            <a:avLst/>
          </a:prstGeom>
          <a:noFill/>
        </p:spPr>
      </p:pic>
      <p:pic>
        <p:nvPicPr>
          <p:cNvPr id="12" name="Picture 10" descr="http://www.bluffton.edu/~sullivanm/italy/florence/duomomuseo/0030.jpg"/>
          <p:cNvPicPr>
            <a:picLocks noChangeAspect="1" noChangeArrowheads="1"/>
          </p:cNvPicPr>
          <p:nvPr/>
        </p:nvPicPr>
        <p:blipFill>
          <a:blip r:embed="rId3" cstate="print"/>
          <a:srcRect l="5176" r="4244"/>
          <a:stretch>
            <a:fillRect/>
          </a:stretch>
        </p:blipFill>
        <p:spPr bwMode="auto">
          <a:xfrm>
            <a:off x="4038600" y="1219200"/>
            <a:ext cx="2667000" cy="2743200"/>
          </a:xfrm>
          <a:prstGeom prst="rect">
            <a:avLst/>
          </a:prstGeom>
          <a:noFill/>
        </p:spPr>
      </p:pic>
      <p:pic>
        <p:nvPicPr>
          <p:cNvPr id="13" name="Picture 4" descr="http://www.socialhistoryofart.com/photos/15th-Italy/RobbiaL%20OrpheusC1437DuomoMus%20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0048" y="1219200"/>
            <a:ext cx="2463952" cy="2743200"/>
          </a:xfrm>
          <a:prstGeom prst="rect">
            <a:avLst/>
          </a:prstGeom>
          <a:noFill/>
        </p:spPr>
      </p:pic>
      <p:pic>
        <p:nvPicPr>
          <p:cNvPr id="14" name="Picture 8" descr="http://imgc.allpostersimages.com/images/P-473-488-90-473-488-90/40/4021/RCUWF00Z/posters/andrea-pisano-the-art-of-flight-daedalus-hexagonal-decorative-relief-tile-arts-and-sciences-practitioners.jpg"/>
          <p:cNvPicPr>
            <a:picLocks noChangeAspect="1" noChangeArrowheads="1"/>
          </p:cNvPicPr>
          <p:nvPr/>
        </p:nvPicPr>
        <p:blipFill>
          <a:blip r:embed="rId5" cstate="print"/>
          <a:srcRect l="4372" t="8197" r="6011" b="13115"/>
          <a:stretch>
            <a:fillRect/>
          </a:stretch>
        </p:blipFill>
        <p:spPr bwMode="auto">
          <a:xfrm>
            <a:off x="6248400" y="4114800"/>
            <a:ext cx="2343150" cy="2743200"/>
          </a:xfrm>
          <a:prstGeom prst="rect">
            <a:avLst/>
          </a:prstGeom>
          <a:noFill/>
        </p:spPr>
      </p:pic>
      <p:pic>
        <p:nvPicPr>
          <p:cNvPr id="28687" name="Picture 15" descr="http://lh5.ggpht.com/-zg-Pu0ezNzo/SIYEvpiQvxI/AAAAAAAAA-8/k8ZCMd54Fjw/IMG_71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71600"/>
            <a:ext cx="2106778" cy="5486400"/>
          </a:xfrm>
          <a:prstGeom prst="rect">
            <a:avLst/>
          </a:prstGeom>
          <a:noFill/>
        </p:spPr>
      </p:pic>
      <p:pic>
        <p:nvPicPr>
          <p:cNvPr id="16" name="Picture 13" descr="C:\Users\Tom Sienkewicz\Pictures\2011 Italy\2011 Firenze\Florentia\HARTILL_123177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1219200"/>
            <a:ext cx="2294524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C:\Users\Tom Sienkewicz\Documents\Downloads\SnipImage.JPG"/>
          <p:cNvPicPr>
            <a:picLocks noChangeAspect="1" noChangeArrowheads="1"/>
          </p:cNvPicPr>
          <p:nvPr/>
        </p:nvPicPr>
        <p:blipFill>
          <a:blip r:embed="rId2" cstate="print"/>
          <a:srcRect l="7390" r="-4555"/>
          <a:stretch>
            <a:fillRect/>
          </a:stretch>
        </p:blipFill>
        <p:spPr bwMode="auto">
          <a:xfrm rot="16200000">
            <a:off x="1360714" y="-979714"/>
            <a:ext cx="6270172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264</Words>
  <Application>Microsoft Office PowerPoint</Application>
  <PresentationFormat>On-screen Show (4:3)</PresentationFormat>
  <Paragraphs>58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Hercules  in Medieval and Renaissance Literature</vt:lpstr>
      <vt:lpstr>Hercules in Florence</vt:lpstr>
      <vt:lpstr>Baptistery, Duomo, Campanile </vt:lpstr>
      <vt:lpstr>Andrea Pisano’s Baptistery Doors (1336)</vt:lpstr>
      <vt:lpstr>PowerPoint Presentation</vt:lpstr>
      <vt:lpstr>PowerPoint Presentation</vt:lpstr>
      <vt:lpstr>Giotto’s Campanile (1334 – 1359)</vt:lpstr>
      <vt:lpstr>Giotto di Buoninsegna, Andrea Pisano and Fr. Talenti. </vt:lpstr>
      <vt:lpstr>PowerPoint Presentation</vt:lpstr>
      <vt:lpstr>PowerPoint Presentation</vt:lpstr>
      <vt:lpstr>The Cardinal Virtues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Websites on Campanile</vt:lpstr>
      <vt:lpstr>Hercules on the Porta della Mandorla of the Duomo</vt:lpstr>
      <vt:lpstr>PowerPoint Presentation</vt:lpstr>
      <vt:lpstr>PowerPoint Presentation</vt:lpstr>
      <vt:lpstr>Filarete’s doors for old St. Peter’s (1445)</vt:lpstr>
      <vt:lpstr>PowerPoint Presentation</vt:lpstr>
      <vt:lpstr>Piazza della Signoria</vt:lpstr>
      <vt:lpstr>PowerPoint Presentation</vt:lpstr>
      <vt:lpstr>PowerPoint Presentation</vt:lpstr>
      <vt:lpstr>Loggia dei Lanai in Piazza della Signoria</vt:lpstr>
      <vt:lpstr>PowerPoint Presentation</vt:lpstr>
      <vt:lpstr>Piazza Ognissanti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Hercules in Florence</dc:title>
  <dc:creator>Tom Sienkewicz</dc:creator>
  <cp:lastModifiedBy>Sienkewicz, Thomas J.</cp:lastModifiedBy>
  <cp:revision>5</cp:revision>
  <dcterms:created xsi:type="dcterms:W3CDTF">2011-11-14T23:47:28Z</dcterms:created>
  <dcterms:modified xsi:type="dcterms:W3CDTF">2011-11-16T00:58:00Z</dcterms:modified>
</cp:coreProperties>
</file>