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7" r:id="rId9"/>
    <p:sldId id="266" r:id="rId10"/>
    <p:sldId id="277" r:id="rId11"/>
    <p:sldId id="268" r:id="rId12"/>
    <p:sldId id="275" r:id="rId13"/>
    <p:sldId id="271" r:id="rId14"/>
    <p:sldId id="273" r:id="rId15"/>
    <p:sldId id="261" r:id="rId16"/>
    <p:sldId id="274" r:id="rId17"/>
    <p:sldId id="272" r:id="rId18"/>
    <p:sldId id="263" r:id="rId19"/>
    <p:sldId id="270" r:id="rId20"/>
    <p:sldId id="276" r:id="rId21"/>
    <p:sldId id="26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90" autoAdjust="0"/>
  </p:normalViewPr>
  <p:slideViewPr>
    <p:cSldViewPr>
      <p:cViewPr>
        <p:scale>
          <a:sx n="97" d="100"/>
          <a:sy n="97" d="100"/>
        </p:scale>
        <p:origin x="-38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9146-685E-4C50-A304-F38E58296B9A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ECA7-D124-4890-907F-6D976F96E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9146-685E-4C50-A304-F38E58296B9A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ECA7-D124-4890-907F-6D976F96E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9146-685E-4C50-A304-F38E58296B9A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ECA7-D124-4890-907F-6D976F96E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9146-685E-4C50-A304-F38E58296B9A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ECA7-D124-4890-907F-6D976F96E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9146-685E-4C50-A304-F38E58296B9A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ECA7-D124-4890-907F-6D976F96E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9146-685E-4C50-A304-F38E58296B9A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ECA7-D124-4890-907F-6D976F96E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9146-685E-4C50-A304-F38E58296B9A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ECA7-D124-4890-907F-6D976F96E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9146-685E-4C50-A304-F38E58296B9A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ECA7-D124-4890-907F-6D976F96E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9146-685E-4C50-A304-F38E58296B9A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ECA7-D124-4890-907F-6D976F96E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9146-685E-4C50-A304-F38E58296B9A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ECA7-D124-4890-907F-6D976F96E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9146-685E-4C50-A304-F38E58296B9A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ECA7-D124-4890-907F-6D976F96E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9146-685E-4C50-A304-F38E58296B9A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AECA7-D124-4890-907F-6D976F96E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govandermolen.nl/briefkaarten/Correggio.php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res.com/c/htm/PrintableThumb.aspx?Base=SEA&amp;Box=&amp;E=22SIJM5TB46HD&amp;Pass=&amp;TTitle=Search%20result&amp;Page=1&amp;DocPerPage=200" TargetMode="External"/><Relationship Id="rId2" Type="http://schemas.openxmlformats.org/officeDocument/2006/relationships/hyperlink" Target="http://www.theoi.com/Heroine/I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oi.com/Gigante/GiganteArgosPanoptes.html" TargetMode="External"/><Relationship Id="rId4" Type="http://schemas.openxmlformats.org/officeDocument/2006/relationships/hyperlink" Target="http://www.mlahanas.de/Greeks/Mythology/Argus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Io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mlahanas.de/Greeks/Mythology/Images/HermesIoArgosSA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61253" cy="2286000"/>
          </a:xfrm>
          <a:prstGeom prst="rect">
            <a:avLst/>
          </a:prstGeom>
          <a:noFill/>
        </p:spPr>
      </p:pic>
      <p:pic>
        <p:nvPicPr>
          <p:cNvPr id="5" name="Picture 2" descr="Isis Receiving Io at Canopus on the Nile | Roman fresco Pompe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2286000" cy="2286000"/>
          </a:xfrm>
          <a:prstGeom prst="rect">
            <a:avLst/>
          </a:prstGeom>
          <a:noFill/>
        </p:spPr>
      </p:pic>
      <p:pic>
        <p:nvPicPr>
          <p:cNvPr id="6" name="Picture 2" descr="http://www.glogster.com/media/1/2/59/39/2593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1926663" cy="4572000"/>
          </a:xfrm>
          <a:prstGeom prst="rect">
            <a:avLst/>
          </a:prstGeom>
          <a:noFill/>
        </p:spPr>
      </p:pic>
      <p:pic>
        <p:nvPicPr>
          <p:cNvPr id="7" name="Picture 2" descr="http://owlnet.overlake.org/Academics/Faculty/jrothfels/Latin%20II%20Ovid%202007/Pollux/images/Io%20and%20Jupiter%20Landsca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572000"/>
            <a:ext cx="3040083" cy="2286000"/>
          </a:xfrm>
          <a:prstGeom prst="rect">
            <a:avLst/>
          </a:prstGeom>
          <a:noFill/>
        </p:spPr>
      </p:pic>
      <p:pic>
        <p:nvPicPr>
          <p:cNvPr id="8" name="Picture 4" descr="http://farm2.static.flickr.com/1300/4711452219_d251be4282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572000"/>
            <a:ext cx="2318593" cy="2286000"/>
          </a:xfrm>
          <a:prstGeom prst="rect">
            <a:avLst/>
          </a:prstGeom>
          <a:noFill/>
        </p:spPr>
      </p:pic>
      <p:pic>
        <p:nvPicPr>
          <p:cNvPr id="9" name="Picture 2" descr="http://alexanderkanevskyartsales.com/wp-content/uploads/wpsc/product_images/Zeus%20and%20I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3060" y="4114800"/>
            <a:ext cx="2020940" cy="2743200"/>
          </a:xfrm>
          <a:prstGeom prst="rect">
            <a:avLst/>
          </a:prstGeom>
          <a:noFill/>
        </p:spPr>
      </p:pic>
      <p:pic>
        <p:nvPicPr>
          <p:cNvPr id="10" name="Picture 2" descr="http://www.utexas.edu/courses/larrymyth/images/xJuno-Argus-Peacock%20Amigoni.jpg"/>
          <p:cNvPicPr>
            <a:picLocks noChangeAspect="1" noChangeArrowheads="1"/>
          </p:cNvPicPr>
          <p:nvPr/>
        </p:nvPicPr>
        <p:blipFill rotWithShape="1">
          <a:blip r:embed="rId8" cstate="print"/>
          <a:srcRect t="16667"/>
          <a:stretch/>
        </p:blipFill>
        <p:spPr bwMode="auto">
          <a:xfrm>
            <a:off x="5334000" y="0"/>
            <a:ext cx="2268334" cy="2286000"/>
          </a:xfrm>
          <a:prstGeom prst="rect">
            <a:avLst/>
          </a:prstGeom>
          <a:noFill/>
        </p:spPr>
      </p:pic>
      <p:pic>
        <p:nvPicPr>
          <p:cNvPr id="11" name="Picture 2" descr="http://www.mlahanas.de/Greeks/Mythology/RM/HermesArgusSokolo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27490" y="1511894"/>
            <a:ext cx="1828800" cy="2607822"/>
          </a:xfrm>
          <a:prstGeom prst="rect">
            <a:avLst/>
          </a:prstGeom>
          <a:noFill/>
        </p:spPr>
      </p:pic>
      <p:pic>
        <p:nvPicPr>
          <p:cNvPr id="13" name="Picture 6" descr="http://www.artres.com/LowRes2/TR6/S/3/4/R/ART205015.jpg"/>
          <p:cNvPicPr>
            <a:picLocks noChangeAspect="1" noChangeArrowheads="1"/>
          </p:cNvPicPr>
          <p:nvPr/>
        </p:nvPicPr>
        <p:blipFill rotWithShape="1">
          <a:blip r:embed="rId10" cstate="print"/>
          <a:srcRect b="21506"/>
          <a:stretch/>
        </p:blipFill>
        <p:spPr bwMode="auto">
          <a:xfrm>
            <a:off x="7602333" y="88490"/>
            <a:ext cx="1521619" cy="1614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hugovandermolen.nl/briefkaarten/picsTsjech/Iupiter-Io-600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"/>
            <a:ext cx="363855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6257835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Postcard based on </a:t>
            </a:r>
            <a:r>
              <a:rPr lang="en-US" dirty="0" err="1" smtClean="0"/>
              <a:t>Corregigio’s</a:t>
            </a:r>
            <a:r>
              <a:rPr lang="en-US" dirty="0" smtClean="0"/>
              <a:t> painting</a:t>
            </a:r>
          </a:p>
          <a:p>
            <a:r>
              <a:rPr lang="en-US" dirty="0" smtClean="0">
                <a:hlinkClick r:id="rId3"/>
              </a:rPr>
              <a:t>http://www.hugovandermolen.nl/briefkaarten/Correggio.php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http://www.glogster.com/media/1/2/59/39/2593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97327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owlnet.overlake.org/Academics/Faculty/jrothfels/Latin%20II%20Ovid%202007/Pollux/images/Jupiter%20And%20Io%20And%20Jove.jpg"/>
          <p:cNvPicPr>
            <a:picLocks noChangeAspect="1" noChangeArrowheads="1"/>
          </p:cNvPicPr>
          <p:nvPr/>
        </p:nvPicPr>
        <p:blipFill>
          <a:blip r:embed="rId2" cstate="print"/>
          <a:srcRect b="5128"/>
          <a:stretch>
            <a:fillRect/>
          </a:stretch>
        </p:blipFill>
        <p:spPr bwMode="auto">
          <a:xfrm>
            <a:off x="457200" y="0"/>
            <a:ext cx="8236129" cy="5638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556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LASTMAN, Pieter </a:t>
            </a:r>
            <a:br>
              <a:rPr lang="en-US" dirty="0"/>
            </a:br>
            <a:r>
              <a:rPr lang="en-US" dirty="0"/>
              <a:t>1583 – 1633</a:t>
            </a:r>
          </a:p>
          <a:p>
            <a:r>
              <a:rPr lang="en-US" dirty="0"/>
              <a:t>Painted: </a:t>
            </a:r>
            <a:r>
              <a:rPr lang="en-US" dirty="0" smtClean="0"/>
              <a:t>1618</a:t>
            </a:r>
          </a:p>
          <a:p>
            <a:r>
              <a:rPr lang="en-US" dirty="0" smtClean="0"/>
              <a:t>National Gallery, London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mlahanas.de/Greeks/Mythology/RM/UyttenbroeckArg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7059168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586740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Moses van </a:t>
            </a:r>
            <a:r>
              <a:rPr lang="en-US" b="1" dirty="0" err="1" smtClean="0"/>
              <a:t>Uyttenbroeck</a:t>
            </a:r>
            <a:r>
              <a:rPr lang="en-US" b="1" dirty="0" smtClean="0"/>
              <a:t>. Argus and Mercury c. 1624</a:t>
            </a:r>
            <a:br>
              <a:rPr lang="en-US" b="1" dirty="0" smtClean="0"/>
            </a:br>
            <a:r>
              <a:rPr lang="en-US" b="1" dirty="0" smtClean="0"/>
              <a:t>48.5 x 61.8 cm.</a:t>
            </a:r>
          </a:p>
          <a:p>
            <a:r>
              <a:rPr lang="en-US" b="1" dirty="0" smtClean="0"/>
              <a:t>Currently on  the art market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utexas.edu/courses/larrymyth/images/R80%20rubensarg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28873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Juno and Argus. Peter Paul Rubens c. 1611. </a:t>
            </a:r>
            <a:r>
              <a:rPr lang="en-US" dirty="0" err="1" smtClean="0"/>
              <a:t>Wallraf-Richartz</a:t>
            </a:r>
            <a:r>
              <a:rPr lang="en-US" dirty="0" smtClean="0"/>
              <a:t> Museum, Cologne.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www.mlahanas.de/Greeks/Mythology/RM/HermesArgusRub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" y="0"/>
            <a:ext cx="9107424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657671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Mercury and Argus, c.1636</a:t>
            </a:r>
          </a:p>
          <a:p>
            <a:r>
              <a:rPr lang="en-US" b="1" dirty="0" smtClean="0"/>
              <a:t>Peter Paul Rubens</a:t>
            </a:r>
          </a:p>
          <a:p>
            <a:r>
              <a:rPr lang="en-US" b="1" dirty="0" smtClean="0"/>
              <a:t>179 cm x 297 cm</a:t>
            </a:r>
          </a:p>
          <a:p>
            <a:r>
              <a:rPr lang="en-US" b="1" dirty="0" smtClean="0"/>
              <a:t>Prado Museum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Mercury and Argus 1635-38 - Peter Paul Rubens - www.peterpaulrubens.org"/>
          <p:cNvPicPr>
            <a:picLocks noChangeAspect="1" noChangeArrowheads="1"/>
          </p:cNvPicPr>
          <p:nvPr/>
        </p:nvPicPr>
        <p:blipFill>
          <a:blip r:embed="rId2" cstate="print"/>
          <a:srcRect b="4566"/>
          <a:stretch>
            <a:fillRect/>
          </a:stretch>
        </p:blipFill>
        <p:spPr bwMode="auto">
          <a:xfrm>
            <a:off x="762000" y="0"/>
            <a:ext cx="7620000" cy="61722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119336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Mercury and Argus 1635-38</a:t>
            </a:r>
          </a:p>
          <a:p>
            <a:r>
              <a:rPr lang="en-US" dirty="0" smtClean="0"/>
              <a:t>Peter Paul Rubens    	</a:t>
            </a:r>
            <a:r>
              <a:rPr lang="en-US" dirty="0" err="1" smtClean="0"/>
              <a:t>Gemäldegalerie</a:t>
            </a:r>
            <a:r>
              <a:rPr lang="en-US" dirty="0" smtClean="0"/>
              <a:t>, Dresden, Germany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mlahanas.de/Greeks/Mythology/RM/ArgusJacobVanCam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1465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53200" y="1981200"/>
            <a:ext cx="259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Mercury and Argus</a:t>
            </a:r>
          </a:p>
          <a:p>
            <a:r>
              <a:rPr lang="en-US" b="1" dirty="0" smtClean="0"/>
              <a:t>Jacob van </a:t>
            </a:r>
            <a:r>
              <a:rPr lang="en-US" b="1" dirty="0" err="1" smtClean="0"/>
              <a:t>Campen</a:t>
            </a:r>
            <a:endParaRPr lang="en-US" b="1" dirty="0" smtClean="0"/>
          </a:p>
          <a:p>
            <a:r>
              <a:rPr lang="en-US" b="1" dirty="0" smtClean="0"/>
              <a:t>Argus, Hermes and Io</a:t>
            </a:r>
          </a:p>
          <a:p>
            <a:r>
              <a:rPr lang="en-US" b="1" dirty="0" smtClean="0"/>
              <a:t>1630s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Oil on canvas,</a:t>
            </a:r>
          </a:p>
          <a:p>
            <a:r>
              <a:rPr lang="en-US" b="1" dirty="0" smtClean="0"/>
              <a:t>204 cm x 193 cm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err="1" smtClean="0"/>
              <a:t>Mauritshuis</a:t>
            </a:r>
            <a:r>
              <a:rPr lang="en-US" b="1" dirty="0" smtClean="0"/>
              <a:t> The Hague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mlahanas.de/Greeks/Mythology/RM/ArgusDiegoVelazqu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38" y="381000"/>
            <a:ext cx="8816362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4724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Mercury and Argos</a:t>
            </a:r>
          </a:p>
          <a:p>
            <a:r>
              <a:rPr lang="en-US" dirty="0" smtClean="0"/>
              <a:t>Diego Velázquez, c. 1659</a:t>
            </a:r>
          </a:p>
          <a:p>
            <a:r>
              <a:rPr lang="en-US" dirty="0" smtClean="0"/>
              <a:t>Hermes , Argus and Io</a:t>
            </a:r>
          </a:p>
          <a:p>
            <a:r>
              <a:rPr lang="en-US" dirty="0" smtClean="0"/>
              <a:t>248 x 127 cm</a:t>
            </a:r>
          </a:p>
          <a:p>
            <a:r>
              <a:rPr lang="es-ES" dirty="0" smtClean="0"/>
              <a:t>c. 1659. </a:t>
            </a:r>
          </a:p>
          <a:p>
            <a:r>
              <a:rPr lang="es-ES" dirty="0" err="1" smtClean="0"/>
              <a:t>Oil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canvas</a:t>
            </a:r>
            <a:r>
              <a:rPr lang="es-ES" dirty="0" smtClean="0"/>
              <a:t>. Museo del Prado, Madrid, </a:t>
            </a:r>
            <a:r>
              <a:rPr lang="es-ES" dirty="0" err="1" smtClean="0"/>
              <a:t>Spain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Casdiglione</a:t>
            </a:r>
            <a:r>
              <a:rPr lang="en-US" dirty="0"/>
              <a:t> Giovanni </a:t>
            </a:r>
            <a:r>
              <a:rPr lang="en-US" dirty="0" err="1" smtClean="0"/>
              <a:t>Benedetto</a:t>
            </a:r>
            <a:r>
              <a:rPr lang="en-US" dirty="0" smtClean="0"/>
              <a:t> </a:t>
            </a:r>
            <a:r>
              <a:rPr lang="en-US" dirty="0" err="1">
                <a:solidFill>
                  <a:prstClr val="black"/>
                </a:solidFill>
              </a:rPr>
              <a:t>Casdiglione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 smtClean="0"/>
          </a:p>
          <a:p>
            <a:r>
              <a:rPr lang="en-US" dirty="0" smtClean="0"/>
              <a:t>1609-1663/65</a:t>
            </a:r>
          </a:p>
          <a:p>
            <a:r>
              <a:rPr lang="en-US" dirty="0" smtClean="0"/>
              <a:t>Oil on canvas, </a:t>
            </a:r>
            <a:r>
              <a:rPr lang="en-US" dirty="0" err="1"/>
              <a:t>Musée</a:t>
            </a:r>
            <a:r>
              <a:rPr lang="en-US" dirty="0"/>
              <a:t> des Beaux-Arts, Caen</a:t>
            </a:r>
          </a:p>
        </p:txBody>
      </p:sp>
      <p:pic>
        <p:nvPicPr>
          <p:cNvPr id="1028" name="Picture 4" descr="http://farm2.static.flickr.com/1300/4711452219_d251be428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6028343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texas.edu/courses/larrymyth/images/xJuno-Argus-Peacock%20Amig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095875" cy="61626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6211669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Juno Receives the Head of Argus. Jacopo </a:t>
            </a:r>
            <a:r>
              <a:rPr lang="en-US" dirty="0" err="1" smtClean="0"/>
              <a:t>Amigoni</a:t>
            </a:r>
            <a:r>
              <a:rPr lang="en-US" dirty="0" smtClean="0"/>
              <a:t>, c. 1730. Moor Park, Rickmansworth.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 and Argus</a:t>
            </a:r>
            <a:br>
              <a:rPr lang="en-US" dirty="0" smtClean="0"/>
            </a:br>
            <a:r>
              <a:rPr lang="en-US" dirty="0" smtClean="0"/>
              <a:t>Some Useful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http://www.theoi.com/Heroine/Io.html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http://www.artres.com/c/htm/PrintableThumb.aspx?Base=SEA&amp;Box=&amp;E=22SIJM5TB46HD&amp;Pass=&amp;TTitle=Search%20result&amp;Page=1&amp;DocPerPage=200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http://www.mlahanas.de/Greeks/Mythology/Argus.html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http://www.theoi.com/Gigante/GiganteArgosPanoptes.html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mlahanas.de/Greeks/Mythology/RM/HermesArgusSoko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934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2895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Hermes and Argus 1776</a:t>
            </a:r>
          </a:p>
          <a:p>
            <a:r>
              <a:rPr lang="en-US" dirty="0" err="1" smtClean="0"/>
              <a:t>Pyotr</a:t>
            </a:r>
            <a:r>
              <a:rPr lang="en-US" dirty="0" smtClean="0"/>
              <a:t> </a:t>
            </a:r>
            <a:r>
              <a:rPr lang="en-US" dirty="0" err="1" smtClean="0"/>
              <a:t>Ivanovich</a:t>
            </a:r>
            <a:r>
              <a:rPr lang="en-US" dirty="0" smtClean="0"/>
              <a:t> </a:t>
            </a:r>
            <a:r>
              <a:rPr lang="en-US" dirty="0" err="1" smtClean="0"/>
              <a:t>Sokolov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dirty="0" smtClean="0"/>
              <a:t>1753 </a:t>
            </a:r>
            <a:r>
              <a:rPr lang="en-US" dirty="0" smtClean="0"/>
              <a:t>– 1 May 1791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http://alexanderkanevskyartsales.com/wp-content/uploads/wpsc/product_images/Zeus%20and%20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5526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1200" y="5562600"/>
            <a:ext cx="2804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Alexander </a:t>
            </a:r>
            <a:r>
              <a:rPr lang="en-US" dirty="0" err="1" smtClean="0"/>
              <a:t>Kanevsky</a:t>
            </a:r>
            <a:endParaRPr lang="en-US" dirty="0" smtClean="0"/>
          </a:p>
          <a:p>
            <a:r>
              <a:rPr lang="en-US" dirty="0"/>
              <a:t>Born in Tula, Russia in 1959.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108fineart.com/artists/paul_reid/hermes%20&amp;%20Arg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" y="55291"/>
            <a:ext cx="887653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508449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Paul Reid (born 1975)</a:t>
            </a:r>
          </a:p>
          <a:p>
            <a:r>
              <a:rPr lang="en-US" dirty="0" smtClean="0"/>
              <a:t>HERMES </a:t>
            </a:r>
            <a:r>
              <a:rPr lang="en-US" dirty="0"/>
              <a:t>and ARGUS </a:t>
            </a:r>
            <a:br>
              <a:rPr lang="en-US" dirty="0"/>
            </a:br>
            <a:r>
              <a:rPr lang="en-US" dirty="0"/>
              <a:t>2002</a:t>
            </a:r>
            <a:br>
              <a:rPr lang="en-US" dirty="0"/>
            </a:br>
            <a:r>
              <a:rPr lang="en-US" dirty="0"/>
              <a:t>Oil on canvas</a:t>
            </a:r>
            <a:br>
              <a:rPr lang="en-US" dirty="0"/>
            </a:br>
            <a:r>
              <a:rPr lang="en-US" dirty="0"/>
              <a:t>76 x 127cm</a:t>
            </a:r>
            <a:br>
              <a:rPr lang="en-US" dirty="0"/>
            </a:br>
            <a:r>
              <a:rPr lang="en-US" dirty="0"/>
              <a:t>Private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2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mlahanas.de/Greeks/Mythology/Images/HermesIoArgosSA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334250" cy="54768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657671"/>
            <a:ext cx="952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Staatliche </a:t>
            </a:r>
            <a:r>
              <a:rPr lang="en-US" dirty="0" err="1" smtClean="0"/>
              <a:t>Antikensammlungen</a:t>
            </a:r>
            <a:r>
              <a:rPr lang="en-US" dirty="0" smtClean="0"/>
              <a:t>, Munich, Germany. Accession number Inv. 585</a:t>
            </a:r>
            <a:br>
              <a:rPr lang="en-US" dirty="0" smtClean="0"/>
            </a:br>
            <a:r>
              <a:rPr lang="en-US" dirty="0" smtClean="0"/>
              <a:t>Hermes, Io (as cow) and Argus. Side A from a Greek black-figure amphora, 540/30 BC. </a:t>
            </a:r>
          </a:p>
          <a:p>
            <a:r>
              <a:rPr lang="en-US" dirty="0" smtClean="0"/>
              <a:t>Found in Italy.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theoi.com/image/img_ar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6236337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5657671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Museum Collection: </a:t>
            </a:r>
            <a:r>
              <a:rPr lang="en-US" dirty="0" err="1"/>
              <a:t>Kunsthistorisches</a:t>
            </a:r>
            <a:r>
              <a:rPr lang="en-US" dirty="0"/>
              <a:t> Museum, Vienna, Austria </a:t>
            </a:r>
            <a:br>
              <a:rPr lang="en-US" dirty="0"/>
            </a:br>
            <a:r>
              <a:rPr lang="en-US" dirty="0"/>
              <a:t>Catalogue Number: Vienna </a:t>
            </a:r>
            <a:r>
              <a:rPr lang="en-US" dirty="0" smtClean="0"/>
              <a:t>3729, Beazley </a:t>
            </a:r>
            <a:r>
              <a:rPr lang="en-US" dirty="0"/>
              <a:t>Archive Number: 202608</a:t>
            </a:r>
            <a:br>
              <a:rPr lang="en-US" dirty="0"/>
            </a:br>
            <a:r>
              <a:rPr lang="en-US" dirty="0" smtClean="0"/>
              <a:t>Attic </a:t>
            </a:r>
            <a:r>
              <a:rPr lang="en-US" dirty="0"/>
              <a:t>Red </a:t>
            </a:r>
            <a:r>
              <a:rPr lang="en-US" dirty="0" smtClean="0"/>
              <a:t>Figure </a:t>
            </a:r>
            <a:r>
              <a:rPr lang="en-US" dirty="0" err="1" smtClean="0"/>
              <a:t>Stamnos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Attributed </a:t>
            </a:r>
            <a:r>
              <a:rPr lang="en-US" dirty="0"/>
              <a:t>to the Argos Painter</a:t>
            </a:r>
          </a:p>
        </p:txBody>
      </p:sp>
      <p:pic>
        <p:nvPicPr>
          <p:cNvPr id="7172" name="Picture 4" descr="http://www.lessing-photo.com/p2/100302/10030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66975" cy="3143250"/>
          </a:xfrm>
          <a:prstGeom prst="rect">
            <a:avLst/>
          </a:prstGeom>
          <a:noFill/>
        </p:spPr>
      </p:pic>
      <p:pic>
        <p:nvPicPr>
          <p:cNvPr id="7174" name="Picture 6" descr="http://www.artres.com/LowRes2/TR6/S/3/4/R/ART205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352800"/>
            <a:ext cx="135255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76400" y="5943600"/>
          <a:ext cx="6096000" cy="6400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Argus </a:t>
                      </a:r>
                      <a:r>
                        <a:rPr lang="en-US" b="1" dirty="0" err="1"/>
                        <a:t>Panoptes</a:t>
                      </a:r>
                      <a:r>
                        <a:rPr lang="en-US" b="1" dirty="0"/>
                        <a:t> Guarding the Heifer (Io), Red Figure pitcher, c. 460 BC Museum of Fine Arts, Boston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46" name="Picture 2" descr="http://www.argo.ce.unipr.it/argo/arg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928321" cy="54864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ermes fighting the giant Argus Panoptes | Greek vase, Athenian red figure amph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8038681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5565338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Museum Collection: Museum fur </a:t>
            </a:r>
            <a:r>
              <a:rPr lang="en-US" dirty="0" err="1"/>
              <a:t>Kunst</a:t>
            </a:r>
            <a:r>
              <a:rPr lang="en-US" dirty="0"/>
              <a:t> und </a:t>
            </a:r>
            <a:r>
              <a:rPr lang="en-US" dirty="0" err="1"/>
              <a:t>Gewerbe</a:t>
            </a:r>
            <a:r>
              <a:rPr lang="en-US" dirty="0"/>
              <a:t>, Hamburg, Germany </a:t>
            </a:r>
            <a:br>
              <a:rPr lang="en-US" dirty="0"/>
            </a:br>
            <a:r>
              <a:rPr lang="en-US" dirty="0"/>
              <a:t>Catalogue No.: Hamburg </a:t>
            </a:r>
            <a:r>
              <a:rPr lang="en-US" dirty="0" smtClean="0"/>
              <a:t>1966.34, Beazley </a:t>
            </a:r>
            <a:r>
              <a:rPr lang="en-US" dirty="0"/>
              <a:t>Archive No.: </a:t>
            </a:r>
            <a:r>
              <a:rPr lang="en-US" dirty="0" smtClean="0"/>
              <a:t>352495</a:t>
            </a:r>
          </a:p>
          <a:p>
            <a:r>
              <a:rPr lang="en-US" dirty="0" smtClean="0"/>
              <a:t>Attic </a:t>
            </a:r>
            <a:r>
              <a:rPr lang="en-US" dirty="0"/>
              <a:t>Red </a:t>
            </a:r>
            <a:r>
              <a:rPr lang="en-US" dirty="0" smtClean="0"/>
              <a:t>Figure Amphora</a:t>
            </a:r>
            <a:r>
              <a:rPr lang="en-US" dirty="0"/>
              <a:t>, </a:t>
            </a:r>
            <a:r>
              <a:rPr lang="en-US" dirty="0" smtClean="0"/>
              <a:t>neck    Date: ca 490 BC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Attributed </a:t>
            </a:r>
            <a:r>
              <a:rPr lang="en-US" dirty="0"/>
              <a:t>to the </a:t>
            </a:r>
            <a:r>
              <a:rPr lang="en-US" dirty="0" err="1"/>
              <a:t>Eucharides</a:t>
            </a:r>
            <a:r>
              <a:rPr lang="en-US" dirty="0"/>
              <a:t> </a:t>
            </a:r>
            <a:r>
              <a:rPr lang="en-US" dirty="0" smtClean="0"/>
              <a:t>Painter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sis Receiving Io at Canopus on the Nile | Roman fresco Pompe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9436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5842337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Museum Collection: </a:t>
            </a:r>
            <a:r>
              <a:rPr lang="en-US" dirty="0" err="1"/>
              <a:t>Museo</a:t>
            </a:r>
            <a:r>
              <a:rPr lang="en-US" dirty="0"/>
              <a:t> </a:t>
            </a:r>
            <a:r>
              <a:rPr lang="en-US" dirty="0" err="1"/>
              <a:t>Archeologico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Napoli, Naples, Italy </a:t>
            </a:r>
            <a:br>
              <a:rPr lang="en-US" dirty="0"/>
            </a:br>
            <a:r>
              <a:rPr lang="en-US" dirty="0" smtClean="0"/>
              <a:t>Fresco</a:t>
            </a:r>
            <a:r>
              <a:rPr lang="en-US" dirty="0"/>
              <a:t>, Imperial Roman III Style</a:t>
            </a:r>
            <a:br>
              <a:rPr lang="en-US" dirty="0"/>
            </a:br>
            <a:r>
              <a:rPr lang="en-US" dirty="0" smtClean="0"/>
              <a:t>From Pompeii</a:t>
            </a:r>
            <a:r>
              <a:rPr lang="en-US" dirty="0"/>
              <a:t>, Temple of </a:t>
            </a:r>
            <a:r>
              <a:rPr lang="en-US" dirty="0" smtClean="0"/>
              <a:t>Isis, Date</a:t>
            </a:r>
            <a:r>
              <a:rPr lang="en-US" dirty="0"/>
              <a:t>: C1st </a:t>
            </a:r>
            <a:r>
              <a:rPr lang="en-US" dirty="0" smtClean="0"/>
              <a:t>BC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owlnet.overlake.org/Academics/Faculty/jrothfels/Latin%20II%20Ovid%202007/Pollux/images/Io%20and%20Jupiter%20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9561"/>
            <a:ext cx="7296198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703838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Sustris</a:t>
            </a:r>
            <a:r>
              <a:rPr lang="en-US" dirty="0" smtClean="0"/>
              <a:t>, Lambert( b. 1515/20, Amsterdam, d. after 1568, </a:t>
            </a:r>
            <a:r>
              <a:rPr lang="en-US" dirty="0" err="1" smtClean="0"/>
              <a:t>Padova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St </a:t>
            </a:r>
            <a:r>
              <a:rPr lang="en-US" dirty="0"/>
              <a:t>Petersburg, Hermitage </a:t>
            </a:r>
            <a:r>
              <a:rPr lang="en-US" dirty="0" smtClean="0"/>
              <a:t>Museum.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glogster.com/media/1/2/59/39/2593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2697327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5562601"/>
            <a:ext cx="571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Jupiter</a:t>
            </a:r>
            <a:r>
              <a:rPr lang="it-IT" dirty="0" smtClean="0"/>
              <a:t> and Io (1530)</a:t>
            </a:r>
          </a:p>
          <a:p>
            <a:r>
              <a:rPr lang="it-IT" dirty="0" smtClean="0"/>
              <a:t>Oil on </a:t>
            </a:r>
            <a:r>
              <a:rPr lang="it-IT" dirty="0" err="1" smtClean="0"/>
              <a:t>linen</a:t>
            </a:r>
            <a:r>
              <a:rPr lang="it-IT" dirty="0" smtClean="0"/>
              <a:t> </a:t>
            </a:r>
            <a:r>
              <a:rPr lang="it-IT" dirty="0" err="1" smtClean="0"/>
              <a:t>canvas</a:t>
            </a:r>
            <a:endParaRPr lang="it-IT" dirty="0" smtClean="0"/>
          </a:p>
          <a:p>
            <a:r>
              <a:rPr lang="it-IT" dirty="0" smtClean="0"/>
              <a:t>Correggio </a:t>
            </a:r>
            <a:r>
              <a:rPr lang="it-IT" dirty="0"/>
              <a:t>(Antonio Allegri, </a:t>
            </a:r>
            <a:r>
              <a:rPr lang="it-IT" dirty="0" err="1"/>
              <a:t>Corrège</a:t>
            </a:r>
            <a:r>
              <a:rPr lang="it-IT" dirty="0"/>
              <a:t>)(</a:t>
            </a:r>
            <a:r>
              <a:rPr lang="it-IT" dirty="0" err="1"/>
              <a:t>Italian</a:t>
            </a:r>
            <a:r>
              <a:rPr lang="it-IT" dirty="0"/>
              <a:t> 1489-1534</a:t>
            </a:r>
            <a:r>
              <a:rPr lang="it-IT" dirty="0" smtClean="0"/>
              <a:t>)</a:t>
            </a:r>
          </a:p>
          <a:p>
            <a:r>
              <a:rPr lang="de-DE" dirty="0" smtClean="0"/>
              <a:t> Kunsthistorisches Museum, Gemäldegalerie, Vienna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205</Words>
  <Application>Microsoft Office PowerPoint</Application>
  <PresentationFormat>On-screen Show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Io</vt:lpstr>
      <vt:lpstr>Io and Argus Some Useful Websites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Sienkewicz</dc:creator>
  <cp:lastModifiedBy>Default User</cp:lastModifiedBy>
  <cp:revision>6</cp:revision>
  <dcterms:created xsi:type="dcterms:W3CDTF">2011-09-11T14:45:36Z</dcterms:created>
  <dcterms:modified xsi:type="dcterms:W3CDTF">2011-09-13T17:03:42Z</dcterms:modified>
</cp:coreProperties>
</file>