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7" r:id="rId6"/>
    <p:sldId id="258" r:id="rId7"/>
    <p:sldId id="260" r:id="rId8"/>
    <p:sldId id="257" r:id="rId9"/>
    <p:sldId id="262" r:id="rId10"/>
    <p:sldId id="266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A21A-EE47-4C45-AF85-355EA05F11F1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1C25-FEE6-4D7A-BC5A-66F25372A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A21A-EE47-4C45-AF85-355EA05F11F1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1C25-FEE6-4D7A-BC5A-66F25372A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A21A-EE47-4C45-AF85-355EA05F11F1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1C25-FEE6-4D7A-BC5A-66F25372A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A21A-EE47-4C45-AF85-355EA05F11F1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1C25-FEE6-4D7A-BC5A-66F25372A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A21A-EE47-4C45-AF85-355EA05F11F1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1C25-FEE6-4D7A-BC5A-66F25372A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A21A-EE47-4C45-AF85-355EA05F11F1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1C25-FEE6-4D7A-BC5A-66F25372A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A21A-EE47-4C45-AF85-355EA05F11F1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1C25-FEE6-4D7A-BC5A-66F25372A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A21A-EE47-4C45-AF85-355EA05F11F1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1C25-FEE6-4D7A-BC5A-66F25372A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A21A-EE47-4C45-AF85-355EA05F11F1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1C25-FEE6-4D7A-BC5A-66F25372A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A21A-EE47-4C45-AF85-355EA05F11F1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1C25-FEE6-4D7A-BC5A-66F25372A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A21A-EE47-4C45-AF85-355EA05F11F1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1C25-FEE6-4D7A-BC5A-66F25372A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AA21A-EE47-4C45-AF85-355EA05F11F1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1C25-FEE6-4D7A-BC5A-66F25372A7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i.com/Gallery/F22.1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8fineart.com/artists/paul_reid/paul_reid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Creator:Jean-Fran%C3%A7ois_de_Troy" TargetMode="External"/><Relationship Id="rId3" Type="http://schemas.openxmlformats.org/officeDocument/2006/relationships/hyperlink" Target="http://en.wikipedia.org/wiki/File:Jean-Fran%C3%A7ois_de_Troy_-_Pan_and_Syrinx.jpg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commons.wikimedia.org/w/index.php?title=Jean_Fran%C3%A7ois_de_Troy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1724" TargetMode="External"/><Relationship Id="rId5" Type="http://schemas.openxmlformats.org/officeDocument/2006/relationships/hyperlink" Target="http://commons.wikimedia.org/wiki/1722" TargetMode="External"/><Relationship Id="rId4" Type="http://schemas.openxmlformats.org/officeDocument/2006/relationships/hyperlink" Target="http://commons.wikimedia.org/wiki/Jean-Fran%C3%A7ois_de_Troy" TargetMode="External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Pan and </a:t>
            </a:r>
            <a:r>
              <a:rPr lang="en-US" dirty="0" err="1" smtClean="0"/>
              <a:t>Syrinx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upload.wikimedia.org/wikipedia/commons/f/ff/Godecharle_Pan_poursuivant_Syrin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973447" cy="452596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09800" y="5105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Pan poursuivant Syrinx (1804) de Gilles-Lambert </a:t>
            </a:r>
            <a:r>
              <a:rPr lang="fr-FR" b="1" dirty="0" err="1"/>
              <a:t>Godecharle</a:t>
            </a:r>
            <a:r>
              <a:rPr lang="fr-FR" b="1" dirty="0"/>
              <a:t> (1750-1835). Musées royaux des </a:t>
            </a:r>
            <a:r>
              <a:rPr lang="fr-FR" b="1" dirty="0" err="1"/>
              <a:t>beaux-Arts</a:t>
            </a:r>
            <a:r>
              <a:rPr lang="fr-FR" b="1" dirty="0"/>
              <a:t> de Belgique, Bruxelles (Belgique)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mlahanas.de/Greeks/Mythology/RM/SyrinxAHac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991360" cy="6400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62400" y="5562600"/>
            <a:ext cx="3367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Syrinx</a:t>
            </a:r>
            <a:r>
              <a:rPr lang="en-US" dirty="0"/>
              <a:t>, Arthur Hacker (1858-1919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Manchester Art Gallery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theoi.com/image/F22.1P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9436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488668"/>
            <a:ext cx="415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http://www.theoi.com/Gallery/F22.1.html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Museo</a:t>
            </a:r>
            <a:r>
              <a:rPr lang="en-US" b="1" dirty="0"/>
              <a:t> </a:t>
            </a:r>
            <a:r>
              <a:rPr lang="en-US" b="1" dirty="0" err="1"/>
              <a:t>Archeologico</a:t>
            </a:r>
            <a:r>
              <a:rPr lang="en-US" b="1" dirty="0"/>
              <a:t> </a:t>
            </a:r>
            <a:r>
              <a:rPr lang="en-US" b="1" dirty="0" err="1"/>
              <a:t>Nazionale</a:t>
            </a:r>
            <a:r>
              <a:rPr lang="en-US" b="1" dirty="0"/>
              <a:t> </a:t>
            </a:r>
            <a:r>
              <a:rPr lang="en-US" b="1" dirty="0" err="1"/>
              <a:t>di</a:t>
            </a:r>
            <a:r>
              <a:rPr lang="en-US" b="1" dirty="0"/>
              <a:t> Napoli, Naples, Italy </a:t>
            </a:r>
            <a:br>
              <a:rPr lang="en-US" b="1" dirty="0"/>
            </a:br>
            <a:r>
              <a:rPr lang="en-US" b="1" dirty="0" smtClean="0"/>
              <a:t>Fresco</a:t>
            </a:r>
            <a:r>
              <a:rPr lang="en-US" b="1" dirty="0"/>
              <a:t>, Imperial Roman III Style</a:t>
            </a:r>
            <a:br>
              <a:rPr lang="en-US" b="1" dirty="0"/>
            </a:br>
            <a:r>
              <a:rPr lang="en-US" b="1" dirty="0" smtClean="0"/>
              <a:t>Pompeii</a:t>
            </a:r>
            <a:r>
              <a:rPr lang="en-US" b="1" dirty="0"/>
              <a:t>, House of Jason </a:t>
            </a:r>
            <a:br>
              <a:rPr lang="en-US" b="1" dirty="0"/>
            </a:br>
            <a:r>
              <a:rPr lang="en-US" b="1" dirty="0" smtClean="0"/>
              <a:t>C1st </a:t>
            </a:r>
            <a:r>
              <a:rPr lang="en-US" b="1" dirty="0"/>
              <a:t>AD</a:t>
            </a:r>
            <a:br>
              <a:rPr lang="en-US" b="1" dirty="0"/>
            </a:br>
            <a:r>
              <a:rPr lang="en-US" b="1" dirty="0" smtClean="0"/>
              <a:t>Imperial </a:t>
            </a:r>
            <a:r>
              <a:rPr lang="en-US" b="1" dirty="0"/>
              <a:t>Roman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mlahanas.de/Greeks/Mythology/Images/PanGenazzanoMassi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80975"/>
            <a:ext cx="7048500" cy="66770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048000"/>
            <a:ext cx="2133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Palazzo Massimo </a:t>
            </a:r>
            <a:r>
              <a:rPr lang="en-US" b="1" dirty="0" err="1" smtClean="0"/>
              <a:t>alle</a:t>
            </a:r>
            <a:r>
              <a:rPr lang="en-US" b="1" dirty="0" smtClean="0"/>
              <a:t> </a:t>
            </a:r>
            <a:r>
              <a:rPr lang="en-US" b="1" dirty="0" err="1" smtClean="0"/>
              <a:t>Terme</a:t>
            </a:r>
            <a:r>
              <a:rPr lang="en-US" b="1" dirty="0" smtClean="0"/>
              <a:t> (</a:t>
            </a:r>
            <a:r>
              <a:rPr lang="en-US" b="1" dirty="0" err="1" smtClean="0"/>
              <a:t>Museo</a:t>
            </a:r>
            <a:r>
              <a:rPr lang="en-US" b="1" dirty="0" smtClean="0"/>
              <a:t> </a:t>
            </a:r>
            <a:r>
              <a:rPr lang="en-US" b="1" dirty="0" err="1" smtClean="0"/>
              <a:t>Nazionale</a:t>
            </a:r>
            <a:r>
              <a:rPr lang="en-US" b="1" dirty="0" smtClean="0"/>
              <a:t> Romano)</a:t>
            </a:r>
          </a:p>
          <a:p>
            <a:r>
              <a:rPr lang="en-US" b="1" dirty="0" smtClean="0"/>
              <a:t>Rome, Italy</a:t>
            </a:r>
            <a:br>
              <a:rPr lang="en-US" b="1" dirty="0" smtClean="0"/>
            </a:br>
            <a:r>
              <a:rPr lang="en-US" b="1" dirty="0" smtClean="0"/>
              <a:t>Pavement mosaic with the head of Pan. Roman artwork, </a:t>
            </a:r>
            <a:r>
              <a:rPr lang="en-US" b="1" dirty="0" err="1" smtClean="0"/>
              <a:t>Antonine</a:t>
            </a:r>
            <a:r>
              <a:rPr lang="en-US" b="1" dirty="0" smtClean="0"/>
              <a:t> period, 138/192 AD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theoi.com/image/Z22.3P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5057146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743200"/>
            <a:ext cx="251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Villa </a:t>
            </a:r>
            <a:r>
              <a:rPr lang="en-US" b="1" dirty="0" err="1"/>
              <a:t>Romana</a:t>
            </a:r>
            <a:r>
              <a:rPr lang="en-US" b="1" dirty="0"/>
              <a:t> del </a:t>
            </a:r>
            <a:r>
              <a:rPr lang="en-US" b="1" dirty="0" err="1"/>
              <a:t>Casale</a:t>
            </a:r>
            <a:r>
              <a:rPr lang="en-US" b="1" dirty="0"/>
              <a:t> (in </a:t>
            </a:r>
            <a:r>
              <a:rPr lang="en-US" b="1" dirty="0" smtClean="0"/>
              <a:t>situ)</a:t>
            </a:r>
          </a:p>
          <a:p>
            <a:r>
              <a:rPr lang="en-US" b="1" dirty="0" smtClean="0"/>
              <a:t>Piazza </a:t>
            </a:r>
            <a:r>
              <a:rPr lang="en-US" b="1" dirty="0" err="1"/>
              <a:t>Amerina</a:t>
            </a:r>
            <a:r>
              <a:rPr lang="en-US" b="1" dirty="0"/>
              <a:t>, Sicily, Italy </a:t>
            </a:r>
            <a:br>
              <a:rPr lang="en-US" b="1" dirty="0"/>
            </a:br>
            <a:r>
              <a:rPr lang="en-US" b="1" dirty="0" smtClean="0"/>
              <a:t>Mosaic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Villa </a:t>
            </a:r>
            <a:r>
              <a:rPr lang="en-US" b="1" dirty="0" err="1"/>
              <a:t>Romana</a:t>
            </a:r>
            <a:r>
              <a:rPr lang="en-US" b="1" dirty="0"/>
              <a:t> del </a:t>
            </a:r>
            <a:r>
              <a:rPr lang="en-US" b="1" dirty="0" err="1"/>
              <a:t>Casale</a:t>
            </a:r>
            <a:r>
              <a:rPr lang="en-US" b="1" dirty="0"/>
              <a:t> </a:t>
            </a:r>
            <a:endParaRPr lang="en-US" b="1" dirty="0" smtClean="0"/>
          </a:p>
          <a:p>
            <a:r>
              <a:rPr lang="en-US" b="1" dirty="0" smtClean="0"/>
              <a:t>ca </a:t>
            </a:r>
            <a:r>
              <a:rPr lang="en-US" b="1" dirty="0"/>
              <a:t>320 AD </a:t>
            </a:r>
            <a:endParaRPr lang="en-US" b="1" dirty="0" smtClean="0"/>
          </a:p>
          <a:p>
            <a:r>
              <a:rPr lang="en-US" b="1" dirty="0" smtClean="0"/>
              <a:t>Imperial </a:t>
            </a:r>
            <a:r>
              <a:rPr lang="en-US" b="1" dirty="0"/>
              <a:t>Roman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108fineart.com/artists/paul_reid/PAINTINGS/Pan201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62425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3200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Paul Reid (born 1975)</a:t>
            </a:r>
          </a:p>
          <a:p>
            <a:r>
              <a:rPr lang="en-US" i="1" dirty="0" smtClean="0"/>
              <a:t>Portrait </a:t>
            </a:r>
            <a:r>
              <a:rPr lang="en-US" i="1" dirty="0"/>
              <a:t>of the God Pan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Oil on canvas, 2010 </a:t>
            </a:r>
            <a:br>
              <a:rPr lang="en-US" dirty="0"/>
            </a:br>
            <a:r>
              <a:rPr lang="en-US" dirty="0"/>
              <a:t>105.5 x 70.5cm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510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http://www.108fineart.com/artists/paul_reid/paul_reid.htm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9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mlahanas.de/Greeks/Mythology/Images/SyrinxPouss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191000" cy="57054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574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Pan and </a:t>
            </a:r>
            <a:r>
              <a:rPr lang="en-US" dirty="0" err="1" smtClean="0"/>
              <a:t>Syrinx</a:t>
            </a:r>
            <a:r>
              <a:rPr lang="en-US" dirty="0" smtClean="0"/>
              <a:t> Nicolas </a:t>
            </a:r>
            <a:r>
              <a:rPr lang="en-US" dirty="0" err="1" smtClean="0"/>
              <a:t>Poussin</a:t>
            </a:r>
            <a:r>
              <a:rPr lang="en-US" dirty="0" smtClean="0"/>
              <a:t>, 1637, 106,5 × 82 cm, </a:t>
            </a:r>
            <a:r>
              <a:rPr lang="en-US" dirty="0" err="1" smtClean="0"/>
              <a:t>Gemäldegalerie</a:t>
            </a:r>
            <a:r>
              <a:rPr lang="en-US" dirty="0" smtClean="0"/>
              <a:t> Dresden Germany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upload.wikimedia.org/wikipedia/commons/d/d6/Pan_syrinx_Rube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9" y="0"/>
            <a:ext cx="9028251" cy="5943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19400" y="5867400"/>
            <a:ext cx="3200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Pan and </a:t>
            </a:r>
            <a:r>
              <a:rPr lang="en-US" dirty="0" err="1" smtClean="0"/>
              <a:t>Syrinx</a:t>
            </a:r>
            <a:r>
              <a:rPr lang="en-US" dirty="0" smtClean="0"/>
              <a:t> 1617-1619</a:t>
            </a:r>
          </a:p>
          <a:p>
            <a:r>
              <a:rPr lang="en-US" dirty="0" smtClean="0"/>
              <a:t>Peter Paul Rubens (1577–1640)</a:t>
            </a:r>
          </a:p>
          <a:p>
            <a:r>
              <a:rPr lang="en-US" dirty="0" smtClean="0"/>
              <a:t>State Museum, Kassel, Germany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43050" y="2849721"/>
          <a:ext cx="6057900" cy="2026920"/>
        </p:xfrm>
        <a:graphic>
          <a:graphicData uri="http://schemas.openxmlformats.org/drawingml/2006/table">
            <a:tbl>
              <a:tblPr/>
              <a:tblGrid>
                <a:gridCol w="1219200"/>
                <a:gridCol w="442214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r>
                        <a:rPr lang="en-US" u="sng">
                          <a:solidFill>
                            <a:srgbClr val="BA0000"/>
                          </a:solidFill>
                          <a:hlinkClick r:id="rId2" tooltip="Jean François de Troy (page does not exist)"/>
                        </a:rPr>
                        <a:t>Jean François de Troy</a:t>
                      </a:r>
                      <a:endParaRPr lang="en-US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r>
                        <a:rPr lang="en-US" b="0" dirty="0"/>
                        <a:t>[</a:t>
                      </a:r>
                      <a:r>
                        <a:rPr lang="en-US" b="0" u="none" strike="noStrike" dirty="0">
                          <a:solidFill>
                            <a:srgbClr val="0645AD"/>
                          </a:solidFill>
                          <a:hlinkClick r:id="rId3"/>
                        </a:rPr>
                        <a:t>show</a:t>
                      </a:r>
                      <a:r>
                        <a:rPr lang="en-US" b="0" dirty="0"/>
                        <a:t>]</a:t>
                      </a:r>
                      <a:r>
                        <a:rPr lang="en-US" b="1" u="none" strike="noStrike" dirty="0">
                          <a:solidFill>
                            <a:srgbClr val="0645AD"/>
                          </a:solidFill>
                          <a:hlinkClick r:id="rId4" tooltip="Jean-François de Troy"/>
                        </a:rPr>
                        <a:t>Jean-François de Troy</a:t>
                      </a:r>
                      <a:r>
                        <a:rPr lang="en-US" b="1" dirty="0"/>
                        <a:t> (1679–1752) </a:t>
                      </a:r>
                      <a:endParaRPr lang="en-US" dirty="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b="1" dirty="0"/>
                        <a:t>Title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i="1"/>
                        <a:t>Pan and Syrinx</a:t>
                      </a:r>
                      <a:endParaRPr lang="en-US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b="1"/>
                        <a:t>Date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strike="noStrike" dirty="0">
                          <a:solidFill>
                            <a:srgbClr val="0645AD"/>
                          </a:solidFill>
                          <a:hlinkClick r:id="rId5" tooltip="1722"/>
                        </a:rPr>
                        <a:t>1722</a:t>
                      </a:r>
                      <a:r>
                        <a:rPr lang="en-US" dirty="0"/>
                        <a:t> - </a:t>
                      </a:r>
                      <a:r>
                        <a:rPr lang="en-US" u="none" strike="noStrike" dirty="0">
                          <a:solidFill>
                            <a:srgbClr val="0645AD"/>
                          </a:solidFill>
                          <a:hlinkClick r:id="rId6" tooltip="1724"/>
                        </a:rPr>
                        <a:t>1724</a:t>
                      </a:r>
                      <a:endParaRPr lang="en-US" dirty="0"/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File:Jean-François de Troy - Pan and Syrin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6096000" cy="4867276"/>
          </a:xfrm>
          <a:prstGeom prst="rect">
            <a:avLst/>
          </a:prstGeom>
          <a:noFill/>
        </p:spPr>
      </p:pic>
      <p:pic>
        <p:nvPicPr>
          <p:cNvPr id="5124" name="Picture 4" descr="Link back to Creator infobox template">
            <a:hlinkClick r:id="rId8" tooltip="Link back to Creator infobox templat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152400" cy="152401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38200" y="5715000"/>
            <a:ext cx="2954655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Jean François de Troy		</a:t>
            </a:r>
            <a:endParaRPr kumimoji="0" lang="en-US" sz="11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[show]Jean-François de Troy (1679–1752)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latin typeface="Calibri" pitchFamily="34" charset="0"/>
                <a:cs typeface="Times New Roman" pitchFamily="18" charset="0"/>
              </a:rPr>
              <a:t>J. Paul Getty Museum, Los Angeles, CA</a:t>
            </a:r>
            <a:endParaRPr kumimoji="0" lang="en-US" sz="11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nationalgallery.org.uk/upload/img/boucher-pan-syrinx-NG1090-f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764177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5867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Pan and Syrinx</a:t>
            </a:r>
          </a:p>
          <a:p>
            <a:r>
              <a:rPr lang="fr-FR" dirty="0" smtClean="0"/>
              <a:t>1759, François Boucher</a:t>
            </a:r>
          </a:p>
          <a:p>
            <a:r>
              <a:rPr lang="fr-FR" dirty="0" smtClean="0"/>
              <a:t>National </a:t>
            </a:r>
            <a:r>
              <a:rPr lang="fr-FR" dirty="0" err="1" smtClean="0"/>
              <a:t>Gallery</a:t>
            </a:r>
            <a:r>
              <a:rPr lang="fr-FR" dirty="0" smtClean="0"/>
              <a:t>, London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118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Pan and Syrinx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 and Syrinx</dc:title>
  <dc:creator>Tom Sienkewicz</dc:creator>
  <cp:lastModifiedBy>Default User</cp:lastModifiedBy>
  <cp:revision>2</cp:revision>
  <dcterms:created xsi:type="dcterms:W3CDTF">2011-09-12T23:30:19Z</dcterms:created>
  <dcterms:modified xsi:type="dcterms:W3CDTF">2011-09-13T16:07:48Z</dcterms:modified>
</cp:coreProperties>
</file>