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58" r:id="rId7"/>
    <p:sldId id="259" r:id="rId8"/>
    <p:sldId id="261" r:id="rId9"/>
    <p:sldId id="262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46" d="100"/>
          <a:sy n="4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2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82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4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3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5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5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9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4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04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3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F6D-77B2-4267-9078-04CAA3787DB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Titan/Phaeth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ssgallery.org/Paintings/MFA/Phaethon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Phaethon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26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alatea.univ-tlse2.fr/pictura/UtpicturaServeur/Images/NePasOuvrir/1/A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152343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6488668"/>
            <a:ext cx="458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Métamorphose Lyon 1557) - Bernard Salomon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en-US" dirty="0" err="1" smtClean="0"/>
              <a:t>Heliades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romanhistorybooks.typepad.com/photos/uncategorized/2008/07/07/santidititophaeton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06" y="381000"/>
            <a:ext cx="3943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2637" y="2905035"/>
            <a:ext cx="2786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Santi </a:t>
            </a:r>
            <a:r>
              <a:rPr lang="it-IT" dirty="0"/>
              <a:t>di Tito (1536 - 1603</a:t>
            </a:r>
            <a:r>
              <a:rPr lang="it-IT" dirty="0" smtClean="0"/>
              <a:t>)</a:t>
            </a:r>
          </a:p>
          <a:p>
            <a:r>
              <a:rPr lang="it-IT" dirty="0" smtClean="0"/>
              <a:t>Studiolo di Francesco Primo</a:t>
            </a:r>
          </a:p>
          <a:p>
            <a:r>
              <a:rPr lang="it-IT" dirty="0" smtClean="0"/>
              <a:t>Palazzo Vecchio</a:t>
            </a:r>
          </a:p>
          <a:p>
            <a:r>
              <a:rPr lang="it-IT" dirty="0" smtClean="0"/>
              <a:t>Florence, Italy</a:t>
            </a:r>
            <a:r>
              <a:rPr lang="it-IT" dirty="0"/>
              <a:t> </a:t>
            </a:r>
            <a:endParaRPr lang="en-US" dirty="0"/>
          </a:p>
        </p:txBody>
      </p:sp>
      <p:pic>
        <p:nvPicPr>
          <p:cNvPr id="9220" name="Picture 4" descr="http://romanhistorybooks.typepad.com/photos/uncategorized/2008/07/07/445pxpopulusnig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6064" y="4105364"/>
            <a:ext cx="20379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248400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smtClean="0"/>
              <a:t>oplar </a:t>
            </a:r>
            <a:r>
              <a:rPr lang="en-US" dirty="0" smtClean="0"/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4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wga.hu/art/c/claude/1/10har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26437"/>
            <a:ext cx="8953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359" y="62116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Claude Lorrain, </a:t>
            </a:r>
            <a:r>
              <a:rPr lang="en-US" b="1" dirty="0" err="1" smtClean="0"/>
              <a:t>Harbour</a:t>
            </a:r>
            <a:r>
              <a:rPr lang="en-US" b="1" dirty="0" smtClean="0"/>
              <a:t> </a:t>
            </a:r>
            <a:r>
              <a:rPr lang="en-US" b="1" dirty="0"/>
              <a:t>Scene with Grieving </a:t>
            </a:r>
            <a:r>
              <a:rPr lang="en-US" b="1" dirty="0" err="1" smtClean="0"/>
              <a:t>Heliades</a:t>
            </a:r>
            <a:r>
              <a:rPr lang="en-US" b="1" dirty="0" smtClean="0"/>
              <a:t>, </a:t>
            </a:r>
            <a:r>
              <a:rPr lang="en-US" dirty="0" smtClean="0"/>
              <a:t>c</a:t>
            </a:r>
            <a:r>
              <a:rPr lang="en-US" dirty="0"/>
              <a:t>. 1640</a:t>
            </a:r>
            <a:br>
              <a:rPr lang="en-US" dirty="0"/>
            </a:br>
            <a:r>
              <a:rPr lang="en-US" dirty="0"/>
              <a:t>Oil on canvas, 125,5 x 175,5 </a:t>
            </a:r>
            <a:r>
              <a:rPr lang="en-US" dirty="0" smtClean="0"/>
              <a:t>cm, </a:t>
            </a:r>
            <a:r>
              <a:rPr lang="en-US" dirty="0" err="1" smtClean="0"/>
              <a:t>Wallraf-Richartz</a:t>
            </a:r>
            <a:r>
              <a:rPr lang="en-US" dirty="0" smtClean="0"/>
              <a:t> </a:t>
            </a:r>
            <a:r>
              <a:rPr lang="en-US" dirty="0"/>
              <a:t>Museum, Cologne</a:t>
            </a:r>
          </a:p>
        </p:txBody>
      </p:sp>
    </p:spTree>
    <p:extLst>
      <p:ext uri="{BB962C8B-B14F-4D97-AF65-F5344CB8AC3E}">
        <p14:creationId xmlns:p14="http://schemas.microsoft.com/office/powerpoint/2010/main" xmlns="" val="185257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108fineart.com/artists/paul_reid/The%20Helia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15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Paul Reid (born 1975), The </a:t>
            </a:r>
            <a:r>
              <a:rPr lang="en-US" dirty="0" err="1"/>
              <a:t>Heliades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Oil on canvas, </a:t>
            </a:r>
            <a:r>
              <a:rPr lang="en-US" dirty="0" smtClean="0"/>
              <a:t>2002, 122 </a:t>
            </a:r>
            <a:r>
              <a:rPr lang="en-US" dirty="0"/>
              <a:t>x122cm</a:t>
            </a:r>
            <a:br>
              <a:rPr lang="en-US" dirty="0"/>
            </a:br>
            <a:r>
              <a:rPr lang="en-US" dirty="0"/>
              <a:t>Private collection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234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elius, god of the sun, with Pegasi | Greek vase, Athenian red figure calyx kr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82" y="-76200"/>
            <a:ext cx="76872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British Museum, London, United Kingdom</a:t>
            </a:r>
            <a:br>
              <a:rPr lang="en-US" dirty="0"/>
            </a:br>
            <a:r>
              <a:rPr lang="en-US" dirty="0" smtClean="0"/>
              <a:t>London E466 Beazley </a:t>
            </a:r>
            <a:r>
              <a:rPr lang="en-US" dirty="0"/>
              <a:t>Archive No.: 5967</a:t>
            </a:r>
            <a:br>
              <a:rPr lang="en-US" dirty="0"/>
            </a:br>
            <a:r>
              <a:rPr lang="en-US" dirty="0" smtClean="0"/>
              <a:t>Attic </a:t>
            </a:r>
            <a:r>
              <a:rPr lang="en-US" dirty="0"/>
              <a:t>Red </a:t>
            </a:r>
            <a:r>
              <a:rPr lang="en-US" dirty="0" smtClean="0"/>
              <a:t>Figure Calyx </a:t>
            </a:r>
            <a:r>
              <a:rPr lang="en-US" dirty="0" err="1" smtClean="0"/>
              <a:t>krater</a:t>
            </a:r>
            <a:r>
              <a:rPr lang="en-US" dirty="0" smtClean="0"/>
              <a:t>, High </a:t>
            </a:r>
            <a:r>
              <a:rPr lang="en-US" dirty="0"/>
              <a:t>Classical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0821" y="6472566"/>
            <a:ext cx="435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http://www.theoi.com/Titan/Phaethon.html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605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elius, god of the sun, with Pegasi | Greek vase, Athenian red figure calyx kr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35479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lius the sun &amp; the setting Astra star-gods | Greek vase, Athenian red figure calyx kr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3634"/>
            <a:ext cx="67137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5667398"/>
            <a:ext cx="8993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Astra </a:t>
            </a:r>
            <a:r>
              <a:rPr lang="en-US" dirty="0" err="1"/>
              <a:t>Planeta</a:t>
            </a:r>
            <a:r>
              <a:rPr lang="en-US" dirty="0"/>
              <a:t> (gods of the five wandering stars) dive into the sea from their perches in heaven as the sun-god Helios rides into the sky, driving his four horse chariot. The fifth planet (not shown in this image) is </a:t>
            </a:r>
            <a:r>
              <a:rPr lang="en-US" dirty="0" err="1"/>
              <a:t>Eosphoros</a:t>
            </a:r>
            <a:r>
              <a:rPr lang="en-US" dirty="0"/>
              <a:t>, the star Venus, last of the Astra to leave the heavens.</a:t>
            </a:r>
            <a:br>
              <a:rPr lang="en-US" dirty="0"/>
            </a:br>
            <a:r>
              <a:rPr lang="en-US" dirty="0"/>
              <a:t>Side B: Eos chasing </a:t>
            </a:r>
            <a:r>
              <a:rPr lang="en-US" dirty="0" err="1"/>
              <a:t>Kephalos</a:t>
            </a:r>
            <a:r>
              <a:rPr lang="en-US" dirty="0"/>
              <a:t> (not shown)</a:t>
            </a:r>
          </a:p>
        </p:txBody>
      </p:sp>
    </p:spTree>
    <p:extLst>
      <p:ext uri="{BB962C8B-B14F-4D97-AF65-F5344CB8AC3E}">
        <p14:creationId xmlns:p14="http://schemas.microsoft.com/office/powerpoint/2010/main" xmlns="" val="42295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7498"/>
            <a:ext cx="5772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6019800"/>
            <a:ext cx="624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undated engraving by </a:t>
            </a:r>
            <a:r>
              <a:rPr lang="en-US" dirty="0" err="1" smtClean="0"/>
              <a:t>Hendrik</a:t>
            </a:r>
            <a:r>
              <a:rPr lang="en-US" dirty="0" smtClean="0"/>
              <a:t> </a:t>
            </a:r>
            <a:r>
              <a:rPr lang="en-US" dirty="0" err="1" smtClean="0"/>
              <a:t>Golzius</a:t>
            </a:r>
            <a:r>
              <a:rPr lang="en-US" dirty="0" smtClean="0"/>
              <a:t> (1558 - 1617) is now in the collection of the Fine Arts Museums of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51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6005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163077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undated statue </a:t>
            </a:r>
            <a:r>
              <a:rPr lang="en-US" dirty="0" smtClean="0"/>
              <a:t>by </a:t>
            </a:r>
            <a:r>
              <a:rPr lang="en-US" dirty="0"/>
              <a:t>Simone </a:t>
            </a:r>
            <a:r>
              <a:rPr lang="en-US" dirty="0" err="1"/>
              <a:t>Mosca</a:t>
            </a:r>
            <a:r>
              <a:rPr lang="en-US" dirty="0"/>
              <a:t> (aka </a:t>
            </a:r>
            <a:r>
              <a:rPr lang="en-US" dirty="0" err="1"/>
              <a:t>Moschino</a:t>
            </a:r>
            <a:r>
              <a:rPr lang="en-US" dirty="0"/>
              <a:t>) (c. 1523 - c. 1578) </a:t>
            </a:r>
            <a:r>
              <a:rPr lang="en-US" dirty="0" err="1" smtClean="0"/>
              <a:t>iBode</a:t>
            </a:r>
            <a:r>
              <a:rPr lang="en-US" dirty="0" smtClean="0"/>
              <a:t>-Museum </a:t>
            </a:r>
            <a:r>
              <a:rPr lang="en-US" dirty="0"/>
              <a:t>in Berlin </a:t>
            </a:r>
          </a:p>
        </p:txBody>
      </p:sp>
    </p:spTree>
    <p:extLst>
      <p:ext uri="{BB962C8B-B14F-4D97-AF65-F5344CB8AC3E}">
        <p14:creationId xmlns:p14="http://schemas.microsoft.com/office/powerpoint/2010/main" xmlns="" val="267978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Fall of Phaeton, Sir Peter Paul Rub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0314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93467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Peter Paul Rubens (1577-1640)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Fall of Phaeton</a:t>
            </a:r>
            <a:r>
              <a:rPr lang="en-US" dirty="0"/>
              <a:t>. Ca. 1604-1605. Oil on canvas. 98.4 × 131.2 cm. Washington, D.C., National Gallery of Art.</a:t>
            </a:r>
          </a:p>
        </p:txBody>
      </p:sp>
    </p:spTree>
    <p:extLst>
      <p:ext uri="{BB962C8B-B14F-4D97-AF65-F5344CB8AC3E}">
        <p14:creationId xmlns:p14="http://schemas.microsoft.com/office/powerpoint/2010/main" xmlns="" val="38030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romanhistorybooks.typepad.com/photos/uncategorized/2008/07/06/gustavemoreau04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11377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5181600"/>
            <a:ext cx="2587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Gustave</a:t>
            </a:r>
            <a:r>
              <a:rPr lang="en-US" dirty="0"/>
              <a:t> Moreau (</a:t>
            </a:r>
            <a:r>
              <a:rPr lang="en-US" dirty="0" smtClean="0"/>
              <a:t>1878)</a:t>
            </a:r>
          </a:p>
          <a:p>
            <a:r>
              <a:rPr lang="en-US" dirty="0" smtClean="0"/>
              <a:t>Louvre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136109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jssgallery.org/Paintings/MFA/Phaeth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9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9823" y="609600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Phaethon</a:t>
            </a:r>
            <a:br>
              <a:rPr lang="en-US" dirty="0"/>
            </a:br>
            <a:r>
              <a:rPr lang="en-US" dirty="0"/>
              <a:t>John Singer Sargent -- American painter (1922-1925)</a:t>
            </a:r>
            <a:br>
              <a:rPr lang="en-US" dirty="0"/>
            </a:br>
            <a:r>
              <a:rPr lang="en-US" dirty="0"/>
              <a:t>Museum of Fine Arts, Boston</a:t>
            </a:r>
            <a:br>
              <a:rPr lang="en-US" dirty="0"/>
            </a:br>
            <a:r>
              <a:rPr lang="en-US" dirty="0"/>
              <a:t>Colonna, Stairway Side Aisle mural, Center mural, Oil on canvas</a:t>
            </a:r>
            <a:br>
              <a:rPr lang="en-US" dirty="0"/>
            </a:br>
            <a:r>
              <a:rPr lang="en-US" dirty="0"/>
              <a:t>Diameter, unframed: 307.3 cm (120 in.)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9823" y="4724400"/>
            <a:ext cx="2157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http://jssgallery.org/Paintings/MFA/Phaethon.htm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23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71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Brogden's</a:t>
            </a:r>
            <a:r>
              <a:rPr lang="en-US" dirty="0" smtClean="0"/>
              <a:t> cameo (carved by Luigi or </a:t>
            </a:r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Saulini</a:t>
            </a:r>
            <a:r>
              <a:rPr lang="en-US" dirty="0" smtClean="0"/>
              <a:t>) (Phaethon struggling to control the horses.  c.1880, </a:t>
            </a:r>
          </a:p>
          <a:p>
            <a:r>
              <a:rPr lang="en-US" dirty="0" smtClean="0"/>
              <a:t>Birmingham Museums and Art Gallery.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54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Phaethon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Heliades</vt:lpstr>
      <vt:lpstr>Heliades</vt:lpstr>
      <vt:lpstr>Slide 12</vt:lpstr>
      <vt:lpstr>Slide 13</vt:lpstr>
    </vt:vector>
  </TitlesOfParts>
  <Company>Monmouth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Phaethon</dc:title>
  <dc:creator>Default User</dc:creator>
  <cp:lastModifiedBy>Tom Sienkewicz</cp:lastModifiedBy>
  <cp:revision>7</cp:revision>
  <dcterms:created xsi:type="dcterms:W3CDTF">2011-09-13T15:21:37Z</dcterms:created>
  <dcterms:modified xsi:type="dcterms:W3CDTF">2011-09-13T19:33:43Z</dcterms:modified>
</cp:coreProperties>
</file>