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0CF91B6-88F4-4196-9AB8-8AC5BFAF5BDC}" type="datetimeFigureOut">
              <a:rPr lang="en-US" smtClean="0"/>
              <a:t>2/5/2017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583340D-4E2C-48BF-982F-6A103B8E44DC}" type="slidenum">
              <a:rPr lang="en-US" smtClean="0"/>
              <a:t>‹#›</a:t>
            </a:fld>
            <a:endParaRPr lang="en-US"/>
          </a:p>
        </p:txBody>
      </p:sp>
    </p:spTree>
    <p:extLst>
      <p:ext uri="{BB962C8B-B14F-4D97-AF65-F5344CB8AC3E}">
        <p14:creationId xmlns:p14="http://schemas.microsoft.com/office/powerpoint/2010/main" val="29816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28723B0-8FE5-4163-8739-D8D4B6B47B82}" type="datetimeFigureOut">
              <a:rPr lang="en-US" smtClean="0"/>
              <a:t>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5622EA4-5B9A-4DFF-88EB-1E29A52E9D20}" type="slidenum">
              <a:rPr lang="en-US" smtClean="0"/>
              <a:t>‹#›</a:t>
            </a:fld>
            <a:endParaRPr lang="en-US"/>
          </a:p>
        </p:txBody>
      </p:sp>
    </p:spTree>
    <p:extLst>
      <p:ext uri="{BB962C8B-B14F-4D97-AF65-F5344CB8AC3E}">
        <p14:creationId xmlns:p14="http://schemas.microsoft.com/office/powerpoint/2010/main" val="423479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Artemis is the goddess of the hunt and animals, as well as of childbirth. She is also known as Diana (Roman). Her attributes in iconography include the bow and the fawn. She often appears with her brother, Apollo</a:t>
            </a:r>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1</a:t>
            </a:fld>
            <a:endParaRPr lang="en-US"/>
          </a:p>
        </p:txBody>
      </p:sp>
    </p:spTree>
    <p:extLst>
      <p:ext uri="{BB962C8B-B14F-4D97-AF65-F5344CB8AC3E}">
        <p14:creationId xmlns:p14="http://schemas.microsoft.com/office/powerpoint/2010/main" val="98607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Mistress of Animals—Hunting companions are wolves</a:t>
            </a:r>
          </a:p>
          <a:p>
            <a:r>
              <a:rPr lang="en-US" dirty="0" smtClean="0"/>
              <a:t>Artemis</a:t>
            </a:r>
            <a:r>
              <a:rPr lang="en-US" baseline="0" dirty="0" smtClean="0"/>
              <a:t> and Athena were associated with the</a:t>
            </a:r>
            <a:r>
              <a:rPr lang="en-US" dirty="0" smtClean="0"/>
              <a:t> symbol of</a:t>
            </a:r>
            <a:r>
              <a:rPr lang="en-US" baseline="0" dirty="0" smtClean="0"/>
              <a:t> feminism and hope that is called the </a:t>
            </a:r>
            <a:r>
              <a:rPr lang="en-US" baseline="0" dirty="0" err="1" smtClean="0"/>
              <a:t>knielauf</a:t>
            </a:r>
            <a:r>
              <a:rPr lang="en-US" baseline="0" dirty="0" smtClean="0"/>
              <a:t> position which goes across the sky…Artemis is the goddess of the moon</a:t>
            </a:r>
          </a:p>
          <a:p>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2</a:t>
            </a:fld>
            <a:endParaRPr lang="en-US"/>
          </a:p>
        </p:txBody>
      </p:sp>
    </p:spTree>
    <p:extLst>
      <p:ext uri="{BB962C8B-B14F-4D97-AF65-F5344CB8AC3E}">
        <p14:creationId xmlns:p14="http://schemas.microsoft.com/office/powerpoint/2010/main" val="296667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the Titans</a:t>
            </a:r>
            <a:r>
              <a:rPr lang="en-US" baseline="0" dirty="0" smtClean="0"/>
              <a:t> and Olympians are fighting for control and supremacy of the cosmos, Artemis and Apollo are shown fighting next to each other to help their father Zeus take over.</a:t>
            </a:r>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3</a:t>
            </a:fld>
            <a:endParaRPr lang="en-US"/>
          </a:p>
        </p:txBody>
      </p:sp>
    </p:spTree>
    <p:extLst>
      <p:ext uri="{BB962C8B-B14F-4D97-AF65-F5344CB8AC3E}">
        <p14:creationId xmlns:p14="http://schemas.microsoft.com/office/powerpoint/2010/main" val="2937374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Callisto</a:t>
            </a:r>
            <a:r>
              <a:rPr lang="en-US" baseline="0" dirty="0" smtClean="0"/>
              <a:t> and Artemis were hunting buddies and </a:t>
            </a:r>
            <a:r>
              <a:rPr lang="en-US" baseline="0" dirty="0" err="1" smtClean="0"/>
              <a:t>Callisto</a:t>
            </a:r>
            <a:r>
              <a:rPr lang="en-US" baseline="0" dirty="0" smtClean="0"/>
              <a:t> swore her virginity and swearing off men with Artemis. Zeus changed his form to resemble Artemis, seduced </a:t>
            </a:r>
            <a:r>
              <a:rPr lang="en-US" baseline="0" dirty="0" err="1" smtClean="0"/>
              <a:t>Callisto</a:t>
            </a:r>
            <a:r>
              <a:rPr lang="en-US" baseline="0" dirty="0" smtClean="0"/>
              <a:t>, and impregnated her.</a:t>
            </a:r>
          </a:p>
          <a:p>
            <a:r>
              <a:rPr lang="en-US" baseline="0" dirty="0" smtClean="0"/>
              <a:t>She gave birth to </a:t>
            </a:r>
            <a:r>
              <a:rPr lang="en-US" baseline="0" dirty="0" err="1" smtClean="0"/>
              <a:t>Arcas</a:t>
            </a:r>
            <a:r>
              <a:rPr lang="en-US" baseline="0" dirty="0" smtClean="0"/>
              <a:t> but later was transformed into a bear by Hera.</a:t>
            </a:r>
          </a:p>
          <a:p>
            <a:r>
              <a:rPr lang="en-US" baseline="0" dirty="0" err="1" smtClean="0"/>
              <a:t>Arcas</a:t>
            </a:r>
            <a:r>
              <a:rPr lang="en-US" baseline="0" dirty="0" smtClean="0"/>
              <a:t> almost killed his mother, but Zeus stopped him and place </a:t>
            </a:r>
            <a:r>
              <a:rPr lang="en-US" baseline="0" dirty="0" err="1" smtClean="0"/>
              <a:t>Callisto</a:t>
            </a:r>
            <a:r>
              <a:rPr lang="en-US" baseline="0" dirty="0" smtClean="0"/>
              <a:t> into the heavens.</a:t>
            </a:r>
          </a:p>
          <a:p>
            <a:r>
              <a:rPr lang="en-US" baseline="0" dirty="0" smtClean="0"/>
              <a:t>Both </a:t>
            </a:r>
            <a:r>
              <a:rPr lang="en-US" baseline="0" dirty="0" err="1" smtClean="0"/>
              <a:t>Callisto</a:t>
            </a:r>
            <a:r>
              <a:rPr lang="en-US" baseline="0" dirty="0" smtClean="0"/>
              <a:t> and </a:t>
            </a:r>
            <a:r>
              <a:rPr lang="en-US" baseline="0" dirty="0" err="1" smtClean="0"/>
              <a:t>Arcas</a:t>
            </a:r>
            <a:r>
              <a:rPr lang="en-US" baseline="0" dirty="0" smtClean="0"/>
              <a:t> were turned into the </a:t>
            </a:r>
            <a:r>
              <a:rPr lang="en-US" baseline="0" dirty="0" err="1" smtClean="0"/>
              <a:t>Ursa</a:t>
            </a:r>
            <a:r>
              <a:rPr lang="en-US" baseline="0" dirty="0" smtClean="0"/>
              <a:t> Minor and </a:t>
            </a:r>
            <a:r>
              <a:rPr lang="en-US" baseline="0" dirty="0" err="1" smtClean="0"/>
              <a:t>Ursa</a:t>
            </a:r>
            <a:r>
              <a:rPr lang="en-US" baseline="0" dirty="0" smtClean="0"/>
              <a:t> Major </a:t>
            </a:r>
            <a:r>
              <a:rPr lang="en-US" baseline="0" dirty="0" err="1" smtClean="0"/>
              <a:t>Constillations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4</a:t>
            </a:fld>
            <a:endParaRPr lang="en-US"/>
          </a:p>
        </p:txBody>
      </p:sp>
    </p:spTree>
    <p:extLst>
      <p:ext uri="{BB962C8B-B14F-4D97-AF65-F5344CB8AC3E}">
        <p14:creationId xmlns:p14="http://schemas.microsoft.com/office/powerpoint/2010/main" val="2691203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Artemis</a:t>
            </a:r>
            <a:r>
              <a:rPr lang="en-US" baseline="0" dirty="0" smtClean="0"/>
              <a:t> was bathing in the woods… he stopped and stared at her (another version said he raped her)… she got revenge… his speech was taken away, if he tried to speak he would be changed into a stag… after he heard his hunting party called him he tried to call out, got turned into a deer and his dogs attacked him. Asked gods at Mt. Olympus for help… he did not get it and was torn to pieces.</a:t>
            </a:r>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5</a:t>
            </a:fld>
            <a:endParaRPr lang="en-US"/>
          </a:p>
        </p:txBody>
      </p:sp>
    </p:spTree>
    <p:extLst>
      <p:ext uri="{BB962C8B-B14F-4D97-AF65-F5344CB8AC3E}">
        <p14:creationId xmlns:p14="http://schemas.microsoft.com/office/powerpoint/2010/main" val="3776548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Born to </a:t>
            </a:r>
            <a:r>
              <a:rPr lang="en-US" dirty="0" err="1" smtClean="0"/>
              <a:t>Leto</a:t>
            </a:r>
            <a:r>
              <a:rPr lang="en-US" dirty="0" smtClean="0"/>
              <a:t> first, immediately</a:t>
            </a:r>
            <a:r>
              <a:rPr lang="en-US" baseline="0" dirty="0" smtClean="0"/>
              <a:t> after her birth she helped her mother give birth to her brother, Apollo, and became the protect of childbirth and labor</a:t>
            </a:r>
            <a:endParaRPr lang="en-US" dirty="0"/>
          </a:p>
        </p:txBody>
      </p:sp>
      <p:sp>
        <p:nvSpPr>
          <p:cNvPr id="4" name="Slide Number Placeholder 3"/>
          <p:cNvSpPr>
            <a:spLocks noGrp="1"/>
          </p:cNvSpPr>
          <p:nvPr>
            <p:ph type="sldNum" sz="quarter" idx="10"/>
          </p:nvPr>
        </p:nvSpPr>
        <p:spPr/>
        <p:txBody>
          <a:bodyPr/>
          <a:lstStyle/>
          <a:p>
            <a:fld id="{D5622EA4-5B9A-4DFF-88EB-1E29A52E9D20}" type="slidenum">
              <a:rPr lang="en-US" smtClean="0"/>
              <a:t>6</a:t>
            </a:fld>
            <a:endParaRPr lang="en-US"/>
          </a:p>
        </p:txBody>
      </p:sp>
    </p:spTree>
    <p:extLst>
      <p:ext uri="{BB962C8B-B14F-4D97-AF65-F5344CB8AC3E}">
        <p14:creationId xmlns:p14="http://schemas.microsoft.com/office/powerpoint/2010/main" val="616066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 was the only one she ever</a:t>
            </a:r>
            <a:r>
              <a:rPr lang="en-US" baseline="0" dirty="0" smtClean="0"/>
              <a:t> loved… Gaea became a scorpion and killed him</a:t>
            </a:r>
          </a:p>
          <a:p>
            <a:r>
              <a:rPr lang="en-US" baseline="0" dirty="0" smtClean="0"/>
              <a:t>He has a constellation now.</a:t>
            </a:r>
          </a:p>
        </p:txBody>
      </p:sp>
      <p:sp>
        <p:nvSpPr>
          <p:cNvPr id="4" name="Slide Number Placeholder 3"/>
          <p:cNvSpPr>
            <a:spLocks noGrp="1"/>
          </p:cNvSpPr>
          <p:nvPr>
            <p:ph type="sldNum" sz="quarter" idx="10"/>
          </p:nvPr>
        </p:nvSpPr>
        <p:spPr/>
        <p:txBody>
          <a:bodyPr/>
          <a:lstStyle/>
          <a:p>
            <a:fld id="{D5622EA4-5B9A-4DFF-88EB-1E29A52E9D20}" type="slidenum">
              <a:rPr lang="en-US" smtClean="0"/>
              <a:t>7</a:t>
            </a:fld>
            <a:endParaRPr lang="en-US"/>
          </a:p>
        </p:txBody>
      </p:sp>
    </p:spTree>
    <p:extLst>
      <p:ext uri="{BB962C8B-B14F-4D97-AF65-F5344CB8AC3E}">
        <p14:creationId xmlns:p14="http://schemas.microsoft.com/office/powerpoint/2010/main" val="620673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622EA4-5B9A-4DFF-88EB-1E29A52E9D20}" type="slidenum">
              <a:rPr lang="en-US" smtClean="0"/>
              <a:t>8</a:t>
            </a:fld>
            <a:endParaRPr lang="en-US"/>
          </a:p>
        </p:txBody>
      </p:sp>
    </p:spTree>
    <p:extLst>
      <p:ext uri="{BB962C8B-B14F-4D97-AF65-F5344CB8AC3E}">
        <p14:creationId xmlns:p14="http://schemas.microsoft.com/office/powerpoint/2010/main" val="2990054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3FDB7C2-D291-4A0C-AE4F-B7423687BC07}" type="datetimeFigureOut">
              <a:rPr lang="en-US" smtClean="0"/>
              <a:t>2/5/2017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2EE5FD0-8D29-4084-B702-E51DA874870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DB7C2-D291-4A0C-AE4F-B7423687BC07}"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DB7C2-D291-4A0C-AE4F-B7423687BC07}"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FDB7C2-D291-4A0C-AE4F-B7423687BC07}"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FDB7C2-D291-4A0C-AE4F-B7423687BC07}" type="datetimeFigureOut">
              <a:rPr lang="en-US" smtClean="0"/>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3FDB7C2-D291-4A0C-AE4F-B7423687BC07}" type="datetimeFigureOut">
              <a:rPr lang="en-US" smtClean="0"/>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E5FD0-8D29-4084-B702-E51DA874870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FDB7C2-D291-4A0C-AE4F-B7423687BC07}" type="datetimeFigureOut">
              <a:rPr lang="en-US" smtClean="0"/>
              <a:t>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FDB7C2-D291-4A0C-AE4F-B7423687BC07}" type="datetimeFigureOut">
              <a:rPr lang="en-US" smtClean="0"/>
              <a:t>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DB7C2-D291-4A0C-AE4F-B7423687BC07}" type="datetimeFigureOut">
              <a:rPr lang="en-US" smtClean="0"/>
              <a:t>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3FDB7C2-D291-4A0C-AE4F-B7423687BC07}" type="datetimeFigureOut">
              <a:rPr lang="en-US" smtClean="0"/>
              <a:t>2/5/2017</a:t>
            </a:fld>
            <a:endParaRPr lang="en-US"/>
          </a:p>
        </p:txBody>
      </p:sp>
      <p:sp>
        <p:nvSpPr>
          <p:cNvPr id="7" name="Slide Number Placeholder 6"/>
          <p:cNvSpPr>
            <a:spLocks noGrp="1"/>
          </p:cNvSpPr>
          <p:nvPr>
            <p:ph type="sldNum" sz="quarter" idx="12"/>
          </p:nvPr>
        </p:nvSpPr>
        <p:spPr/>
        <p:txBody>
          <a:bodyPr/>
          <a:lstStyle/>
          <a:p>
            <a:fld id="{C2EE5FD0-8D29-4084-B702-E51DA874870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FDB7C2-D291-4A0C-AE4F-B7423687BC07}" type="datetimeFigureOut">
              <a:rPr lang="en-US" smtClean="0"/>
              <a:t>2/5/2017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2EE5FD0-8D29-4084-B702-E51DA87487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3FDB7C2-D291-4A0C-AE4F-B7423687BC07}" type="datetimeFigureOut">
              <a:rPr lang="en-US" smtClean="0"/>
              <a:t>2/5/2017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2EE5FD0-8D29-4084-B702-E51DA87487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Artemis</a:t>
            </a:r>
            <a:endParaRPr lang="en-US" dirty="0"/>
          </a:p>
        </p:txBody>
      </p:sp>
      <p:sp>
        <p:nvSpPr>
          <p:cNvPr id="3" name="Subtitle 2"/>
          <p:cNvSpPr>
            <a:spLocks noGrp="1"/>
          </p:cNvSpPr>
          <p:nvPr>
            <p:ph type="subTitle" idx="1"/>
          </p:nvPr>
        </p:nvSpPr>
        <p:spPr/>
        <p:txBody>
          <a:bodyPr/>
          <a:lstStyle/>
          <a:p>
            <a:r>
              <a:rPr lang="en-US" dirty="0" smtClean="0"/>
              <a:t>Meghan Cheever</a:t>
            </a:r>
          </a:p>
          <a:p>
            <a:r>
              <a:rPr lang="en-US" dirty="0" smtClean="0"/>
              <a:t>Morgan Gulley</a:t>
            </a:r>
          </a:p>
          <a:p>
            <a:r>
              <a:rPr lang="en-US" dirty="0" smtClean="0"/>
              <a:t>Brandi Yoder</a:t>
            </a:r>
            <a:endParaRPr lang="en-US" dirty="0"/>
          </a:p>
        </p:txBody>
      </p:sp>
    </p:spTree>
    <p:extLst>
      <p:ext uri="{BB962C8B-B14F-4D97-AF65-F5344CB8AC3E}">
        <p14:creationId xmlns:p14="http://schemas.microsoft.com/office/powerpoint/2010/main" val="1778848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Artemis as </a:t>
            </a:r>
            <a:r>
              <a:rPr lang="en-US" dirty="0" err="1" smtClean="0"/>
              <a:t>Potnia</a:t>
            </a:r>
            <a:r>
              <a:rPr lang="en-US" dirty="0" smtClean="0"/>
              <a:t> Theron</a:t>
            </a:r>
            <a:endParaRPr lang="en-US" dirty="0"/>
          </a:p>
        </p:txBody>
      </p:sp>
      <p:sp>
        <p:nvSpPr>
          <p:cNvPr id="3" name="Content Placeholder 2"/>
          <p:cNvSpPr>
            <a:spLocks noGrp="1"/>
          </p:cNvSpPr>
          <p:nvPr>
            <p:ph idx="1"/>
          </p:nvPr>
        </p:nvSpPr>
        <p:spPr>
          <a:xfrm>
            <a:off x="1043493" y="2323652"/>
            <a:ext cx="3376108" cy="3508977"/>
          </a:xfrm>
        </p:spPr>
        <p:txBody>
          <a:bodyPr/>
          <a:lstStyle/>
          <a:p>
            <a:endParaRPr lang="en-US" dirty="0" smtClean="0"/>
          </a:p>
          <a:p>
            <a:endParaRPr lang="en-US" dirty="0"/>
          </a:p>
          <a:p>
            <a:r>
              <a:rPr lang="en-US" dirty="0" smtClean="0"/>
              <a:t>Boeotian Vase</a:t>
            </a:r>
          </a:p>
          <a:p>
            <a:r>
              <a:rPr lang="en-US" dirty="0" smtClean="0"/>
              <a:t>C. 680 BC</a:t>
            </a:r>
          </a:p>
          <a:p>
            <a:r>
              <a:rPr lang="en-US" dirty="0" err="1" smtClean="0"/>
              <a:t>Mythmedia</a:t>
            </a:r>
            <a:r>
              <a:rPr lang="en-US" dirty="0" smtClean="0"/>
              <a:t> Project at Haifa University</a:t>
            </a:r>
            <a:endParaRPr lang="en-US" dirty="0"/>
          </a:p>
        </p:txBody>
      </p:sp>
      <p:pic>
        <p:nvPicPr>
          <p:cNvPr id="1026" name="Picture 2" descr="http://web.uvic.ca/~athena/department_files/classical_myth/images/haifa/h5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048000"/>
            <a:ext cx="310515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95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Apollo and Artemis Attacking Giants</a:t>
            </a:r>
            <a:endParaRPr lang="en-US" dirty="0"/>
          </a:p>
        </p:txBody>
      </p:sp>
      <p:sp>
        <p:nvSpPr>
          <p:cNvPr id="3" name="Content Placeholder 2"/>
          <p:cNvSpPr>
            <a:spLocks noGrp="1"/>
          </p:cNvSpPr>
          <p:nvPr>
            <p:ph idx="1"/>
          </p:nvPr>
        </p:nvSpPr>
        <p:spPr>
          <a:xfrm>
            <a:off x="1043493" y="2323652"/>
            <a:ext cx="3376108" cy="3508977"/>
          </a:xfrm>
        </p:spPr>
        <p:txBody>
          <a:bodyPr/>
          <a:lstStyle/>
          <a:p>
            <a:endParaRPr lang="en-US" dirty="0" smtClean="0"/>
          </a:p>
          <a:p>
            <a:r>
              <a:rPr lang="en-US" dirty="0" smtClean="0"/>
              <a:t>Treasury of the </a:t>
            </a:r>
            <a:r>
              <a:rPr lang="en-US" dirty="0" err="1" smtClean="0"/>
              <a:t>Siphnians</a:t>
            </a:r>
            <a:r>
              <a:rPr lang="en-US" dirty="0" smtClean="0"/>
              <a:t> in Delphi: Gigantomachy</a:t>
            </a:r>
          </a:p>
          <a:p>
            <a:r>
              <a:rPr lang="en-US" dirty="0" smtClean="0"/>
              <a:t>C. 525 BC</a:t>
            </a:r>
          </a:p>
          <a:p>
            <a:r>
              <a:rPr lang="en-US" dirty="0" err="1" smtClean="0"/>
              <a:t>ArtServ</a:t>
            </a:r>
            <a:r>
              <a:rPr lang="en-US" dirty="0" smtClean="0"/>
              <a:t> at the Australian National University</a:t>
            </a:r>
          </a:p>
        </p:txBody>
      </p:sp>
      <p:pic>
        <p:nvPicPr>
          <p:cNvPr id="2050" name="Picture 2" descr="http://web.uvic.ca/~athena/department_files/classical_myth/images/3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286000"/>
            <a:ext cx="3200400" cy="3931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676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Jupiter and </a:t>
            </a:r>
            <a:r>
              <a:rPr lang="en-US" dirty="0" err="1" smtClean="0"/>
              <a:t>Callisto</a:t>
            </a:r>
            <a:endParaRPr lang="en-US" dirty="0"/>
          </a:p>
        </p:txBody>
      </p:sp>
      <p:sp>
        <p:nvSpPr>
          <p:cNvPr id="3" name="Content Placeholder 2"/>
          <p:cNvSpPr>
            <a:spLocks noGrp="1"/>
          </p:cNvSpPr>
          <p:nvPr>
            <p:ph idx="1"/>
          </p:nvPr>
        </p:nvSpPr>
        <p:spPr>
          <a:xfrm>
            <a:off x="1043493" y="2323652"/>
            <a:ext cx="3376108" cy="3508977"/>
          </a:xfrm>
        </p:spPr>
        <p:txBody>
          <a:bodyPr/>
          <a:lstStyle/>
          <a:p>
            <a:endParaRPr lang="en-US" dirty="0" smtClean="0"/>
          </a:p>
          <a:p>
            <a:endParaRPr lang="en-US" dirty="0" smtClean="0"/>
          </a:p>
          <a:p>
            <a:r>
              <a:rPr lang="en-US" dirty="0" smtClean="0"/>
              <a:t>Francois Boucher</a:t>
            </a:r>
          </a:p>
          <a:p>
            <a:r>
              <a:rPr lang="en-US" dirty="0" smtClean="0"/>
              <a:t>Pushkin Museum, </a:t>
            </a:r>
            <a:r>
              <a:rPr lang="en-US" dirty="0" err="1" smtClean="0"/>
              <a:t>Mascow</a:t>
            </a:r>
            <a:endParaRPr lang="en-US" dirty="0" smtClean="0"/>
          </a:p>
          <a:p>
            <a:r>
              <a:rPr lang="en-US" dirty="0" smtClean="0"/>
              <a:t>1703-1770</a:t>
            </a:r>
            <a:endParaRPr lang="en-US" dirty="0"/>
          </a:p>
        </p:txBody>
      </p:sp>
      <p:pic>
        <p:nvPicPr>
          <p:cNvPr id="3076" name="Picture 4" descr="https://i1.wp.com/www.gayexplained.com/wp-content/uploads/2012/08/Diana.Artemis.Callisto.gay_.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3459" y="2133600"/>
            <a:ext cx="3187642" cy="4308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11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 of </a:t>
            </a:r>
            <a:r>
              <a:rPr lang="en-US" dirty="0" err="1" smtClean="0"/>
              <a:t>Aktaion</a:t>
            </a:r>
            <a:endParaRPr lang="en-US" dirty="0"/>
          </a:p>
        </p:txBody>
      </p:sp>
      <p:sp>
        <p:nvSpPr>
          <p:cNvPr id="3" name="Content Placeholder 2"/>
          <p:cNvSpPr>
            <a:spLocks noGrp="1"/>
          </p:cNvSpPr>
          <p:nvPr>
            <p:ph idx="1"/>
          </p:nvPr>
        </p:nvSpPr>
        <p:spPr>
          <a:xfrm>
            <a:off x="1043493" y="2323652"/>
            <a:ext cx="3376108" cy="3508977"/>
          </a:xfrm>
        </p:spPr>
        <p:txBody>
          <a:bodyPr/>
          <a:lstStyle/>
          <a:p>
            <a:endParaRPr lang="en-US" dirty="0" smtClean="0"/>
          </a:p>
          <a:p>
            <a:endParaRPr lang="en-US" dirty="0"/>
          </a:p>
          <a:p>
            <a:r>
              <a:rPr lang="en-US" dirty="0" smtClean="0"/>
              <a:t>On neck of vase</a:t>
            </a:r>
          </a:p>
          <a:p>
            <a:r>
              <a:rPr lang="en-US" dirty="0" smtClean="0"/>
              <a:t>Harvard University Art Museum</a:t>
            </a:r>
          </a:p>
          <a:p>
            <a:r>
              <a:rPr lang="en-US" dirty="0" smtClean="0"/>
              <a:t>C. 367 BC</a:t>
            </a:r>
            <a:endParaRPr lang="en-US" dirty="0"/>
          </a:p>
        </p:txBody>
      </p:sp>
      <p:pic>
        <p:nvPicPr>
          <p:cNvPr id="4098" name="Picture 2" descr="http://images.perseus.tufts.edu/images/1990.01.4/1990.01.1888"/>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 r="597"/>
          <a:stretch/>
        </p:blipFill>
        <p:spPr bwMode="auto">
          <a:xfrm>
            <a:off x="4191000" y="2743200"/>
            <a:ext cx="4263988" cy="2842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874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Apollo and Artemis</a:t>
            </a:r>
            <a:endParaRPr lang="en-US" dirty="0"/>
          </a:p>
        </p:txBody>
      </p:sp>
      <p:sp>
        <p:nvSpPr>
          <p:cNvPr id="3" name="Content Placeholder 2"/>
          <p:cNvSpPr>
            <a:spLocks noGrp="1"/>
          </p:cNvSpPr>
          <p:nvPr>
            <p:ph idx="1"/>
          </p:nvPr>
        </p:nvSpPr>
        <p:spPr>
          <a:xfrm>
            <a:off x="1043493" y="2323652"/>
            <a:ext cx="2766508" cy="3508977"/>
          </a:xfrm>
        </p:spPr>
        <p:txBody>
          <a:bodyPr/>
          <a:lstStyle/>
          <a:p>
            <a:endParaRPr lang="en-US" dirty="0" smtClean="0"/>
          </a:p>
          <a:p>
            <a:r>
              <a:rPr lang="en-US" dirty="0" smtClean="0"/>
              <a:t>Pan Painter</a:t>
            </a:r>
          </a:p>
          <a:p>
            <a:r>
              <a:rPr lang="en-US" dirty="0" smtClean="0"/>
              <a:t>C. 490 BC</a:t>
            </a:r>
          </a:p>
          <a:p>
            <a:r>
              <a:rPr lang="en-US" dirty="0" err="1" smtClean="0"/>
              <a:t>Mythmedia</a:t>
            </a:r>
            <a:r>
              <a:rPr lang="en-US" dirty="0" smtClean="0"/>
              <a:t> Project at Haifa University</a:t>
            </a:r>
            <a:endParaRPr lang="en-US" dirty="0"/>
          </a:p>
        </p:txBody>
      </p:sp>
      <p:pic>
        <p:nvPicPr>
          <p:cNvPr id="5122" name="Picture 2" descr="http://web.uvic.ca/~athena/department_files/classical_myth/images/haifa/h5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428430"/>
            <a:ext cx="4524375" cy="319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820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Artemis, Scorpion, and Orion</a:t>
            </a:r>
            <a:endParaRPr lang="en-US" dirty="0"/>
          </a:p>
        </p:txBody>
      </p:sp>
      <p:sp>
        <p:nvSpPr>
          <p:cNvPr id="3" name="Content Placeholder 2"/>
          <p:cNvSpPr>
            <a:spLocks noGrp="1"/>
          </p:cNvSpPr>
          <p:nvPr>
            <p:ph idx="1"/>
          </p:nvPr>
        </p:nvSpPr>
        <p:spPr/>
        <p:txBody>
          <a:bodyPr/>
          <a:lstStyle/>
          <a:p>
            <a:r>
              <a:rPr lang="en-US" dirty="0" smtClean="0"/>
              <a:t>Post Modern Picture</a:t>
            </a:r>
          </a:p>
          <a:p>
            <a:r>
              <a:rPr lang="en-US" dirty="0"/>
              <a:t>http://www.skorpio-antares.com/en/pages/mythology.html</a:t>
            </a:r>
          </a:p>
        </p:txBody>
      </p:sp>
      <p:pic>
        <p:nvPicPr>
          <p:cNvPr id="6146" name="Picture 2" descr="Artemis Orion Scorp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581400"/>
            <a:ext cx="552450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500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Meaningful Question</a:t>
            </a:r>
            <a:endParaRPr lang="en-US" dirty="0"/>
          </a:p>
        </p:txBody>
      </p:sp>
      <p:sp>
        <p:nvSpPr>
          <p:cNvPr id="3" name="Content Placeholder 2"/>
          <p:cNvSpPr>
            <a:spLocks noGrp="1"/>
          </p:cNvSpPr>
          <p:nvPr>
            <p:ph idx="1"/>
          </p:nvPr>
        </p:nvSpPr>
        <p:spPr>
          <a:xfrm>
            <a:off x="1043493" y="2323652"/>
            <a:ext cx="5204908" cy="3508977"/>
          </a:xfrm>
        </p:spPr>
        <p:txBody>
          <a:bodyPr/>
          <a:lstStyle/>
          <a:p>
            <a:r>
              <a:rPr lang="en-US" dirty="0" smtClean="0"/>
              <a:t>How does Artemis represent the feministic movement?</a:t>
            </a:r>
          </a:p>
          <a:p>
            <a:endParaRPr lang="en-US" dirty="0" smtClean="0"/>
          </a:p>
          <a:p>
            <a:r>
              <a:rPr lang="en-US" dirty="0" smtClean="0"/>
              <a:t>Is it stereotypical that she is a hunter and a virgin? Do you have to be a virgin to be strong?</a:t>
            </a:r>
            <a:endParaRPr lang="en-US" dirty="0"/>
          </a:p>
        </p:txBody>
      </p:sp>
      <p:pic>
        <p:nvPicPr>
          <p:cNvPr id="7170" name="Picture 2" descr="http://web.uvic.ca/~athena/department_files/classical_myth/images/haifa/h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286000"/>
            <a:ext cx="182880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400800" y="4486275"/>
            <a:ext cx="1752600" cy="830997"/>
          </a:xfrm>
          <a:prstGeom prst="rect">
            <a:avLst/>
          </a:prstGeom>
          <a:noFill/>
        </p:spPr>
        <p:txBody>
          <a:bodyPr wrap="square" rtlCol="0">
            <a:spAutoFit/>
          </a:bodyPr>
          <a:lstStyle/>
          <a:p>
            <a:r>
              <a:rPr lang="en-US" sz="1200" dirty="0" err="1" smtClean="0"/>
              <a:t>Kleitia</a:t>
            </a:r>
            <a:r>
              <a:rPr lang="en-US" sz="1200" dirty="0" smtClean="0"/>
              <a:t>: Francois Vase</a:t>
            </a:r>
          </a:p>
          <a:p>
            <a:r>
              <a:rPr lang="en-US" sz="1200" dirty="0" smtClean="0"/>
              <a:t>570-560 BC</a:t>
            </a:r>
          </a:p>
          <a:p>
            <a:r>
              <a:rPr lang="en-US" sz="1200" dirty="0" err="1" smtClean="0"/>
              <a:t>Mythmedia</a:t>
            </a:r>
            <a:r>
              <a:rPr lang="en-US" sz="1200" dirty="0" smtClean="0"/>
              <a:t> Project at Haifa University</a:t>
            </a:r>
            <a:endParaRPr lang="en-US" sz="1200" dirty="0"/>
          </a:p>
        </p:txBody>
      </p:sp>
    </p:spTree>
    <p:extLst>
      <p:ext uri="{BB962C8B-B14F-4D97-AF65-F5344CB8AC3E}">
        <p14:creationId xmlns:p14="http://schemas.microsoft.com/office/powerpoint/2010/main" val="23175493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TotalTime>
  <Words>481</Words>
  <Application>Microsoft Office PowerPoint</Application>
  <PresentationFormat>On-screen Show (4:3)</PresentationFormat>
  <Paragraphs>62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Artemis</vt:lpstr>
      <vt:lpstr>Artemis as Potnia Theron</vt:lpstr>
      <vt:lpstr>Apollo and Artemis Attacking Giants</vt:lpstr>
      <vt:lpstr>Jupiter and Callisto</vt:lpstr>
      <vt:lpstr>Death of Aktaion</vt:lpstr>
      <vt:lpstr>Apollo and Artemis</vt:lpstr>
      <vt:lpstr>Artemis, Scorpion, and Orion</vt:lpstr>
      <vt:lpstr>Deep Meaningful Question</vt:lpstr>
    </vt:vector>
  </TitlesOfParts>
  <Company>Monmouth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Artemis</dc:title>
  <dc:creator>Gulley, Morgan</dc:creator>
  <cp:lastModifiedBy>Gulley, Morgan</cp:lastModifiedBy>
  <cp:revision>5</cp:revision>
  <cp:lastPrinted>2017-02-05T22:42:01Z</cp:lastPrinted>
  <dcterms:created xsi:type="dcterms:W3CDTF">2017-02-05T22:01:42Z</dcterms:created>
  <dcterms:modified xsi:type="dcterms:W3CDTF">2017-02-05T22:42:52Z</dcterms:modified>
</cp:coreProperties>
</file>