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2" r:id="rId4"/>
    <p:sldId id="261" r:id="rId5"/>
    <p:sldId id="260" r:id="rId6"/>
    <p:sldId id="273" r:id="rId7"/>
    <p:sldId id="274" r:id="rId8"/>
    <p:sldId id="259" r:id="rId9"/>
    <p:sldId id="257" r:id="rId10"/>
    <p:sldId id="258" r:id="rId11"/>
    <p:sldId id="271" r:id="rId12"/>
    <p:sldId id="272" r:id="rId13"/>
    <p:sldId id="276" r:id="rId14"/>
    <p:sldId id="275" r:id="rId15"/>
    <p:sldId id="265" r:id="rId16"/>
    <p:sldId id="264" r:id="rId17"/>
    <p:sldId id="266" r:id="rId18"/>
    <p:sldId id="267" r:id="rId19"/>
    <p:sldId id="268" r:id="rId20"/>
    <p:sldId id="270"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F041D3-D277-4072-8297-A7298A06E345}"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4259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041D3-D277-4072-8297-A7298A06E345}"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197419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041D3-D277-4072-8297-A7298A06E345}"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30284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041D3-D277-4072-8297-A7298A06E345}"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366511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041D3-D277-4072-8297-A7298A06E345}"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157059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F041D3-D277-4072-8297-A7298A06E345}"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6892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F041D3-D277-4072-8297-A7298A06E345}" type="datetimeFigureOut">
              <a:rPr lang="en-US" smtClean="0"/>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173264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F041D3-D277-4072-8297-A7298A06E345}" type="datetimeFigureOut">
              <a:rPr lang="en-US" smtClean="0"/>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140084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041D3-D277-4072-8297-A7298A06E345}" type="datetimeFigureOut">
              <a:rPr lang="en-US" smtClean="0"/>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167879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041D3-D277-4072-8297-A7298A06E345}"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297375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041D3-D277-4072-8297-A7298A06E345}"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299FA-55AA-4EB7-955C-EABF9F0E0E0F}" type="slidenum">
              <a:rPr lang="en-US" smtClean="0"/>
              <a:t>‹#›</a:t>
            </a:fld>
            <a:endParaRPr lang="en-US"/>
          </a:p>
        </p:txBody>
      </p:sp>
    </p:spTree>
    <p:extLst>
      <p:ext uri="{BB962C8B-B14F-4D97-AF65-F5344CB8AC3E}">
        <p14:creationId xmlns:p14="http://schemas.microsoft.com/office/powerpoint/2010/main" val="57748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041D3-D277-4072-8297-A7298A06E345}" type="datetimeFigureOut">
              <a:rPr lang="en-US" smtClean="0"/>
              <a:t>11/15/2015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299FA-55AA-4EB7-955C-EABF9F0E0E0F}" type="slidenum">
              <a:rPr lang="en-US" smtClean="0"/>
              <a:t>‹#›</a:t>
            </a:fld>
            <a:endParaRPr lang="en-US"/>
          </a:p>
        </p:txBody>
      </p:sp>
    </p:spTree>
    <p:extLst>
      <p:ext uri="{BB962C8B-B14F-4D97-AF65-F5344CB8AC3E}">
        <p14:creationId xmlns:p14="http://schemas.microsoft.com/office/powerpoint/2010/main" val="2182556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ndredurand-gallery2000.com/pages/about"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blog.stetson.edu/inkwell/2011/09/irony-and-immortality-an-explication-of-a-e-stallings%E2%80%99-%E2%80%9Carachne-gives-thanks-to-athena%E2%80%9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Arachne"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ercxena.wikia.com/wiki/Arachne"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bcdb.com/cartoon-characters/7132-Hercules-And-The-Tapestry-Of-Fate"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rickriordan.blogspot.com/2012/09/holy-mother-of-spiders.html"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riordan.wikia.com/wiki/Arachne"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rachne.com/lac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ron-helix.wikia.com/wiki/Arachn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qj2aSHRTTc" TargetMode="External"/><Relationship Id="rId2" Type="http://schemas.openxmlformats.org/officeDocument/2006/relationships/hyperlink" Target="http://lyrics.wikia.com/wiki/Dyonisis:Arachne's_Song"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en.wikipedia.org/wiki/Spider-Man:_Turn_Off_the_Dar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youtube.com/watch?v=P3jT6AtYIb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635718"/>
            <a:ext cx="6858000" cy="1790700"/>
          </a:xfrm>
        </p:spPr>
        <p:txBody>
          <a:bodyPr/>
          <a:lstStyle/>
          <a:p>
            <a:r>
              <a:rPr lang="en-US" smtClean="0"/>
              <a:t>Arachne</a:t>
            </a:r>
            <a:endParaRPr lang="en-US"/>
          </a:p>
        </p:txBody>
      </p:sp>
      <p:sp>
        <p:nvSpPr>
          <p:cNvPr id="3" name="Subtitle 2"/>
          <p:cNvSpPr>
            <a:spLocks noGrp="1"/>
          </p:cNvSpPr>
          <p:nvPr>
            <p:ph type="subTitle" idx="1"/>
          </p:nvPr>
        </p:nvSpPr>
        <p:spPr/>
        <p:txBody>
          <a:bodyPr/>
          <a:lstStyle/>
          <a:p>
            <a:endParaRPr lang="en-US"/>
          </a:p>
        </p:txBody>
      </p:sp>
      <p:pic>
        <p:nvPicPr>
          <p:cNvPr id="1026" name="Picture 2" descr="https://awkwardlistdotcom.files.wordpress.com/2011/06/spide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30" y="85725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44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ARACHNE by André Durand (2002) (Ovid, Arachne, zodiac, spider, web, Ath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614670"/>
            <a:ext cx="7620000" cy="4505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2210" y="5807631"/>
            <a:ext cx="1739579" cy="369332"/>
          </a:xfrm>
          <a:prstGeom prst="rect">
            <a:avLst/>
          </a:prstGeom>
        </p:spPr>
        <p:txBody>
          <a:bodyPr wrap="none">
            <a:spAutoFit/>
          </a:bodyPr>
          <a:lstStyle/>
          <a:p>
            <a:r>
              <a:rPr lang="en-US" dirty="0">
                <a:hlinkClick r:id="rId3"/>
              </a:rPr>
              <a:t>ANDRÉ DURAND</a:t>
            </a:r>
            <a:endParaRPr lang="en-US" dirty="0"/>
          </a:p>
        </p:txBody>
      </p:sp>
    </p:spTree>
    <p:extLst>
      <p:ext uri="{BB962C8B-B14F-4D97-AF65-F5344CB8AC3E}">
        <p14:creationId xmlns:p14="http://schemas.microsoft.com/office/powerpoint/2010/main" val="63326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3295081" y="823121"/>
            <a:ext cx="6639636" cy="4247317"/>
          </a:xfrm>
          <a:prstGeom prst="rect">
            <a:avLst/>
          </a:prstGeom>
        </p:spPr>
        <p:txBody>
          <a:bodyPr wrap="square">
            <a:spAutoFit/>
          </a:bodyPr>
          <a:lstStyle/>
          <a:p>
            <a:pPr algn="ctr"/>
            <a:r>
              <a:rPr lang="en-US" dirty="0" smtClean="0">
                <a:solidFill>
                  <a:srgbClr val="404040"/>
                </a:solidFill>
                <a:latin typeface="Istok Web"/>
              </a:rPr>
              <a:t>“</a:t>
            </a:r>
            <a:r>
              <a:rPr lang="en-US" dirty="0">
                <a:solidFill>
                  <a:srgbClr val="404040"/>
                </a:solidFill>
                <a:latin typeface="Istok Web"/>
              </a:rPr>
              <a:t>Arachne Gives Thanks to Athena</a:t>
            </a:r>
            <a:r>
              <a:rPr lang="en-US" dirty="0" smtClean="0">
                <a:solidFill>
                  <a:srgbClr val="404040"/>
                </a:solidFill>
                <a:latin typeface="Istok Web"/>
              </a:rPr>
              <a:t>”</a:t>
            </a:r>
          </a:p>
          <a:p>
            <a:endParaRPr lang="en-US" dirty="0">
              <a:solidFill>
                <a:srgbClr val="404040"/>
              </a:solidFill>
              <a:latin typeface="Istok Web"/>
            </a:endParaRPr>
          </a:p>
          <a:p>
            <a:r>
              <a:rPr lang="en-US" dirty="0">
                <a:solidFill>
                  <a:srgbClr val="404040"/>
                </a:solidFill>
                <a:latin typeface="Istok Web"/>
              </a:rPr>
              <a:t>It is no punishment. They are mistaken –</a:t>
            </a:r>
          </a:p>
          <a:p>
            <a:r>
              <a:rPr lang="en-US" dirty="0">
                <a:solidFill>
                  <a:srgbClr val="404040"/>
                </a:solidFill>
                <a:latin typeface="Istok Web"/>
              </a:rPr>
              <a:t>The brothers, the father. My prayers were answered.</a:t>
            </a:r>
          </a:p>
          <a:p>
            <a:r>
              <a:rPr lang="en-US" dirty="0">
                <a:solidFill>
                  <a:srgbClr val="404040"/>
                </a:solidFill>
                <a:latin typeface="Istok Web"/>
              </a:rPr>
              <a:t>I was all fingertips. Nothing was perfect:</a:t>
            </a:r>
          </a:p>
          <a:p>
            <a:r>
              <a:rPr lang="en-US" dirty="0">
                <a:solidFill>
                  <a:srgbClr val="404040"/>
                </a:solidFill>
                <a:latin typeface="Istok Web"/>
              </a:rPr>
              <a:t>What I had woven, the moths will have eaten;</a:t>
            </a:r>
          </a:p>
          <a:p>
            <a:r>
              <a:rPr lang="en-US" dirty="0">
                <a:solidFill>
                  <a:srgbClr val="404040"/>
                </a:solidFill>
                <a:latin typeface="Istok Web"/>
              </a:rPr>
              <a:t>At the end of my rope was a noose’s knot.</a:t>
            </a:r>
          </a:p>
          <a:p>
            <a:r>
              <a:rPr lang="en-US" dirty="0">
                <a:solidFill>
                  <a:srgbClr val="404040"/>
                </a:solidFill>
                <a:latin typeface="Istok Web"/>
              </a:rPr>
              <a:t>Now it’s no longer the thing, but the pattern,</a:t>
            </a:r>
          </a:p>
          <a:p>
            <a:r>
              <a:rPr lang="en-US" dirty="0">
                <a:solidFill>
                  <a:srgbClr val="404040"/>
                </a:solidFill>
                <a:latin typeface="Istok Web"/>
              </a:rPr>
              <a:t>And that will endure, even though webs be broken.</a:t>
            </a:r>
          </a:p>
          <a:p>
            <a:r>
              <a:rPr lang="en-US" dirty="0">
                <a:solidFill>
                  <a:srgbClr val="404040"/>
                </a:solidFill>
                <a:latin typeface="Istok Web"/>
              </a:rPr>
              <a:t>I, if not beautiful, am beauty’s maker.</a:t>
            </a:r>
          </a:p>
          <a:p>
            <a:r>
              <a:rPr lang="en-US" dirty="0">
                <a:solidFill>
                  <a:srgbClr val="404040"/>
                </a:solidFill>
                <a:latin typeface="Istok Web"/>
              </a:rPr>
              <a:t>Old age cannot rob me, nor cowardly lovers.</a:t>
            </a:r>
          </a:p>
          <a:p>
            <a:r>
              <a:rPr lang="en-US" dirty="0">
                <a:solidFill>
                  <a:srgbClr val="404040"/>
                </a:solidFill>
                <a:latin typeface="Istok Web"/>
              </a:rPr>
              <a:t>The moon once pulled blood from me. Now I pull silver.</a:t>
            </a:r>
          </a:p>
          <a:p>
            <a:r>
              <a:rPr lang="en-US" dirty="0">
                <a:solidFill>
                  <a:srgbClr val="404040"/>
                </a:solidFill>
                <a:latin typeface="Istok Web"/>
              </a:rPr>
              <a:t>Here are the lines I pulled from my own belly –</a:t>
            </a:r>
          </a:p>
          <a:p>
            <a:r>
              <a:rPr lang="en-US" dirty="0">
                <a:solidFill>
                  <a:srgbClr val="404040"/>
                </a:solidFill>
                <a:latin typeface="Istok Web"/>
              </a:rPr>
              <a:t>Hang them with rainbows, ice, dewdrops, darkness.</a:t>
            </a:r>
          </a:p>
          <a:p>
            <a:endParaRPr lang="en-US" dirty="0" smtClean="0">
              <a:solidFill>
                <a:srgbClr val="404040"/>
              </a:solidFill>
              <a:latin typeface="Istok Web"/>
            </a:endParaRPr>
          </a:p>
        </p:txBody>
      </p:sp>
      <p:sp>
        <p:nvSpPr>
          <p:cNvPr id="5" name="Rectangle 4"/>
          <p:cNvSpPr/>
          <p:nvPr/>
        </p:nvSpPr>
        <p:spPr>
          <a:xfrm>
            <a:off x="770672" y="5715298"/>
            <a:ext cx="7602656" cy="923330"/>
          </a:xfrm>
          <a:prstGeom prst="rect">
            <a:avLst/>
          </a:prstGeom>
        </p:spPr>
        <p:txBody>
          <a:bodyPr wrap="square">
            <a:spAutoFit/>
          </a:bodyPr>
          <a:lstStyle/>
          <a:p>
            <a:r>
              <a:rPr lang="en-US" dirty="0">
                <a:hlinkClick r:id="rId2"/>
              </a:rPr>
              <a:t>https://blog.stetson.edu/inkwell/2011/09/irony-and-immortality-an-explication-of-a-e-stallings%E2%80%99-%E2%80%9Carachne-gives-thanks-to-athena%E2%80%9D</a:t>
            </a:r>
            <a:r>
              <a:rPr lang="en-US" dirty="0" smtClean="0">
                <a:hlinkClick r:id="rId2"/>
              </a:rPr>
              <a:t>/</a:t>
            </a:r>
            <a:r>
              <a:rPr lang="en-US" dirty="0" smtClean="0"/>
              <a:t> </a:t>
            </a:r>
            <a:endParaRPr lang="en-US" dirty="0"/>
          </a:p>
        </p:txBody>
      </p:sp>
      <p:pic>
        <p:nvPicPr>
          <p:cNvPr id="8" name="Picture 7" descr="https://www.macfound.org/media/photos/STALLINGS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27" y="823121"/>
            <a:ext cx="2438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2234" y="4480721"/>
            <a:ext cx="1620957" cy="369332"/>
          </a:xfrm>
          <a:prstGeom prst="rect">
            <a:avLst/>
          </a:prstGeom>
        </p:spPr>
        <p:txBody>
          <a:bodyPr wrap="none">
            <a:spAutoFit/>
          </a:bodyPr>
          <a:lstStyle/>
          <a:p>
            <a:r>
              <a:rPr lang="en-US" dirty="0">
                <a:solidFill>
                  <a:srgbClr val="404040"/>
                </a:solidFill>
                <a:latin typeface="Istok Web"/>
              </a:rPr>
              <a:t>A. E. Stallings</a:t>
            </a:r>
          </a:p>
        </p:txBody>
      </p:sp>
    </p:spTree>
    <p:extLst>
      <p:ext uri="{BB962C8B-B14F-4D97-AF65-F5344CB8AC3E}">
        <p14:creationId xmlns:p14="http://schemas.microsoft.com/office/powerpoint/2010/main" val="122941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Arachne in Popular Culture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556889" y="6534834"/>
            <a:ext cx="3784562" cy="646331"/>
          </a:xfrm>
          <a:prstGeom prst="rect">
            <a:avLst/>
          </a:prstGeom>
        </p:spPr>
        <p:txBody>
          <a:bodyPr wrap="none">
            <a:spAutoFit/>
          </a:bodyPr>
          <a:lstStyle/>
          <a:p>
            <a:r>
              <a:rPr lang="en-US" dirty="0">
                <a:hlinkClick r:id="rId2"/>
              </a:rPr>
              <a:t>https://</a:t>
            </a:r>
            <a:r>
              <a:rPr lang="en-US" dirty="0" smtClean="0">
                <a:hlinkClick r:id="rId2"/>
              </a:rPr>
              <a:t>en.wikipedia.org/wiki/Arachne</a:t>
            </a:r>
            <a:endParaRPr lang="en-US" dirty="0" smtClean="0"/>
          </a:p>
          <a:p>
            <a:endParaRPr lang="en-US" dirty="0"/>
          </a:p>
        </p:txBody>
      </p:sp>
      <p:pic>
        <p:nvPicPr>
          <p:cNvPr id="5" name="Picture 2" descr="http://3.bp.blogspot.com/--YvTHBpVbZk/UENAYPUW29I/AAAAAAAACO8/GekTJyxlO2Q/s1600/Arachne%28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804" y="1467754"/>
            <a:ext cx="183622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vignette2.wikia.nocookie.net/hercxena/images/c/c0/Arachne_2.jpg/revision/latest?cb=200907210032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3684"/>
            <a:ext cx="367814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vignette2.wikia.nocookie.net/harrypotter/images/d/d2/Ara.jpg/revision/latest?cb=201006111456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29" y="4136230"/>
            <a:ext cx="2913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tatic01.nyt.com/images/2010/12/29/theater/SPIDER/SPIDER-popu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9872" y="1273684"/>
            <a:ext cx="30575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7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577095" y="6311899"/>
            <a:ext cx="4042710" cy="369332"/>
          </a:xfrm>
          <a:prstGeom prst="rect">
            <a:avLst/>
          </a:prstGeom>
        </p:spPr>
        <p:txBody>
          <a:bodyPr wrap="none">
            <a:spAutoFit/>
          </a:bodyPr>
          <a:lstStyle/>
          <a:p>
            <a:r>
              <a:rPr lang="en-US" dirty="0">
                <a:hlinkClick r:id="rId2"/>
              </a:rPr>
              <a:t>http://</a:t>
            </a:r>
            <a:r>
              <a:rPr lang="en-US" dirty="0" smtClean="0">
                <a:hlinkClick r:id="rId2"/>
              </a:rPr>
              <a:t>hercxena.wikia.com/wiki/Arachne</a:t>
            </a:r>
            <a:r>
              <a:rPr lang="en-US" dirty="0" smtClean="0"/>
              <a:t> </a:t>
            </a:r>
            <a:endParaRPr lang="en-US" dirty="0"/>
          </a:p>
        </p:txBody>
      </p:sp>
      <p:pic>
        <p:nvPicPr>
          <p:cNvPr id="5122" name="Picture 2" descr="http://vignette2.wikia.nocookie.net/hercxena/images/c/c0/Arachne_2.jpg/revision/latest?cb=200907210032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543" y="1557019"/>
            <a:ext cx="6375457" cy="47548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vignette1.wikia.nocookie.net/hercxena/images/4/41/Herc_Title_card.jpg/revision/latest?cb=20090723024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9595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3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Hercules and Tapestry of Fate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384479" y="6176963"/>
            <a:ext cx="6059510" cy="923330"/>
          </a:xfrm>
          <a:prstGeom prst="rect">
            <a:avLst/>
          </a:prstGeom>
        </p:spPr>
        <p:txBody>
          <a:bodyPr wrap="square">
            <a:spAutoFit/>
          </a:bodyPr>
          <a:lstStyle/>
          <a:p>
            <a:r>
              <a:rPr lang="en-US">
                <a:hlinkClick r:id="rId2"/>
              </a:rPr>
              <a:t>http</a:t>
            </a:r>
            <a:r>
              <a:rPr lang="en-US">
                <a:hlinkClick r:id="rId2"/>
              </a:rPr>
              <a:t>://</a:t>
            </a:r>
            <a:r>
              <a:rPr lang="en-US" smtClean="0">
                <a:hlinkClick r:id="rId2"/>
              </a:rPr>
              <a:t>www.bcdb.com/cartoon-characters/7132-Hercules-And-The-Tapestry-Of-Fate</a:t>
            </a:r>
            <a:endParaRPr lang="en-US" smtClean="0"/>
          </a:p>
          <a:p>
            <a:endParaRPr lang="en-US" dirty="0"/>
          </a:p>
        </p:txBody>
      </p:sp>
      <p:pic>
        <p:nvPicPr>
          <p:cNvPr id="3074" name="Picture 2" descr="http://www.disneyshercs.com/Disneyhercs/eps/FATE/tf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57" y="1336228"/>
            <a:ext cx="32766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isneyshercs.com/Disneyhercs/eps/FATE/tapestry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07" y="3717478"/>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isneyshercs.com/Disneyhercs/HadesHOW/atheti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8678" y="1495348"/>
            <a:ext cx="39433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11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578" y="617277"/>
            <a:ext cx="5588893" cy="4937760"/>
          </a:xfrm>
          <a:prstGeom prst="rect">
            <a:avLst/>
          </a:prstGeom>
        </p:spPr>
      </p:pic>
      <p:pic>
        <p:nvPicPr>
          <p:cNvPr id="9218" name="Picture 2" descr="http://ecx.images-amazon.com/images/I/51RBhOqHPE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 y="705643"/>
            <a:ext cx="2181225" cy="329565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vignette2.wikia.nocookie.net/harrypotter/images/d/d2/Ara.jpg/revision/latest?cb=201006111456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4136230"/>
            <a:ext cx="2913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 of Athena</a:t>
            </a:r>
            <a:br>
              <a:rPr lang="en-US" dirty="0" smtClean="0"/>
            </a:br>
            <a:r>
              <a:rPr lang="en-US" dirty="0" smtClean="0"/>
              <a:t>Rick Riordan</a:t>
            </a:r>
            <a:endParaRPr lang="en-US" dirty="0"/>
          </a:p>
        </p:txBody>
      </p:sp>
      <p:sp>
        <p:nvSpPr>
          <p:cNvPr id="3" name="Content Placeholder 2"/>
          <p:cNvSpPr>
            <a:spLocks noGrp="1"/>
          </p:cNvSpPr>
          <p:nvPr>
            <p:ph idx="1"/>
          </p:nvPr>
        </p:nvSpPr>
        <p:spPr/>
        <p:txBody>
          <a:bodyPr/>
          <a:lstStyle/>
          <a:p>
            <a:endParaRPr lang="en-US"/>
          </a:p>
        </p:txBody>
      </p:sp>
      <p:pic>
        <p:nvPicPr>
          <p:cNvPr id="8194" name="Picture 2" descr="http://3.bp.blogspot.com/--YvTHBpVbZk/UENAYPUW29I/AAAAAAAACO8/GekTJyxlO2Q/s1600/Arachne%28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4971" y="269592"/>
            <a:ext cx="3672458"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4370" y="6176963"/>
            <a:ext cx="4572000" cy="646331"/>
          </a:xfrm>
          <a:prstGeom prst="rect">
            <a:avLst/>
          </a:prstGeom>
        </p:spPr>
        <p:txBody>
          <a:bodyPr>
            <a:spAutoFit/>
          </a:bodyPr>
          <a:lstStyle/>
          <a:p>
            <a:r>
              <a:rPr lang="en-US" dirty="0">
                <a:hlinkClick r:id="rId3"/>
              </a:rPr>
              <a:t>http://</a:t>
            </a:r>
            <a:r>
              <a:rPr lang="en-US" dirty="0" smtClean="0">
                <a:hlinkClick r:id="rId3"/>
              </a:rPr>
              <a:t>rickriordan.blogspot.com/2012/09/holy-mother-of-spiders.html</a:t>
            </a:r>
            <a:r>
              <a:rPr lang="en-US" dirty="0" smtClean="0"/>
              <a:t> </a:t>
            </a:r>
            <a:endParaRPr lang="en-US" dirty="0"/>
          </a:p>
        </p:txBody>
      </p:sp>
      <p:pic>
        <p:nvPicPr>
          <p:cNvPr id="8196" name="Picture 4" descr="http://ecx.images-amazon.com/images/I/511apJ6b%2BKL._SX326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979" y="1690689"/>
            <a:ext cx="2764822" cy="4206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43234" y="6443662"/>
            <a:ext cx="3875933" cy="369332"/>
          </a:xfrm>
          <a:prstGeom prst="rect">
            <a:avLst/>
          </a:prstGeom>
        </p:spPr>
        <p:txBody>
          <a:bodyPr wrap="none">
            <a:spAutoFit/>
          </a:bodyPr>
          <a:lstStyle/>
          <a:p>
            <a:r>
              <a:rPr lang="en-US" dirty="0">
                <a:hlinkClick r:id="rId5"/>
              </a:rPr>
              <a:t>http://</a:t>
            </a:r>
            <a:r>
              <a:rPr lang="en-US" dirty="0" smtClean="0">
                <a:hlinkClick r:id="rId5"/>
              </a:rPr>
              <a:t>riordan.wikia.com/wiki/Arachne</a:t>
            </a:r>
            <a:r>
              <a:rPr lang="en-US" dirty="0" smtClean="0"/>
              <a:t> </a:t>
            </a:r>
            <a:endParaRPr lang="en-US" dirty="0"/>
          </a:p>
        </p:txBody>
      </p:sp>
    </p:spTree>
    <p:extLst>
      <p:ext uri="{BB962C8B-B14F-4D97-AF65-F5344CB8AC3E}">
        <p14:creationId xmlns:p14="http://schemas.microsoft.com/office/powerpoint/2010/main" val="1188883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981340" y="5550806"/>
            <a:ext cx="3181320" cy="369332"/>
          </a:xfrm>
          <a:prstGeom prst="rect">
            <a:avLst/>
          </a:prstGeom>
        </p:spPr>
        <p:txBody>
          <a:bodyPr wrap="none">
            <a:spAutoFit/>
          </a:bodyPr>
          <a:lstStyle/>
          <a:p>
            <a:r>
              <a:rPr lang="en-US" dirty="0">
                <a:hlinkClick r:id="rId2"/>
              </a:rPr>
              <a:t>http://www.arachne.com/lace</a:t>
            </a:r>
            <a:r>
              <a:rPr lang="en-US" dirty="0" smtClean="0">
                <a:hlinkClick r:id="rId2"/>
              </a:rPr>
              <a:t>/</a:t>
            </a:r>
            <a:r>
              <a:rPr lang="en-US" dirty="0" smtClean="0"/>
              <a:t> </a:t>
            </a:r>
            <a:endParaRPr lang="en-US" dirty="0"/>
          </a:p>
        </p:txBody>
      </p:sp>
      <p:pic>
        <p:nvPicPr>
          <p:cNvPr id="10242" name="Picture 2" descr="https://upload.wikimedia.org/wikipedia/commons/9/9a/Kalofer_L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19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Arachne in Iron Helix</a:t>
            </a:r>
            <a:endParaRPr lang="en-US" dirty="0"/>
          </a:p>
        </p:txBody>
      </p:sp>
      <p:sp>
        <p:nvSpPr>
          <p:cNvPr id="4" name="Rectangle 3"/>
          <p:cNvSpPr/>
          <p:nvPr/>
        </p:nvSpPr>
        <p:spPr>
          <a:xfrm>
            <a:off x="2396810" y="6488668"/>
            <a:ext cx="4022833" cy="646331"/>
          </a:xfrm>
          <a:prstGeom prst="rect">
            <a:avLst/>
          </a:prstGeom>
        </p:spPr>
        <p:txBody>
          <a:bodyPr wrap="none">
            <a:spAutoFit/>
          </a:bodyPr>
          <a:lstStyle/>
          <a:p>
            <a:r>
              <a:rPr lang="en-US" dirty="0">
                <a:hlinkClick r:id="rId2"/>
              </a:rPr>
              <a:t>http://</a:t>
            </a:r>
            <a:r>
              <a:rPr lang="en-US" dirty="0" smtClean="0">
                <a:hlinkClick r:id="rId2"/>
              </a:rPr>
              <a:t>iron-helix.wikia.com/wiki/Arachne</a:t>
            </a:r>
            <a:endParaRPr lang="en-US" dirty="0" smtClean="0"/>
          </a:p>
          <a:p>
            <a:endParaRPr lang="en-US" dirty="0"/>
          </a:p>
        </p:txBody>
      </p:sp>
      <p:pic>
        <p:nvPicPr>
          <p:cNvPr id="11266" name="Picture 2" descr="http://vignette2.wikia.nocookie.net/iron-helix/images/c/c1/Arachne.jpg/revision/latest/scale-to-width-down/1000?cb=201406180814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579" y="1498079"/>
            <a:ext cx="77288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716206" y="6311899"/>
            <a:ext cx="5711588" cy="646331"/>
          </a:xfrm>
          <a:prstGeom prst="rect">
            <a:avLst/>
          </a:prstGeom>
        </p:spPr>
        <p:txBody>
          <a:bodyPr wrap="square">
            <a:spAutoFit/>
          </a:bodyPr>
          <a:lstStyle/>
          <a:p>
            <a:r>
              <a:rPr lang="en-US" dirty="0">
                <a:hlinkClick r:id="rId2"/>
              </a:rPr>
              <a:t>http://</a:t>
            </a:r>
            <a:r>
              <a:rPr lang="en-US" dirty="0" smtClean="0">
                <a:hlinkClick r:id="rId2"/>
              </a:rPr>
              <a:t>lyrics.wikia.com/wiki/Dyonisis:Arachne's_Song</a:t>
            </a:r>
            <a:endParaRPr lang="en-US" dirty="0" smtClean="0"/>
          </a:p>
          <a:p>
            <a:endParaRPr lang="en-US" dirty="0"/>
          </a:p>
        </p:txBody>
      </p:sp>
      <p:sp>
        <p:nvSpPr>
          <p:cNvPr id="5" name="Rectangle 4"/>
          <p:cNvSpPr/>
          <p:nvPr/>
        </p:nvSpPr>
        <p:spPr>
          <a:xfrm>
            <a:off x="1549021" y="5598100"/>
            <a:ext cx="5465928" cy="369332"/>
          </a:xfrm>
          <a:prstGeom prst="rect">
            <a:avLst/>
          </a:prstGeom>
        </p:spPr>
        <p:txBody>
          <a:bodyPr wrap="square">
            <a:spAutoFit/>
          </a:bodyPr>
          <a:lstStyle/>
          <a:p>
            <a:r>
              <a:rPr lang="en-US" dirty="0">
                <a:hlinkClick r:id="rId3"/>
              </a:rPr>
              <a:t>https://</a:t>
            </a:r>
            <a:r>
              <a:rPr lang="en-US" dirty="0" smtClean="0">
                <a:hlinkClick r:id="rId3"/>
              </a:rPr>
              <a:t>www.youtube.com/watch?v=Eqj2aSHRTTc</a:t>
            </a:r>
            <a:r>
              <a:rPr lang="en-US" dirty="0" smtClean="0"/>
              <a:t> </a:t>
            </a:r>
            <a:endParaRPr lang="en-US" dirty="0"/>
          </a:p>
        </p:txBody>
      </p:sp>
      <p:pic>
        <p:nvPicPr>
          <p:cNvPr id="12290" name="Picture 2" descr="http://www.dyonisis.info/images/gallery/albums/albumcover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942" y="544851"/>
            <a:ext cx="30175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dyonisis.info/images/layout/band_lineup_sm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410" y="1141512"/>
            <a:ext cx="439599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2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Arachnids</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5" name="Picture 2" descr="https://upload.wikimedia.org/wikipedia/commons/c/ca/Haeckel_Arachni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349" y="163773"/>
            <a:ext cx="455907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2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426191" y="6311899"/>
            <a:ext cx="6503158" cy="369332"/>
          </a:xfrm>
          <a:prstGeom prst="rect">
            <a:avLst/>
          </a:prstGeom>
        </p:spPr>
        <p:txBody>
          <a:bodyPr wrap="square">
            <a:spAutoFit/>
          </a:bodyPr>
          <a:lstStyle/>
          <a:p>
            <a:r>
              <a:rPr lang="en-US" dirty="0">
                <a:hlinkClick r:id="rId2"/>
              </a:rPr>
              <a:t>https://en.wikipedia.org/wiki/Spider-Man:_</a:t>
            </a:r>
            <a:r>
              <a:rPr lang="en-US" dirty="0" smtClean="0">
                <a:hlinkClick r:id="rId2"/>
              </a:rPr>
              <a:t>Turn_Off_the_Dark</a:t>
            </a:r>
            <a:r>
              <a:rPr lang="en-US" dirty="0" smtClean="0"/>
              <a:t> </a:t>
            </a:r>
            <a:endParaRPr lang="en-US" dirty="0"/>
          </a:p>
        </p:txBody>
      </p:sp>
      <p:pic>
        <p:nvPicPr>
          <p:cNvPr id="14338" name="Picture 2" descr="Spider-Man mus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034" y="136218"/>
            <a:ext cx="3217932"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9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static01.nyt.com/images/2010/12/29/theater/SPIDER/SPIDER-pop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27907"/>
            <a:ext cx="305752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29552" y="6455391"/>
            <a:ext cx="2856359" cy="369332"/>
          </a:xfrm>
          <a:prstGeom prst="rect">
            <a:avLst/>
          </a:prstGeom>
          <a:noFill/>
        </p:spPr>
        <p:txBody>
          <a:bodyPr wrap="none" rtlCol="0">
            <a:spAutoFit/>
          </a:bodyPr>
          <a:lstStyle/>
          <a:p>
            <a:r>
              <a:rPr lang="en-US" dirty="0" smtClean="0"/>
              <a:t>Natalie Mendoza as Arachne</a:t>
            </a:r>
            <a:endParaRPr lang="en-US" dirty="0"/>
          </a:p>
        </p:txBody>
      </p:sp>
      <p:pic>
        <p:nvPicPr>
          <p:cNvPr id="13316" name="Picture 4" descr="http://graphics8.nytimes.com/images/2011/03/10/nyregion/SPIDERMAN1/SPIDERMAN1-blog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1488917"/>
            <a:ext cx="5207427" cy="38404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78224" y="5607825"/>
            <a:ext cx="4937125" cy="369332"/>
          </a:xfrm>
          <a:prstGeom prst="rect">
            <a:avLst/>
          </a:prstGeom>
        </p:spPr>
        <p:txBody>
          <a:bodyPr wrap="square">
            <a:spAutoFit/>
          </a:bodyPr>
          <a:lstStyle/>
          <a:p>
            <a:r>
              <a:rPr lang="en-US" dirty="0">
                <a:hlinkClick r:id="rId4"/>
              </a:rPr>
              <a:t>https://</a:t>
            </a:r>
            <a:r>
              <a:rPr lang="en-US" dirty="0" smtClean="0">
                <a:hlinkClick r:id="rId4"/>
              </a:rPr>
              <a:t>www.youtube.com/watch?v=P3jT6AtYIbw</a:t>
            </a:r>
            <a:r>
              <a:rPr lang="en-US" dirty="0" smtClean="0"/>
              <a:t> </a:t>
            </a:r>
            <a:endParaRPr lang="en-US" dirty="0"/>
          </a:p>
        </p:txBody>
      </p:sp>
    </p:spTree>
    <p:extLst>
      <p:ext uri="{BB962C8B-B14F-4D97-AF65-F5344CB8AC3E}">
        <p14:creationId xmlns:p14="http://schemas.microsoft.com/office/powerpoint/2010/main" val="145802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juliojeha.pro.br/mythgall_img/arachne07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3" y="365126"/>
            <a:ext cx="8312727"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5999" y="5934670"/>
            <a:ext cx="4572000" cy="923330"/>
          </a:xfrm>
          <a:prstGeom prst="rect">
            <a:avLst/>
          </a:prstGeom>
        </p:spPr>
        <p:txBody>
          <a:bodyPr>
            <a:spAutoFit/>
          </a:bodyPr>
          <a:lstStyle/>
          <a:p>
            <a:r>
              <a:rPr lang="it-IT" i="1" dirty="0">
                <a:solidFill>
                  <a:srgbClr val="333333"/>
                </a:solidFill>
                <a:latin typeface="Verdana" panose="020B0604030504040204" pitchFamily="34" charset="0"/>
              </a:rPr>
              <a:t>Archne, or Dialectics</a:t>
            </a:r>
            <a:r>
              <a:rPr lang="it-IT" dirty="0"/>
              <a:t/>
            </a:r>
            <a:br>
              <a:rPr lang="it-IT" dirty="0"/>
            </a:br>
            <a:r>
              <a:rPr lang="it-IT" dirty="0">
                <a:solidFill>
                  <a:srgbClr val="333333"/>
                </a:solidFill>
                <a:latin typeface="Verdana" panose="020B0604030504040204" pitchFamily="34" charset="0"/>
              </a:rPr>
              <a:t>Paolo Veronese . 1575-77</a:t>
            </a:r>
            <a:r>
              <a:rPr lang="it-IT" dirty="0"/>
              <a:t/>
            </a:r>
            <a:br>
              <a:rPr lang="it-IT" dirty="0"/>
            </a:br>
            <a:r>
              <a:rPr lang="it-IT" dirty="0">
                <a:solidFill>
                  <a:srgbClr val="333333"/>
                </a:solidFill>
                <a:latin typeface="Verdana" panose="020B0604030504040204" pitchFamily="34" charset="0"/>
              </a:rPr>
              <a:t>Palazzo Ducale, Venezia</a:t>
            </a:r>
            <a:endParaRPr lang="en-US" dirty="0"/>
          </a:p>
        </p:txBody>
      </p:sp>
    </p:spTree>
    <p:extLst>
      <p:ext uri="{BB962C8B-B14F-4D97-AF65-F5344CB8AC3E}">
        <p14:creationId xmlns:p14="http://schemas.microsoft.com/office/powerpoint/2010/main" val="300760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juliojeha.pro.br/mythgall_img/arachne04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62" y="158582"/>
            <a:ext cx="8466663"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45559" y="5137329"/>
            <a:ext cx="4572000" cy="923330"/>
          </a:xfrm>
          <a:prstGeom prst="rect">
            <a:avLst/>
          </a:prstGeom>
        </p:spPr>
        <p:txBody>
          <a:bodyPr>
            <a:spAutoFit/>
          </a:bodyPr>
          <a:lstStyle/>
          <a:p>
            <a:r>
              <a:rPr lang="it-IT" i="1" dirty="0">
                <a:solidFill>
                  <a:srgbClr val="333333"/>
                </a:solidFill>
                <a:latin typeface="Verdana" panose="020B0604030504040204" pitchFamily="34" charset="0"/>
              </a:rPr>
              <a:t>Minerva and Arachne</a:t>
            </a:r>
            <a:r>
              <a:rPr lang="it-IT" dirty="0"/>
              <a:t/>
            </a:r>
            <a:br>
              <a:rPr lang="it-IT" dirty="0"/>
            </a:br>
            <a:r>
              <a:rPr lang="it-IT" dirty="0">
                <a:solidFill>
                  <a:srgbClr val="333333"/>
                </a:solidFill>
                <a:latin typeface="Verdana" panose="020B0604030504040204" pitchFamily="34" charset="0"/>
              </a:rPr>
              <a:t>Jacopo Tintoretto . 1579</a:t>
            </a:r>
            <a:r>
              <a:rPr lang="it-IT" dirty="0"/>
              <a:t/>
            </a:r>
            <a:br>
              <a:rPr lang="it-IT" dirty="0"/>
            </a:br>
            <a:r>
              <a:rPr lang="it-IT" dirty="0">
                <a:solidFill>
                  <a:srgbClr val="333333"/>
                </a:solidFill>
                <a:latin typeface="Verdana" panose="020B0604030504040204" pitchFamily="34" charset="0"/>
              </a:rPr>
              <a:t>Palazzo Pitti, Florence</a:t>
            </a:r>
            <a:endParaRPr lang="en-US" dirty="0"/>
          </a:p>
        </p:txBody>
      </p:sp>
    </p:spTree>
    <p:extLst>
      <p:ext uri="{BB962C8B-B14F-4D97-AF65-F5344CB8AC3E}">
        <p14:creationId xmlns:p14="http://schemas.microsoft.com/office/powerpoint/2010/main" val="81960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64024" y="6311899"/>
            <a:ext cx="8519254" cy="646331"/>
          </a:xfrm>
          <a:prstGeom prst="rect">
            <a:avLst/>
          </a:prstGeom>
        </p:spPr>
        <p:txBody>
          <a:bodyPr wrap="square">
            <a:spAutoFit/>
          </a:bodyPr>
          <a:lstStyle/>
          <a:p>
            <a:r>
              <a:rPr lang="en-US" dirty="0">
                <a:solidFill>
                  <a:srgbClr val="333333"/>
                </a:solidFill>
                <a:latin typeface="Verdana" panose="020B0604030504040204" pitchFamily="34" charset="0"/>
              </a:rPr>
              <a:t>Diego Velázquez . </a:t>
            </a:r>
            <a:r>
              <a:rPr lang="en-US" dirty="0" smtClean="0">
                <a:solidFill>
                  <a:srgbClr val="333333"/>
                </a:solidFill>
                <a:latin typeface="Verdana" panose="020B0604030504040204" pitchFamily="34" charset="0"/>
              </a:rPr>
              <a:t>1657  </a:t>
            </a:r>
            <a:r>
              <a:rPr lang="en-US" i="1" dirty="0" smtClean="0">
                <a:solidFill>
                  <a:srgbClr val="333333"/>
                </a:solidFill>
                <a:latin typeface="Verdana" panose="020B0604030504040204" pitchFamily="34" charset="0"/>
              </a:rPr>
              <a:t>The </a:t>
            </a:r>
            <a:r>
              <a:rPr lang="en-US" i="1" dirty="0">
                <a:solidFill>
                  <a:srgbClr val="333333"/>
                </a:solidFill>
                <a:latin typeface="Verdana" panose="020B0604030504040204" pitchFamily="34" charset="0"/>
              </a:rPr>
              <a:t>Tapestry Weavers, or the Fable of Arachne</a:t>
            </a:r>
            <a:r>
              <a:rPr lang="en-US" dirty="0"/>
              <a:t/>
            </a:r>
            <a:br>
              <a:rPr lang="en-US" dirty="0"/>
            </a:br>
            <a:r>
              <a:rPr lang="en-US" dirty="0" err="1" smtClean="0">
                <a:solidFill>
                  <a:srgbClr val="333333"/>
                </a:solidFill>
                <a:latin typeface="Verdana" panose="020B0604030504040204" pitchFamily="34" charset="0"/>
              </a:rPr>
              <a:t>Museo</a:t>
            </a:r>
            <a:r>
              <a:rPr lang="en-US" dirty="0" smtClean="0">
                <a:solidFill>
                  <a:srgbClr val="333333"/>
                </a:solidFill>
                <a:latin typeface="Verdana" panose="020B0604030504040204" pitchFamily="34" charset="0"/>
              </a:rPr>
              <a:t> </a:t>
            </a:r>
            <a:r>
              <a:rPr lang="en-US" dirty="0">
                <a:solidFill>
                  <a:srgbClr val="333333"/>
                </a:solidFill>
                <a:latin typeface="Verdana" panose="020B0604030504040204" pitchFamily="34" charset="0"/>
              </a:rPr>
              <a:t>del Prado, Madrid</a:t>
            </a:r>
            <a:endParaRPr lang="en-US" dirty="0"/>
          </a:p>
        </p:txBody>
      </p:sp>
      <p:pic>
        <p:nvPicPr>
          <p:cNvPr id="1026" name="Picture 2" descr="https://classconnection.s3.amazonaws.com/870/flashcards/870/png/screen_shot_2013-11-18_at_113213_am-1427814993F7CE664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07" y="93979"/>
            <a:ext cx="8033088" cy="621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84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c.o0bg.com/rf/image_960w/Boston/2011-2020/2013/11/21/BostonGlobe.com/ReceivedContent/Images/P26e1Europa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868"/>
            <a:ext cx="7315199" cy="640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976" y="6488668"/>
            <a:ext cx="5905335" cy="369332"/>
          </a:xfrm>
          <a:prstGeom prst="rect">
            <a:avLst/>
          </a:prstGeom>
          <a:noFill/>
        </p:spPr>
        <p:txBody>
          <a:bodyPr wrap="none" rtlCol="0">
            <a:spAutoFit/>
          </a:bodyPr>
          <a:lstStyle/>
          <a:p>
            <a:r>
              <a:rPr lang="en-US" dirty="0" smtClean="0"/>
              <a:t>Titian. Rape of Europa. 1560-1562. Gardner Museum, Boston</a:t>
            </a:r>
            <a:endParaRPr lang="en-US" dirty="0"/>
          </a:p>
        </p:txBody>
      </p:sp>
    </p:spTree>
    <p:extLst>
      <p:ext uri="{BB962C8B-B14F-4D97-AF65-F5344CB8AC3E}">
        <p14:creationId xmlns:p14="http://schemas.microsoft.com/office/powerpoint/2010/main" val="195939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lassconnection.s3.amazonaws.com/870/flashcards/870/png/screen_shot_2013-11-18_at_113213_am-1427814993F7CE664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3055734"/>
            <a:ext cx="472534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c.o0bg.com/rf/image_960w/Boston/2011-2020/2013/11/21/BostonGlobe.com/ReceivedContent/Images/P26e1EuropaHI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880" y="12014"/>
            <a:ext cx="4180114"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3006" y="341886"/>
            <a:ext cx="4572000" cy="2308324"/>
          </a:xfrm>
          <a:prstGeom prst="rect">
            <a:avLst/>
          </a:prstGeom>
        </p:spPr>
        <p:txBody>
          <a:bodyPr>
            <a:spAutoFit/>
          </a:bodyPr>
          <a:lstStyle/>
          <a:p>
            <a:r>
              <a:rPr lang="en-US" dirty="0" smtClean="0"/>
              <a:t>The </a:t>
            </a:r>
            <a:r>
              <a:rPr lang="en-US" dirty="0" err="1"/>
              <a:t>Maeonian</a:t>
            </a:r>
            <a:r>
              <a:rPr lang="en-US" dirty="0"/>
              <a:t> girl depicts Europa deceived by the form of the bull: you would have thought it a real bull and real waves. She is seen looking back to the shore she has left, and calling to her companions, displaying fear at the touch of the surging water, and drawing up her shrinking feet</a:t>
            </a:r>
            <a:r>
              <a:rPr lang="en-US" dirty="0" smtClean="0"/>
              <a:t>.</a:t>
            </a:r>
          </a:p>
          <a:p>
            <a:r>
              <a:rPr lang="en-US" dirty="0" smtClean="0"/>
              <a:t>Ovid. </a:t>
            </a:r>
            <a:r>
              <a:rPr lang="en-US" i="1" dirty="0" smtClean="0"/>
              <a:t>Metamorphoses</a:t>
            </a:r>
            <a:r>
              <a:rPr lang="en-US" dirty="0" smtClean="0"/>
              <a:t> 6.102-107</a:t>
            </a:r>
            <a:endParaRPr lang="en-US" dirty="0"/>
          </a:p>
        </p:txBody>
      </p:sp>
    </p:spTree>
    <p:extLst>
      <p:ext uri="{BB962C8B-B14F-4D97-AF65-F5344CB8AC3E}">
        <p14:creationId xmlns:p14="http://schemas.microsoft.com/office/powerpoint/2010/main" val="266336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6229350" y="5657671"/>
            <a:ext cx="4572000" cy="1200329"/>
          </a:xfrm>
          <a:prstGeom prst="rect">
            <a:avLst/>
          </a:prstGeom>
        </p:spPr>
        <p:txBody>
          <a:bodyPr>
            <a:spAutoFit/>
          </a:bodyPr>
          <a:lstStyle/>
          <a:p>
            <a:r>
              <a:rPr lang="it-IT" dirty="0">
                <a:solidFill>
                  <a:srgbClr val="333333"/>
                </a:solidFill>
                <a:latin typeface="Verdana" panose="020B0604030504040204" pitchFamily="34" charset="0"/>
              </a:rPr>
              <a:t>Arachne</a:t>
            </a:r>
            <a:r>
              <a:rPr lang="it-IT" i="1" dirty="0">
                <a:solidFill>
                  <a:srgbClr val="333333"/>
                </a:solidFill>
                <a:latin typeface="Verdana" panose="020B0604030504040204" pitchFamily="34" charset="0"/>
              </a:rPr>
              <a:t/>
            </a:r>
            <a:br>
              <a:rPr lang="it-IT" i="1" dirty="0">
                <a:solidFill>
                  <a:srgbClr val="333333"/>
                </a:solidFill>
                <a:latin typeface="Verdana" panose="020B0604030504040204" pitchFamily="34" charset="0"/>
              </a:rPr>
            </a:br>
            <a:r>
              <a:rPr lang="it-IT" i="1" dirty="0">
                <a:solidFill>
                  <a:srgbClr val="333333"/>
                </a:solidFill>
                <a:latin typeface="Verdana" panose="020B0604030504040204" pitchFamily="34" charset="0"/>
              </a:rPr>
              <a:t>La Divina Commedia</a:t>
            </a:r>
            <a:br>
              <a:rPr lang="it-IT" i="1" dirty="0">
                <a:solidFill>
                  <a:srgbClr val="333333"/>
                </a:solidFill>
                <a:latin typeface="Verdana" panose="020B0604030504040204" pitchFamily="34" charset="0"/>
              </a:rPr>
            </a:br>
            <a:r>
              <a:rPr lang="it-IT" i="1" dirty="0">
                <a:solidFill>
                  <a:srgbClr val="333333"/>
                </a:solidFill>
                <a:latin typeface="Verdana" panose="020B0604030504040204" pitchFamily="34" charset="0"/>
              </a:rPr>
              <a:t>Purgatorio</a:t>
            </a:r>
            <a:r>
              <a:rPr lang="it-IT" dirty="0">
                <a:solidFill>
                  <a:srgbClr val="333333"/>
                </a:solidFill>
                <a:latin typeface="Verdana" panose="020B0604030504040204" pitchFamily="34" charset="0"/>
              </a:rPr>
              <a:t>, Canto 12</a:t>
            </a:r>
            <a:r>
              <a:rPr lang="it-IT" dirty="0"/>
              <a:t/>
            </a:r>
            <a:br>
              <a:rPr lang="it-IT" dirty="0"/>
            </a:br>
            <a:r>
              <a:rPr lang="it-IT" dirty="0">
                <a:solidFill>
                  <a:srgbClr val="333333"/>
                </a:solidFill>
                <a:latin typeface="Verdana" panose="020B0604030504040204" pitchFamily="34" charset="0"/>
              </a:rPr>
              <a:t>Gustave Doré . 1861 </a:t>
            </a:r>
            <a:endParaRPr lang="en-US" dirty="0"/>
          </a:p>
        </p:txBody>
      </p:sp>
      <p:pic>
        <p:nvPicPr>
          <p:cNvPr id="2050" name="Picture 2" descr="http://www.juliojeha.pro.br/mythgall_img/arachne01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29" y="695456"/>
            <a:ext cx="4864608" cy="6400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93258" y="1825625"/>
            <a:ext cx="3295900" cy="1477328"/>
          </a:xfrm>
          <a:prstGeom prst="rect">
            <a:avLst/>
          </a:prstGeom>
        </p:spPr>
        <p:txBody>
          <a:bodyPr wrap="square">
            <a:spAutoFit/>
          </a:bodyPr>
          <a:lstStyle/>
          <a:p>
            <a:r>
              <a:rPr lang="en-US" dirty="0"/>
              <a:t>O foolish Arachne, already half spider, so I saw you, saddened, amongst the tatters of your work, woven by you to your own harm!</a:t>
            </a:r>
          </a:p>
        </p:txBody>
      </p:sp>
    </p:spTree>
    <p:extLst>
      <p:ext uri="{BB962C8B-B14F-4D97-AF65-F5344CB8AC3E}">
        <p14:creationId xmlns:p14="http://schemas.microsoft.com/office/powerpoint/2010/main" val="351499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reynolds09.pbworks.com/f/1253796002/Athena_Arachne_Caselli%5B1%5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10" y="39310"/>
            <a:ext cx="5138420" cy="640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55210" y="5382988"/>
            <a:ext cx="4572000" cy="923330"/>
          </a:xfrm>
          <a:prstGeom prst="rect">
            <a:avLst/>
          </a:prstGeom>
        </p:spPr>
        <p:txBody>
          <a:bodyPr>
            <a:spAutoFit/>
          </a:bodyPr>
          <a:lstStyle/>
          <a:p>
            <a:r>
              <a:rPr lang="en-US" dirty="0">
                <a:solidFill>
                  <a:srgbClr val="333333"/>
                </a:solidFill>
                <a:latin typeface="Verdana" panose="020B0604030504040204" pitchFamily="34" charset="0"/>
              </a:rPr>
              <a:t>Athena and Arachne</a:t>
            </a:r>
            <a:r>
              <a:rPr lang="en-US" dirty="0"/>
              <a:t/>
            </a:r>
            <a:br>
              <a:rPr lang="en-US" dirty="0"/>
            </a:br>
            <a:r>
              <a:rPr lang="en-US" i="1" dirty="0">
                <a:solidFill>
                  <a:srgbClr val="333333"/>
                </a:solidFill>
                <a:latin typeface="Verdana" panose="020B0604030504040204" pitchFamily="34" charset="0"/>
              </a:rPr>
              <a:t>The Illustrated Bulfinch's Mythology</a:t>
            </a:r>
            <a:r>
              <a:rPr lang="en-US" dirty="0"/>
              <a:t/>
            </a:r>
            <a:br>
              <a:rPr lang="en-US" dirty="0"/>
            </a:br>
            <a:r>
              <a:rPr lang="en-US" dirty="0">
                <a:solidFill>
                  <a:srgbClr val="333333"/>
                </a:solidFill>
                <a:latin typeface="Verdana" panose="020B0604030504040204" pitchFamily="34" charset="0"/>
              </a:rPr>
              <a:t>Giovanni Caselli . 1997?</a:t>
            </a:r>
            <a:endParaRPr lang="en-US" dirty="0"/>
          </a:p>
        </p:txBody>
      </p:sp>
    </p:spTree>
    <p:extLst>
      <p:ext uri="{BB962C8B-B14F-4D97-AF65-F5344CB8AC3E}">
        <p14:creationId xmlns:p14="http://schemas.microsoft.com/office/powerpoint/2010/main" val="23964321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338</Words>
  <Application>Microsoft Office PowerPoint</Application>
  <PresentationFormat>On-screen Show (4:3)</PresentationFormat>
  <Paragraphs>44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Istok Web</vt:lpstr>
      <vt:lpstr>Verdana</vt:lpstr>
      <vt:lpstr>Office Theme</vt:lpstr>
      <vt:lpstr>Arachne</vt:lpstr>
      <vt:lpstr>Arachnids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Arachne in Popular Culture</vt:lpstr>
      <vt:lpstr>PowerPoint Presentation</vt:lpstr>
      <vt:lpstr>Hercules and Tapestry of Fate</vt:lpstr>
      <vt:lpstr>PowerPoint Presentation</vt:lpstr>
      <vt:lpstr>The Mark of Athena Rick Riordan</vt:lpstr>
      <vt:lpstr>PowerPoint Presentation</vt:lpstr>
      <vt:lpstr>The Arachne in Iron Helix</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Arachne</dc:title>
  <dc:creator>Thomas Sienkewicz</dc:creator>
  <cp:lastModifiedBy>Thomas Sienkewicz</cp:lastModifiedBy>
  <cp:revision>23</cp:revision>
  <dcterms:created xsi:type="dcterms:W3CDTF">2015-11-08T22:16:12Z</dcterms:created>
  <dcterms:modified xsi:type="dcterms:W3CDTF">2015-11-15T20:38:45Z</dcterms:modified>
</cp:coreProperties>
</file>