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8" r:id="rId4"/>
    <p:sldId id="266" r:id="rId5"/>
    <p:sldId id="269" r:id="rId6"/>
    <p:sldId id="270" r:id="rId7"/>
    <p:sldId id="283" r:id="rId8"/>
    <p:sldId id="271" r:id="rId9"/>
    <p:sldId id="284" r:id="rId10"/>
    <p:sldId id="285" r:id="rId11"/>
    <p:sldId id="286" r:id="rId12"/>
    <p:sldId id="272" r:id="rId13"/>
    <p:sldId id="273" r:id="rId14"/>
    <p:sldId id="274" r:id="rId15"/>
    <p:sldId id="275" r:id="rId16"/>
    <p:sldId id="277" r:id="rId17"/>
    <p:sldId id="276" r:id="rId18"/>
    <p:sldId id="279" r:id="rId19"/>
    <p:sldId id="278" r:id="rId20"/>
    <p:sldId id="263" r:id="rId21"/>
    <p:sldId id="257" r:id="rId22"/>
    <p:sldId id="258" r:id="rId23"/>
    <p:sldId id="259" r:id="rId24"/>
    <p:sldId id="260" r:id="rId25"/>
    <p:sldId id="264" r:id="rId26"/>
    <p:sldId id="267" r:id="rId27"/>
    <p:sldId id="261" r:id="rId28"/>
    <p:sldId id="288" r:id="rId29"/>
    <p:sldId id="291" r:id="rId30"/>
    <p:sldId id="290" r:id="rId31"/>
    <p:sldId id="282" r:id="rId32"/>
    <p:sldId id="287" r:id="rId33"/>
    <p:sldId id="292" r:id="rId34"/>
    <p:sldId id="28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7CC5-3250-4DCE-874F-96EF32B37C9F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9F62-B1B2-4552-A713-71469A200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3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7CC5-3250-4DCE-874F-96EF32B37C9F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9F62-B1B2-4552-A713-71469A200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7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7CC5-3250-4DCE-874F-96EF32B37C9F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9F62-B1B2-4552-A713-71469A200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2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7CC5-3250-4DCE-874F-96EF32B37C9F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9F62-B1B2-4552-A713-71469A200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8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7CC5-3250-4DCE-874F-96EF32B37C9F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9F62-B1B2-4552-A713-71469A200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4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7CC5-3250-4DCE-874F-96EF32B37C9F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9F62-B1B2-4552-A713-71469A200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5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7CC5-3250-4DCE-874F-96EF32B37C9F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9F62-B1B2-4552-A713-71469A200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7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7CC5-3250-4DCE-874F-96EF32B37C9F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9F62-B1B2-4552-A713-71469A200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3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7CC5-3250-4DCE-874F-96EF32B37C9F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9F62-B1B2-4552-A713-71469A200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04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7CC5-3250-4DCE-874F-96EF32B37C9F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9F62-B1B2-4552-A713-71469A200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0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7CC5-3250-4DCE-874F-96EF32B37C9F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9F62-B1B2-4552-A713-71469A200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4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77CC5-3250-4DCE-874F-96EF32B37C9F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39F62-B1B2-4552-A713-71469A200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6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ictales.educ.cam.ac.uk/stories/metamorphoses/echo/weblinks/index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gallery.nsw.gov.au/collection/works/1220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sers.clas.ufl.edu/ras/currency/dccw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music.com/album/crave-and-collapse-mw0000693513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s://www.nfb.ca/film/narcissu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tor.org/stable/23203015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4" descr="http://www.deshow.net/d/file/flowers/2009-05/narcissus-530-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1221" y="955377"/>
            <a:ext cx="7315200" cy="504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09821" y="1122485"/>
            <a:ext cx="6858000" cy="17907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/>
              <a:t>Echo and Narcissus</a:t>
            </a:r>
          </a:p>
        </p:txBody>
      </p:sp>
      <p:sp>
        <p:nvSpPr>
          <p:cNvPr id="9" name="Rectangle 8"/>
          <p:cNvSpPr/>
          <p:nvPr/>
        </p:nvSpPr>
        <p:spPr>
          <a:xfrm>
            <a:off x="1718017" y="3598344"/>
            <a:ext cx="616516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3"/>
              </a:rPr>
              <a:t>http://classictales.educ.cam.ac.uk/stories/metamorphoses/echo/weblinks/index.html</a:t>
            </a:r>
            <a:r>
              <a:rPr lang="en-US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343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s://s-media-cache-ak0.pinimg.com/236x/31/ec/52/31ec52b34e8bd5fd05ac51afe7bb3c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1628180"/>
            <a:ext cx="1685925" cy="412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1.bp.blogspot.com/-2MtW9EBU1fg/UtaMbUwBvbI/AAAAAAAANR4/jVuGgdX83bw/s1600/1282668095_14ech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688" y="2353270"/>
            <a:ext cx="3807619" cy="26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735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lh6.ggpht.com/-jP1gdkfreHU/UkiFijv_XlI/AAAAAAACG7I/erxp7hc-gLo/clip_image003_thumb%25255B2%25255D.jpg?imgmax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604" y="931820"/>
            <a:ext cx="3786188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63508" y="4623875"/>
            <a:ext cx="2052421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Guy Head</a:t>
            </a:r>
            <a:br>
              <a:rPr lang="en-US" sz="1350" dirty="0"/>
            </a:br>
            <a:r>
              <a:rPr lang="en-US" sz="1350" dirty="0"/>
              <a:t>Echo Flying from Narcissus</a:t>
            </a:r>
            <a:br>
              <a:rPr lang="en-US" sz="1350" dirty="0"/>
            </a:br>
            <a:r>
              <a:rPr lang="en-US" sz="1350" dirty="0"/>
              <a:t>1798</a:t>
            </a:r>
          </a:p>
        </p:txBody>
      </p:sp>
    </p:spTree>
    <p:extLst>
      <p:ext uri="{BB962C8B-B14F-4D97-AF65-F5344CB8AC3E}">
        <p14:creationId xmlns:p14="http://schemas.microsoft.com/office/powerpoint/2010/main" val="1077508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www.tate.org.uk/art/images/work/T/T02/T02343_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671" y="1002581"/>
            <a:ext cx="632665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74130" y="5308253"/>
            <a:ext cx="1929374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Salvador </a:t>
            </a:r>
            <a:r>
              <a:rPr lang="en-US" sz="1350" dirty="0" err="1"/>
              <a:t>Dalí</a:t>
            </a:r>
            <a:r>
              <a:rPr lang="en-US" sz="1350" dirty="0"/>
              <a:t> 1904–1989</a:t>
            </a:r>
          </a:p>
          <a:p>
            <a:r>
              <a:rPr lang="en-US" sz="1350" dirty="0"/>
              <a:t>1937</a:t>
            </a:r>
            <a:br>
              <a:rPr lang="en-US" sz="1350" dirty="0"/>
            </a:br>
            <a:r>
              <a:rPr lang="en-US" sz="1350" dirty="0"/>
              <a:t>Tate</a:t>
            </a:r>
          </a:p>
        </p:txBody>
      </p:sp>
    </p:spTree>
    <p:extLst>
      <p:ext uri="{BB962C8B-B14F-4D97-AF65-F5344CB8AC3E}">
        <p14:creationId xmlns:p14="http://schemas.microsoft.com/office/powerpoint/2010/main" val="3483093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coolvibe.com/wp-content/uploads/2012/09/Digital-Painting-David-Revoy-Narcissus-Ech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62" y="988256"/>
            <a:ext cx="6487298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37160" y="5751559"/>
            <a:ext cx="111703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rgbClr val="000000"/>
                </a:solidFill>
                <a:latin typeface="Trebuchet MS" panose="020B0603020202020204" pitchFamily="34" charset="0"/>
              </a:rPr>
              <a:t>David </a:t>
            </a:r>
            <a:r>
              <a:rPr lang="en-US" sz="1350" dirty="0" err="1">
                <a:solidFill>
                  <a:srgbClr val="000000"/>
                </a:solidFill>
                <a:latin typeface="Trebuchet MS" panose="020B0603020202020204" pitchFamily="34" charset="0"/>
              </a:rPr>
              <a:t>Revoy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468998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5362" name="Picture 2" descr="http://www.artgallery.nsw.gov.au/media/collection_images/1/1220%23%23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823" y="921543"/>
            <a:ext cx="4286250" cy="507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4022" y="3694696"/>
            <a:ext cx="27845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rgbClr val="000000"/>
                </a:solidFill>
                <a:latin typeface="HelveticaNeueW02-55Roma"/>
                <a:hlinkClick r:id="rId3"/>
              </a:rPr>
              <a:t>John Gibson RA</a:t>
            </a:r>
          </a:p>
          <a:p>
            <a:r>
              <a:rPr lang="en-US" sz="1350" dirty="0">
                <a:solidFill>
                  <a:srgbClr val="333333"/>
                </a:solidFill>
                <a:latin typeface="HelveticaNeueW02-55Roma"/>
                <a:hlinkClick r:id="rId3"/>
              </a:rPr>
              <a:t>Wales, Italy, England</a:t>
            </a:r>
          </a:p>
          <a:p>
            <a:r>
              <a:rPr lang="en-US" sz="1350" dirty="0">
                <a:solidFill>
                  <a:srgbClr val="333333"/>
                </a:solidFill>
                <a:latin typeface="HelveticaNeueW02-55Roma"/>
                <a:hlinkClick r:id="rId3"/>
              </a:rPr>
              <a:t>1791 - 27 Jan 1866</a:t>
            </a:r>
            <a:r>
              <a:rPr lang="en-US" sz="1350" dirty="0">
                <a:solidFill>
                  <a:srgbClr val="333333"/>
                </a:solidFill>
                <a:latin typeface="HelveticaNeueW02-55Roma"/>
              </a:rPr>
              <a:t/>
            </a:r>
            <a:br>
              <a:rPr lang="en-US" sz="1350" dirty="0">
                <a:solidFill>
                  <a:srgbClr val="333333"/>
                </a:solidFill>
                <a:latin typeface="HelveticaNeueW02-55Roma"/>
              </a:rPr>
            </a:br>
            <a:r>
              <a:rPr lang="en-US" sz="1350" dirty="0">
                <a:solidFill>
                  <a:srgbClr val="333333"/>
                </a:solidFill>
                <a:latin typeface="HelveticaNeueW02-55Roma"/>
              </a:rPr>
              <a:t>New South Wales</a:t>
            </a:r>
          </a:p>
        </p:txBody>
      </p:sp>
    </p:spTree>
    <p:extLst>
      <p:ext uri="{BB962C8B-B14F-4D97-AF65-F5344CB8AC3E}">
        <p14:creationId xmlns:p14="http://schemas.microsoft.com/office/powerpoint/2010/main" val="1758436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153" y="857250"/>
            <a:ext cx="5096177" cy="4800600"/>
          </a:xfrm>
        </p:spPr>
      </p:pic>
      <p:sp>
        <p:nvSpPr>
          <p:cNvPr id="5" name="Rectangle 4"/>
          <p:cNvSpPr/>
          <p:nvPr/>
        </p:nvSpPr>
        <p:spPr>
          <a:xfrm>
            <a:off x="3627762" y="5686823"/>
            <a:ext cx="127894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rgbClr val="000000"/>
                </a:solidFill>
                <a:latin typeface="Trebuchet MS" panose="020B0603020202020204" pitchFamily="34" charset="0"/>
              </a:rPr>
              <a:t>John McKenna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119376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Milton. </a:t>
            </a:r>
            <a:r>
              <a:rPr lang="en-US" i="1" dirty="0" smtClean="0"/>
              <a:t>Paradise Lost. </a:t>
            </a:r>
            <a:r>
              <a:rPr lang="en-US" dirty="0"/>
              <a:t>4.456-469</a:t>
            </a:r>
          </a:p>
        </p:txBody>
      </p:sp>
      <p:sp>
        <p:nvSpPr>
          <p:cNvPr id="4" name="Rectangle 3"/>
          <p:cNvSpPr/>
          <p:nvPr/>
        </p:nvSpPr>
        <p:spPr>
          <a:xfrm>
            <a:off x="840545" y="1860922"/>
            <a:ext cx="4572000" cy="44550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  <a:t>     …I thither went</a:t>
            </a:r>
            <a:b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  <a:t>With </a:t>
            </a:r>
            <a:r>
              <a:rPr lang="en-US" sz="135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unexperienc’t</a:t>
            </a:r>
            <a: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  <a:t> thought, and laid me </a:t>
            </a:r>
            <a:r>
              <a:rPr lang="en-US" sz="135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downe</a:t>
            </a:r>
            <a: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  <a:t/>
            </a:r>
            <a:b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  <a:t>On the green bank, to look into the </a:t>
            </a:r>
            <a:r>
              <a:rPr lang="en-US" sz="135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cleer</a:t>
            </a:r>
            <a: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  <a:t/>
            </a:r>
            <a:b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  <a:t>Smooth Lake, that to me </a:t>
            </a:r>
            <a:r>
              <a:rPr lang="en-US" sz="135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seemd</a:t>
            </a:r>
            <a: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  <a:t> another </a:t>
            </a:r>
            <a:r>
              <a:rPr lang="en-US" sz="135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Skie</a:t>
            </a:r>
            <a: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  <a:b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  <a:t>As I bent down to look, just opposite,</a:t>
            </a:r>
            <a:b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  <a:t>A Shape within the </a:t>
            </a:r>
            <a:r>
              <a:rPr lang="en-US" sz="135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watry</a:t>
            </a:r>
            <a: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  <a:t> gleam </a:t>
            </a:r>
            <a:r>
              <a:rPr lang="en-US" sz="135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appeard</a:t>
            </a:r>
            <a: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  <a:t/>
            </a:r>
            <a:b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  <a:t>Bending to look on me, I started back,</a:t>
            </a:r>
            <a:b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  <a:t>It started back, but </a:t>
            </a:r>
            <a:r>
              <a:rPr lang="en-US" sz="135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pleas’d</a:t>
            </a:r>
            <a: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  <a:t> I soon </a:t>
            </a:r>
            <a:r>
              <a:rPr lang="en-US" sz="135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returnd</a:t>
            </a:r>
            <a: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  <a:t>,</a:t>
            </a:r>
            <a:b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en-US" sz="135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Pleas’d</a:t>
            </a:r>
            <a: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  <a:t> it </a:t>
            </a:r>
            <a:r>
              <a:rPr lang="en-US" sz="135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returnd</a:t>
            </a:r>
            <a: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  <a:t> as soon with answering looks</a:t>
            </a:r>
            <a:b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  <a:t>Of </a:t>
            </a:r>
            <a:r>
              <a:rPr lang="en-US" sz="135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sympathie</a:t>
            </a:r>
            <a: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  <a:t> and love; there I had </a:t>
            </a:r>
            <a:r>
              <a:rPr lang="en-US" sz="135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fixt</a:t>
            </a:r>
            <a: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  <a:t/>
            </a:r>
            <a:b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  <a:t>Mine eyes till now, and </a:t>
            </a:r>
            <a:r>
              <a:rPr lang="en-US" sz="135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pin’d</a:t>
            </a:r>
            <a: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  <a:t> with vain desire,</a:t>
            </a:r>
            <a:b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  <a:t>Had not a voice thus </a:t>
            </a:r>
            <a:r>
              <a:rPr lang="en-US" sz="135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warnd</a:t>
            </a:r>
            <a: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  <a:t> me, What thou </a:t>
            </a:r>
            <a:r>
              <a:rPr lang="en-US" sz="135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seest</a:t>
            </a:r>
            <a: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  <a:t>,</a:t>
            </a:r>
            <a:b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  <a:t>What there thou </a:t>
            </a:r>
            <a:r>
              <a:rPr lang="en-US" sz="135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seest</a:t>
            </a:r>
            <a: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  <a:t> fair Creature is thy self,</a:t>
            </a:r>
            <a:b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  <a:t>With thee it came and goes…</a:t>
            </a:r>
            <a:r>
              <a:rPr lang="en-US" sz="1350" dirty="0"/>
              <a:t/>
            </a:r>
            <a:br>
              <a:rPr lang="en-US" sz="1350" dirty="0"/>
            </a:br>
            <a:r>
              <a:rPr lang="en-US" sz="1350" dirty="0">
                <a:solidFill>
                  <a:srgbClr val="000000"/>
                </a:solidFill>
                <a:latin typeface="Trebuchet MS" panose="020B0603020202020204" pitchFamily="34" charset="0"/>
              </a:rPr>
              <a:t>And when she sees Adam, she compares him </a:t>
            </a:r>
            <a:r>
              <a:rPr lang="en-US" sz="1350" dirty="0" err="1">
                <a:solidFill>
                  <a:srgbClr val="000000"/>
                </a:solidFill>
                <a:latin typeface="Trebuchet MS" panose="020B0603020202020204" pitchFamily="34" charset="0"/>
              </a:rPr>
              <a:t>unfavourably</a:t>
            </a:r>
            <a:r>
              <a:rPr lang="en-US" sz="1350" dirty="0">
                <a:solidFill>
                  <a:srgbClr val="000000"/>
                </a:solidFill>
                <a:latin typeface="Trebuchet MS" panose="020B0603020202020204" pitchFamily="34" charset="0"/>
              </a:rPr>
              <a:t> to her own image! [4.477-480]</a:t>
            </a:r>
            <a:r>
              <a:rPr lang="en-US" sz="1350" dirty="0"/>
              <a:t/>
            </a:r>
            <a:br>
              <a:rPr lang="en-US" sz="1350" dirty="0"/>
            </a:br>
            <a: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  <a:t>Till I </a:t>
            </a:r>
            <a:r>
              <a:rPr lang="en-US" sz="135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espi’d</a:t>
            </a:r>
            <a: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  <a:t> thee, fair indeed and tall,</a:t>
            </a:r>
            <a:b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  <a:t>Under a </a:t>
            </a:r>
            <a:r>
              <a:rPr lang="en-US" sz="135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Platan</a:t>
            </a:r>
            <a: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  <a:t>, yet </a:t>
            </a:r>
            <a:r>
              <a:rPr lang="en-US" sz="135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methought</a:t>
            </a:r>
            <a: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  <a:t> less faire,</a:t>
            </a:r>
            <a:b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  <a:t>Less winning soft, less amiable </a:t>
            </a:r>
            <a:r>
              <a:rPr lang="en-US" sz="135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milde</a:t>
            </a:r>
            <a: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  <a:t>,</a:t>
            </a:r>
            <a:b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  <a:t>Than that smooth </a:t>
            </a:r>
            <a:r>
              <a:rPr lang="en-US" sz="135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watry</a:t>
            </a:r>
            <a:r>
              <a:rPr lang="en-US" sz="1350" i="1" dirty="0">
                <a:solidFill>
                  <a:srgbClr val="000000"/>
                </a:solidFill>
                <a:latin typeface="Trebuchet MS" panose="020B0603020202020204" pitchFamily="34" charset="0"/>
              </a:rPr>
              <a:t> image; …</a:t>
            </a:r>
          </a:p>
          <a:p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5576437" y="5516002"/>
            <a:ext cx="362009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For Narcissus in Dante see </a:t>
            </a:r>
            <a:endParaRPr lang="en-US" sz="1350" dirty="0">
              <a:hlinkClick r:id="rId2"/>
            </a:endParaRPr>
          </a:p>
          <a:p>
            <a:r>
              <a:rPr lang="en-US" sz="1350" dirty="0">
                <a:hlinkClick r:id="rId2"/>
              </a:rPr>
              <a:t>http://users.clas.ufl.edu/ras/currency/dccw.html</a:t>
            </a:r>
            <a:endParaRPr lang="en-US" sz="1350" dirty="0"/>
          </a:p>
        </p:txBody>
      </p:sp>
      <p:pic>
        <p:nvPicPr>
          <p:cNvPr id="21506" name="Picture 2" descr="http://40.media.tumblr.com/tumblr_lv8ezhdVW71r2a400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2" y="2429319"/>
            <a:ext cx="3214688" cy="272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240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Oscar Wilde. </a:t>
            </a:r>
            <a:r>
              <a:rPr lang="en-US" i="1" dirty="0" smtClean="0"/>
              <a:t>Picture of Dorian Grey </a:t>
            </a:r>
            <a:r>
              <a:rPr lang="en-US" dirty="0" smtClean="0"/>
              <a:t>(1890)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76" y="2125266"/>
            <a:ext cx="2122679" cy="3263504"/>
          </a:xfrm>
        </p:spPr>
      </p:pic>
      <p:pic>
        <p:nvPicPr>
          <p:cNvPr id="17410" name="Picture 2" descr="https://upload.wikimedia.org/wikipedia/en/4/4d/Doriangray_19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018" y="2042518"/>
            <a:ext cx="496956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1772" y="5657850"/>
            <a:ext cx="6767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(1945_</a:t>
            </a:r>
          </a:p>
        </p:txBody>
      </p:sp>
    </p:spTree>
    <p:extLst>
      <p:ext uri="{BB962C8B-B14F-4D97-AF65-F5344CB8AC3E}">
        <p14:creationId xmlns:p14="http://schemas.microsoft.com/office/powerpoint/2010/main" val="3305908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Disney’s Narcissus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4.bp.blogspot.com/-d0mo7mZ9tOA/T3SpIuHs4FI/AAAAAAAAAB4/H6-ROC4SAwY/s1600/Narcissis+and+himsel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559" y="857250"/>
            <a:ext cx="356275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529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Harry Potter and Mirror of </a:t>
            </a:r>
            <a:r>
              <a:rPr lang="en-US" dirty="0" err="1" smtClean="0"/>
              <a:t>Erised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hellogiggles.hellogiggles.netdna-cdn.com/wp-content/uploads/2015/09/22/mirror-of-erise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125266"/>
            <a:ext cx="357187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orig15.deviantart.net/b020/f/2012/197/5/c/narcissa_malfoy_by_elizabethblackmalfoy-d57iwv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773" y="3533775"/>
            <a:ext cx="151218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57129" y="5591175"/>
            <a:ext cx="129798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Narcissa</a:t>
            </a:r>
            <a:r>
              <a:rPr lang="en-US" sz="1350" dirty="0"/>
              <a:t> Malfoy</a:t>
            </a:r>
          </a:p>
        </p:txBody>
      </p:sp>
    </p:spTree>
    <p:extLst>
      <p:ext uri="{BB962C8B-B14F-4D97-AF65-F5344CB8AC3E}">
        <p14:creationId xmlns:p14="http://schemas.microsoft.com/office/powerpoint/2010/main" val="3384227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mlahanas.de/Greeks/Mythology/Images/NarcissusPompe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342" y="1203722"/>
            <a:ext cx="3929063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42832" y="5591175"/>
            <a:ext cx="232467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rgbClr val="000000"/>
                </a:solidFill>
                <a:latin typeface="Times New Roman" panose="02020603050405020304" pitchFamily="18" charset="0"/>
              </a:rPr>
              <a:t>Narcissus fresco from Pompeii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99192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The Beautiful Narcis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127" y="857250"/>
            <a:ext cx="3693319" cy="518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30735" y="4725406"/>
            <a:ext cx="18004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cap="all" dirty="0">
                <a:solidFill>
                  <a:srgbClr val="FFC000"/>
                </a:solidFill>
                <a:latin typeface="Arial" panose="020B0604020202020204" pitchFamily="34" charset="0"/>
              </a:rPr>
              <a:t>HONORÉ DAUMIER</a:t>
            </a:r>
          </a:p>
          <a:p>
            <a:r>
              <a:rPr lang="en-US" sz="1350" b="1" cap="all" dirty="0">
                <a:solidFill>
                  <a:srgbClr val="FFC000"/>
                </a:solidFill>
                <a:latin typeface="Arial" panose="020B0604020202020204" pitchFamily="34" charset="0"/>
              </a:rPr>
              <a:t>1808-1879</a:t>
            </a:r>
          </a:p>
        </p:txBody>
      </p:sp>
    </p:spTree>
    <p:extLst>
      <p:ext uri="{BB962C8B-B14F-4D97-AF65-F5344CB8AC3E}">
        <p14:creationId xmlns:p14="http://schemas.microsoft.com/office/powerpoint/2010/main" val="1129299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8759" y="686052"/>
            <a:ext cx="6259132" cy="4923503"/>
          </a:xfrm>
        </p:spPr>
      </p:pic>
    </p:spTree>
    <p:extLst>
      <p:ext uri="{BB962C8B-B14F-4D97-AF65-F5344CB8AC3E}">
        <p14:creationId xmlns:p14="http://schemas.microsoft.com/office/powerpoint/2010/main" val="3814450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620" y="1200150"/>
            <a:ext cx="6120761" cy="4800600"/>
          </a:xfrm>
        </p:spPr>
      </p:pic>
    </p:spTree>
    <p:extLst>
      <p:ext uri="{BB962C8B-B14F-4D97-AF65-F5344CB8AC3E}">
        <p14:creationId xmlns:p14="http://schemas.microsoft.com/office/powerpoint/2010/main" val="3452366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7558" y="156738"/>
            <a:ext cx="528066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5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4145" y="857250"/>
            <a:ext cx="565571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71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s-media-cache-ak0.pinimg.com/736x/b2/a0/0c/b2a00cc44619ccb9c289716bb540dc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608064"/>
            <a:ext cx="2143125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02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Frank &amp; Ern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01" y="857250"/>
            <a:ext cx="7329161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098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ncpolicywatch.com/wp-content/uploads/2012/06/6-4-12-NCPW-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1463918"/>
            <a:ext cx="42862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logs.thetimes-tribune.com/johncole/img/03edwards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179"/>
            <a:ext cx="4286250" cy="300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207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700" name="Picture 4" descr="http://pre03.deviantart.net/b2da/th/pre/i/2012/261/c/c/echo_and_narcissus_i_by_rebenke-d5f3t8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01" y="891540"/>
            <a:ext cx="3789698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h06.deviantart.net/fs71/PRE/i/2012/261/d/1/echo_and_narcissus_ii_by_rebenke-d5f3tb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599" y="857250"/>
            <a:ext cx="373983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065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ttp://pre04.deviantart.net/3982/th/pre/i/2012/261/0/d/echo_and_narcissus_iii_by_rebenke-d5f3t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60" y="720090"/>
            <a:ext cx="3839563" cy="528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re09.deviantart.net/ac24/th/pre/i/2012/261/a/e/echo_and_narcissus_iv_by_rebenke-d5f3tj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857250"/>
            <a:ext cx="3789698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30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s://upload.wikimedia.org/wikipedia/commons/thumb/e/ee/Affresco_romano_-_Pompei_-_Narciso_ed_Eco.JPG/800px-Affresco_romano_-_Pompei_-_Narciso_ed_Ec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99372" y="857250"/>
            <a:ext cx="457646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08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8" name="Picture 4" descr="http://pre10.deviantart.net/8a06/th/pre/i/2012/261/d/5/echo_and_narcissus_v_by_rebenke-d5f3tm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71" y="857250"/>
            <a:ext cx="373983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pre00.deviantart.net/51e4/th/pre/i/2012/261/4/d/echo_and_narcissus_vi_by_rebenke-d5f3t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788" y="720090"/>
            <a:ext cx="3839563" cy="528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575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pre11.deviantart.net/bf6e/th/pre/i/2012/261/9/b/echo_and_narcissus_vii_by_rebenke-d5f3t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2" y="857250"/>
            <a:ext cx="3889427" cy="534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re01.deviantart.net/025f/th/pre/i/2012/261/7/6/echo_and_narcissus_ix_by_rebenke-d5f3tx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975" y="950925"/>
            <a:ext cx="3540376" cy="486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7649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pre02.deviantart.net/f6ca/th/pre/i/2012/261/4/e/echo_and_narcissus_xi_the_end_by_rebenke-d5f3u1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950" y="857250"/>
            <a:ext cx="373983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pre15.deviantart.net/8365/th/pre/i/2012/261/7/2/echo_and_narcissus_x_by_rebenke-d5f3u0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51" y="857250"/>
            <a:ext cx="3789698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92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228" y="1932100"/>
            <a:ext cx="2869856" cy="2263140"/>
          </a:xfrm>
          <a:prstGeom prst="rect">
            <a:avLst/>
          </a:prstGeom>
        </p:spPr>
      </p:pic>
      <p:pic>
        <p:nvPicPr>
          <p:cNvPr id="33794" name="Picture 2" descr="http://cps-static.rovicorp.com/3/JPG_500/MI0002/500/MI0002500632.jpg?partner=allrovi.co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779" y="1131094"/>
            <a:ext cx="3571875" cy="35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7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Narcissus</a:t>
            </a:r>
            <a:br>
              <a:rPr lang="en-US" dirty="0" smtClean="0"/>
            </a:br>
            <a:r>
              <a:rPr lang="en-US" dirty="0" smtClean="0"/>
              <a:t>Norman McLaren, 1983, 21 min 47 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58956" y="5489972"/>
            <a:ext cx="264816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hlinkClick r:id="rId2"/>
              </a:rPr>
              <a:t>https://www.nfb.ca/film/narcissus</a:t>
            </a:r>
            <a:r>
              <a:rPr lang="en-US" sz="1350" dirty="0"/>
              <a:t> </a:t>
            </a:r>
          </a:p>
        </p:txBody>
      </p:sp>
      <p:pic>
        <p:nvPicPr>
          <p:cNvPr id="20482" name="Picture 2" descr="https://media1.nfb.ca/medias/nfb_tube/thumbs_large/2012/Narcissus_LG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26469"/>
            <a:ext cx="5029200" cy="282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62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Narcissus-Caravaggio (1594-96) edi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475" y="857250"/>
            <a:ext cx="340066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6135" y="3691102"/>
            <a:ext cx="2904578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Caravaggio</a:t>
            </a:r>
            <a:br>
              <a:rPr lang="en-US" sz="1350" dirty="0"/>
            </a:br>
            <a:r>
              <a:rPr lang="en-US" sz="1350" dirty="0"/>
              <a:t>1597-1599</a:t>
            </a:r>
          </a:p>
          <a:p>
            <a:r>
              <a:rPr lang="it-IT" sz="1350" dirty="0"/>
              <a:t>Galleria Nazionale d'Arte Antica, Rome</a:t>
            </a:r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186397" y="5350252"/>
            <a:ext cx="581699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Posèq</a:t>
            </a:r>
            <a:r>
              <a:rPr lang="en-US" sz="135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, Avigdor W. G. “The Allegorical Content of</a:t>
            </a:r>
          </a:p>
          <a:p>
            <a:r>
              <a:rPr lang="en-US" sz="135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Caravaggio’s ‘Narcissus’” </a:t>
            </a:r>
            <a:r>
              <a:rPr lang="en-US" sz="1350" i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Source: Notes in the History of Art </a:t>
            </a:r>
            <a:r>
              <a:rPr lang="en-US" sz="135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Vol. 10, No. 3 (Spring 1991), pp. 21-31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679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38027"/>
            <a:ext cx="7886700" cy="3263504"/>
          </a:xfrm>
        </p:spPr>
        <p:txBody>
          <a:bodyPr/>
          <a:lstStyle/>
          <a:p>
            <a:endParaRPr lang="en-US"/>
          </a:p>
        </p:txBody>
      </p:sp>
      <p:pic>
        <p:nvPicPr>
          <p:cNvPr id="9218" name="Picture 2" descr="https://upload.wikimedia.org/wikipedia/commons/thumb/3/3b/Nicolas_Poussin_040.jpg/800px-Nicolas_Poussin_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441" y="1131094"/>
            <a:ext cx="5715000" cy="430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41998" y="5501530"/>
            <a:ext cx="412805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dirty="0">
                <a:solidFill>
                  <a:srgbClr val="333333"/>
                </a:solidFill>
                <a:latin typeface="Arial" panose="020B0604020202020204" pitchFamily="34" charset="0"/>
              </a:rPr>
              <a:t>Nicolas Poussin, </a:t>
            </a:r>
            <a:r>
              <a:rPr lang="fr-FR" sz="1350" i="1" dirty="0">
                <a:solidFill>
                  <a:srgbClr val="333333"/>
                </a:solidFill>
                <a:latin typeface="Arial" panose="020B0604020202020204" pitchFamily="34" charset="0"/>
              </a:rPr>
              <a:t>Écho et Narcisse</a:t>
            </a:r>
            <a:r>
              <a:rPr lang="fr-FR" sz="1350" dirty="0">
                <a:solidFill>
                  <a:srgbClr val="333333"/>
                </a:solidFill>
                <a:latin typeface="Arial" panose="020B0604020202020204" pitchFamily="34" charset="0"/>
              </a:rPr>
              <a:t> (</a:t>
            </a:r>
            <a:r>
              <a:rPr lang="fr-FR" sz="1350" i="1" dirty="0">
                <a:solidFill>
                  <a:srgbClr val="333333"/>
                </a:solidFill>
                <a:latin typeface="Arial" panose="020B0604020202020204" pitchFamily="34" charset="0"/>
              </a:rPr>
              <a:t>ca.</a:t>
            </a:r>
            <a:r>
              <a:rPr lang="fr-FR" sz="1350" dirty="0">
                <a:solidFill>
                  <a:srgbClr val="333333"/>
                </a:solidFill>
                <a:latin typeface="Arial" panose="020B0604020202020204" pitchFamily="34" charset="0"/>
              </a:rPr>
              <a:t> 1629–1630)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87700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s://upload.wikimedia.org/wikipedia/commons/thumb/5/5c/West%2C_Benjamin_-_Narcissus_and_Echo_-_1805.jpg/1024px-West%2C_Benjamin_-_Narcissus_and_Echo_-_18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857250"/>
            <a:ext cx="7315200" cy="472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90696" y="5646457"/>
            <a:ext cx="316907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Benjamin West, Narcissus and Echo (1805)</a:t>
            </a:r>
          </a:p>
        </p:txBody>
      </p:sp>
    </p:spTree>
    <p:extLst>
      <p:ext uri="{BB962C8B-B14F-4D97-AF65-F5344CB8AC3E}">
        <p14:creationId xmlns:p14="http://schemas.microsoft.com/office/powerpoint/2010/main" val="3182634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12942" y="5288573"/>
            <a:ext cx="17686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Jules </a:t>
            </a:r>
            <a:r>
              <a:rPr lang="en-US" sz="1350" dirty="0" err="1"/>
              <a:t>Cyrille</a:t>
            </a:r>
            <a:r>
              <a:rPr lang="en-US" sz="1350" dirty="0"/>
              <a:t> Cave 1890</a:t>
            </a:r>
          </a:p>
        </p:txBody>
      </p:sp>
      <p:pic>
        <p:nvPicPr>
          <p:cNvPr id="24578" name="Picture 2" descr="https://upload.wikimedia.org/wikipedia/commons/9/99/Jules-Cyrille_Cave_-_Narcissus%2C_18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8" y="984097"/>
            <a:ext cx="828928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115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 descr="File:Echo and Narcis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28179"/>
            <a:ext cx="5715000" cy="332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97480" y="49776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350" dirty="0"/>
          </a:p>
          <a:p>
            <a:r>
              <a:rPr lang="en-US" sz="1350" dirty="0"/>
              <a:t>John William Waterhouse (1849–1917) </a:t>
            </a:r>
          </a:p>
          <a:p>
            <a:r>
              <a:rPr lang="en-US" sz="1350" dirty="0"/>
              <a:t>1903</a:t>
            </a:r>
          </a:p>
          <a:p>
            <a:r>
              <a:rPr lang="en-US" sz="1350" dirty="0"/>
              <a:t>Walker Art Gallery</a:t>
            </a:r>
          </a:p>
        </p:txBody>
      </p:sp>
    </p:spTree>
    <p:extLst>
      <p:ext uri="{BB962C8B-B14F-4D97-AF65-F5344CB8AC3E}">
        <p14:creationId xmlns:p14="http://schemas.microsoft.com/office/powerpoint/2010/main" val="4118286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</a:t>
            </a:r>
            <a:r>
              <a:rPr lang="en-US" dirty="0" err="1" smtClean="0"/>
              <a:t>Anster</a:t>
            </a:r>
            <a:r>
              <a:rPr lang="en-US" dirty="0" smtClean="0"/>
              <a:t> Fitzgerald {1832-1906)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asimg.artsolution.net/tsmedia/MacConnalMasonMacphoto/MacConnalMason2462009T144242.JPG?qlt=60&amp;cell=3000,3000&amp;cvt=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4" y="1935352"/>
            <a:ext cx="909012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588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1721</TotalTime>
  <Words>150</Words>
  <Application>Microsoft Office PowerPoint</Application>
  <PresentationFormat>On-screen Show (4:3)</PresentationFormat>
  <Paragraphs>37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HelveticaNeueW02-55Roma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John Anster Fitzgerald {1832-1906)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John Milton. Paradise Lost. 4.456-469</vt:lpstr>
      <vt:lpstr>Oscar Wilde. Picture of Dorian Grey (1890)</vt:lpstr>
      <vt:lpstr>Disney’s Narcissus</vt:lpstr>
      <vt:lpstr>Harry Potter and Mirror of Erised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Narcissus Norman McLaren, 1983, 21 min 47 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Narcissus</dc:title>
  <dc:creator>Thomas Sienkewicz</dc:creator>
  <cp:lastModifiedBy>Thomas Sienkewicz</cp:lastModifiedBy>
  <cp:revision>26</cp:revision>
  <dcterms:created xsi:type="dcterms:W3CDTF">2015-10-31T14:16:39Z</dcterms:created>
  <dcterms:modified xsi:type="dcterms:W3CDTF">2015-11-01T18:58:06Z</dcterms:modified>
</cp:coreProperties>
</file>