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5" r:id="rId7"/>
    <p:sldId id="264" r:id="rId8"/>
    <p:sldId id="262" r:id="rId9"/>
    <p:sldId id="263" r:id="rId10"/>
    <p:sldId id="276" r:id="rId11"/>
    <p:sldId id="277" r:id="rId12"/>
    <p:sldId id="266" r:id="rId13"/>
    <p:sldId id="278" r:id="rId14"/>
    <p:sldId id="279" r:id="rId15"/>
    <p:sldId id="274" r:id="rId16"/>
    <p:sldId id="275" r:id="rId17"/>
    <p:sldId id="272" r:id="rId18"/>
    <p:sldId id="273" r:id="rId19"/>
    <p:sldId id="280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1" d="100"/>
          <a:sy n="121" d="100"/>
        </p:scale>
        <p:origin x="-126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8B01-7618-4582-9128-2DB5AD7B3E4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77A-1A65-4873-B547-2AAB79FC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1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8B01-7618-4582-9128-2DB5AD7B3E4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77A-1A65-4873-B547-2AAB79FC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8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8B01-7618-4582-9128-2DB5AD7B3E4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77A-1A65-4873-B547-2AAB79FC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2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8B01-7618-4582-9128-2DB5AD7B3E4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77A-1A65-4873-B547-2AAB79FC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8B01-7618-4582-9128-2DB5AD7B3E4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77A-1A65-4873-B547-2AAB79FC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9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8B01-7618-4582-9128-2DB5AD7B3E4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77A-1A65-4873-B547-2AAB79FC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2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8B01-7618-4582-9128-2DB5AD7B3E4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77A-1A65-4873-B547-2AAB79FC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5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8B01-7618-4582-9128-2DB5AD7B3E4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77A-1A65-4873-B547-2AAB79FC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1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8B01-7618-4582-9128-2DB5AD7B3E4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77A-1A65-4873-B547-2AAB79FC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6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8B01-7618-4582-9128-2DB5AD7B3E4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77A-1A65-4873-B547-2AAB79FC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6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8B01-7618-4582-9128-2DB5AD7B3E4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D77A-1A65-4873-B547-2AAB79FC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2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8B01-7618-4582-9128-2DB5AD7B3E4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DD77A-1A65-4873-B547-2AAB79FC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1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artinries.com/article1972-73PP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untappedsource.com/blog/picassos-bullfighter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henonist.com/index.php/thenonist/permalink/minotau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estheticrealism.org/chaim-koppelman-on-picassos-minotauromachy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blopicasso.org/guernica.jsp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en.wikipedia.org/wiki/Minotau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KPbYzw-sTe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wEiflMNQJ1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en.wikipedia.org/wiki/Hercules_in_the_Maze_of_the_Minotau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monsterhigh.wikia.com/wiki/Manny_Tau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i.com/Ther/Minotauro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n.wikipedia.org/wiki/Minotaur-class_cruiser_(1906)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Minotaur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44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80"/>
                </a:solidFill>
                <a:latin typeface="Times New Roman" panose="02020603050405020304" pitchFamily="18" charset="0"/>
              </a:rPr>
              <a:t>Picasso and the Myth of the Minotaur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1911" y="1145078"/>
            <a:ext cx="539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Martin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Ries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Art Journal, winter, 1972/1973, XXXII/2</a:t>
            </a:r>
            <a:endParaRPr lang="en-US" dirty="0"/>
          </a:p>
        </p:txBody>
      </p:sp>
      <p:pic>
        <p:nvPicPr>
          <p:cNvPr id="7" name="Picture 2" descr="http://theiota.org/wp-content/uploads/2015/05/PicassoPasiph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3" y="1720003"/>
            <a:ext cx="466189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5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Picasso and Bullfights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theuntappedsource.com/blog/wp-content/uploads/2014/06/Picasso_Bullfighter-Bullfight-IV-Stabbing-the-Bu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6"/>
          <a:stretch/>
        </p:blipFill>
        <p:spPr bwMode="auto">
          <a:xfrm>
            <a:off x="1178511" y="1143000"/>
            <a:ext cx="7048497" cy="491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6075416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http://www.theuntappedsource.com/blog/picassos-bullfighters/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2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 smtClean="0">
                <a:hlinkClick r:id="rId2"/>
              </a:rPr>
              <a:t>Minotaure</a:t>
            </a:r>
            <a:r>
              <a:rPr lang="en-US" i="1" dirty="0" smtClean="0"/>
              <a:t> </a:t>
            </a:r>
            <a:r>
              <a:rPr lang="en-US" dirty="0" smtClean="0"/>
              <a:t>(1933-1939)</a:t>
            </a:r>
            <a:endParaRPr lang="en-US" dirty="0"/>
          </a:p>
        </p:txBody>
      </p:sp>
      <p:pic>
        <p:nvPicPr>
          <p:cNvPr id="10242" name="Picture 2" descr="http://thenonist.com/images/uploads/mnotaur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58" y="1238776"/>
            <a:ext cx="333236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6366" y="6488668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Albert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Skira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6103" y="599426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René Magritte, </a:t>
            </a:r>
            <a:r>
              <a:rPr lang="en-US" sz="1600" b="0" i="1" dirty="0" err="1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Minotaure</a:t>
            </a:r>
            <a:r>
              <a:rPr lang="en-US" sz="16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no. 10, 1937</a:t>
            </a:r>
            <a:endParaRPr lang="en-US" sz="1600" dirty="0"/>
          </a:p>
        </p:txBody>
      </p:sp>
      <p:pic>
        <p:nvPicPr>
          <p:cNvPr id="10244" name="Picture 4" descr="http://thenonist.com/images/uploads/mnotau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12" y="1415552"/>
            <a:ext cx="330824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1122" y="6022903"/>
            <a:ext cx="3999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Pablo Picasso, </a:t>
            </a:r>
            <a:r>
              <a:rPr lang="it-IT" sz="1600" b="0" i="1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Minotaure</a:t>
            </a:r>
            <a:r>
              <a:rPr lang="it-IT" sz="16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no. 1, 1933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129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theiota.org/wp-content/uploads/2015/05/Pasiphae_Andre-Masson_1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20" y="129436"/>
            <a:ext cx="68457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3026" y="6530236"/>
            <a:ext cx="3063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Andre Masson. Pasiphae. 1937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9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theiota.org/wp-content/uploads/2015/05/Pasipha%C3%AB_Andre-Masson_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0"/>
            <a:ext cx="761999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0138" y="5851526"/>
            <a:ext cx="306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Andre Masson. Pasiphae. 1945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4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aestheticrealism.org/wp-content/uploads/2012/03/Picasso-Minotaur-kneeling-over-sleeping-girl-et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38" y="0"/>
            <a:ext cx="727399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5684" y="5922933"/>
            <a:ext cx="8879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Pablo Picasso</a:t>
            </a:r>
          </a:p>
          <a:p>
            <a:r>
              <a:rPr lang="en-US" dirty="0" smtClean="0"/>
              <a:t>Minotaur Caressing the Hand of a Sleeping Girl with his Face, second state</a:t>
            </a:r>
          </a:p>
          <a:p>
            <a:r>
              <a:rPr lang="en-US" dirty="0" smtClean="0"/>
              <a:t>June 18, 1933, printed 1939. MOMA New York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76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s://c1.staticflickr.com/5/4081/4927359224_1caff47f2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53587" y="5666860"/>
            <a:ext cx="454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Pablo Picasso - Bacchanal and Minotaur - 1933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0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Aesthetic Re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2" y="365126"/>
            <a:ext cx="74295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6914" y="5807631"/>
            <a:ext cx="360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Pablo Picasso. </a:t>
            </a:r>
            <a:r>
              <a:rPr lang="en-US" dirty="0" err="1" smtClean="0"/>
              <a:t>Mintauromachy</a:t>
            </a:r>
            <a:r>
              <a:rPr lang="en-US" dirty="0" smtClean="0"/>
              <a:t>. 1935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75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4181" y="5398068"/>
            <a:ext cx="6229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i="0" dirty="0" smtClean="0">
                <a:solidFill>
                  <a:srgbClr val="004B96"/>
                </a:solidFill>
                <a:effectLst/>
                <a:latin typeface="Arial" panose="020B0604020202020204" pitchFamily="34" charset="0"/>
                <a:hlinkClick r:id="rId2"/>
              </a:rPr>
              <a:t>POWER AND TENDERNESS IN MEN AND IN PICASSO’S </a:t>
            </a:r>
            <a:r>
              <a:rPr lang="en-US" b="1" i="1" dirty="0" smtClean="0">
                <a:solidFill>
                  <a:srgbClr val="004B96"/>
                </a:solidFill>
                <a:effectLst/>
                <a:latin typeface="Arial" panose="020B0604020202020204" pitchFamily="34" charset="0"/>
                <a:hlinkClick r:id="rId2"/>
              </a:rPr>
              <a:t>MINOTAUROMACHY</a:t>
            </a:r>
            <a:endParaRPr lang="en-US" b="1" i="0" dirty="0" smtClean="0">
              <a:solidFill>
                <a:srgbClr val="004B96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fontAlgn="base"/>
            <a:r>
              <a:rPr lang="en-US" b="1" i="0" dirty="0" smtClean="0">
                <a:solidFill>
                  <a:srgbClr val="006496"/>
                </a:solidFill>
                <a:effectLst/>
                <a:latin typeface="Arial" panose="020B0604020202020204" pitchFamily="34" charset="0"/>
                <a:hlinkClick r:id="rId2"/>
              </a:rPr>
              <a:t>By Chaim </a:t>
            </a:r>
            <a:r>
              <a:rPr lang="en-US" b="1" i="0" dirty="0" err="1" smtClean="0">
                <a:solidFill>
                  <a:srgbClr val="006496"/>
                </a:solidFill>
                <a:effectLst/>
                <a:latin typeface="Arial" panose="020B0604020202020204" pitchFamily="34" charset="0"/>
                <a:hlinkClick r:id="rId2"/>
              </a:rPr>
              <a:t>Koppelman</a:t>
            </a:r>
            <a:endParaRPr lang="en-US" b="1" i="0" dirty="0" smtClean="0">
              <a:solidFill>
                <a:srgbClr val="006496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fontAlgn="base"/>
            <a:r>
              <a:rPr lang="en-US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2"/>
              </a:rPr>
              <a:t>Reprinted from the</a:t>
            </a:r>
            <a:r>
              <a:rPr lang="en-US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2"/>
              </a:rPr>
              <a:t> Journal of the Print World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Aesthetic Realis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00" y="365126"/>
            <a:ext cx="650199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4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Picasso’s “Guernica” (1937)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pablopicasso.org/images/paintings/guernic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9" y="1735630"/>
            <a:ext cx="822302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1270" y="5782582"/>
            <a:ext cx="421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www.pablopicasso.org/guernica.jsp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4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heseus &amp; the Minotaur | Greek vase, Athenian black figure kyl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9" y="173976"/>
            <a:ext cx="40481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4229" y="438561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Museum Collection: Toledo Museum of Art, Toledo, Ohio, USA </a:t>
            </a:r>
          </a:p>
          <a:p>
            <a:r>
              <a:rPr lang="en-US" dirty="0" smtClean="0"/>
              <a:t>Ware: Attic Black Figure</a:t>
            </a:r>
          </a:p>
          <a:p>
            <a:r>
              <a:rPr lang="en-US" dirty="0" smtClean="0"/>
              <a:t>Shape: Kylix, lip </a:t>
            </a:r>
          </a:p>
          <a:p>
            <a:r>
              <a:rPr lang="en-US" dirty="0" smtClean="0"/>
              <a:t>Painter: Attributed to the </a:t>
            </a:r>
            <a:r>
              <a:rPr lang="en-US" dirty="0" err="1" smtClean="0"/>
              <a:t>Tleson</a:t>
            </a:r>
            <a:r>
              <a:rPr lang="en-US" dirty="0" smtClean="0"/>
              <a:t> Painter</a:t>
            </a:r>
          </a:p>
          <a:p>
            <a:r>
              <a:rPr lang="en-US" dirty="0" smtClean="0"/>
              <a:t>Date: ca 550 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67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Minotaur in Popular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23454" y="6311899"/>
            <a:ext cx="394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https://en.wikipedia.org/wiki/Minotaur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 descr="http://s.mcstatic.com/thumb/7319094/20146044/4/flash_player/0/1/satyricon_film_spare_me_minotaur.jpg?v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43" y="1420233"/>
            <a:ext cx="32511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s.mlkshk-cdn.com/r/5Y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501231"/>
            <a:ext cx="322855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.photobucket.com/albums/v459/bensonmum/Minotau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10" y="1420233"/>
            <a:ext cx="367680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vignette2.wikia.nocookie.net/monsterhigh/images/6/67/Profile_art_-_SDCCI_Manny_I.jpg/revision/latest?cb=201502071332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14" y="1420233"/>
            <a:ext cx="153555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72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Fellini. “</a:t>
            </a:r>
            <a:r>
              <a:rPr lang="en-US" dirty="0" err="1" smtClean="0"/>
              <a:t>Satyricon</a:t>
            </a:r>
            <a:r>
              <a:rPr lang="en-US" dirty="0" smtClean="0"/>
              <a:t>” (1969(\)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40547" y="6311899"/>
            <a:ext cx="533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https://www.youtube.com/watch?v=KPbYzw-sTeI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 descr="http://s.mcstatic.com/thumb/7319094/20146044/4/flash_player/0/1/satyricon_film_spare_me_minotaur.jpg?v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39" y="169068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26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Bandits1981)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51149" y="6176963"/>
            <a:ext cx="5054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https://www.youtube.com/watch?v=wEiflMNQJ1o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290" name="Picture 2" descr="http://s.mlkshk-cdn.com/r/5Y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03" y="1987527"/>
            <a:ext cx="57340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7442" y="5782614"/>
            <a:ext cx="394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Battle with Agamemnon (Sean Connery)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80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Hercules and the Maze of the Minotaur (1994)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ia.media-imdb.com/images/M/MV5BMTIwNDg4MjIyMV5BMl5BanBnXkFtZTcwNDEwMzkxMQ@@._V1_SX214_AL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8" y="1690689"/>
            <a:ext cx="20383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g.photobucket.com/albums/v459/bensonmum/Minotau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68" y="1715294"/>
            <a:ext cx="61280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80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hlinkClick r:id="rId2"/>
              </a:rPr>
              <a:t>Manny </a:t>
            </a:r>
            <a:r>
              <a:rPr lang="en-US" sz="3600" dirty="0" err="1" smtClean="0">
                <a:hlinkClick r:id="rId2"/>
              </a:rPr>
              <a:t>Taur</a:t>
            </a:r>
            <a:r>
              <a:rPr lang="en-US" sz="3600" dirty="0" smtClean="0">
                <a:hlinkClick r:id="rId2"/>
              </a:rPr>
              <a:t> 2011</a:t>
            </a:r>
            <a:r>
              <a:rPr lang="en-US" sz="3600" dirty="0" smtClean="0"/>
              <a:t> (Mattel Monster High)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vignette2.wikia.nocookie.net/monsterhigh/images/6/67/Profile_art_-_SDCCI_Manny_I.jpg/revision/latest?cb=201502071332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32" y="1371600"/>
            <a:ext cx="23033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ecx.images-amazon.com/images/I/51Eyn7lhp3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78" y="1371600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0034" y="6332815"/>
            <a:ext cx="259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Manny </a:t>
            </a:r>
            <a:r>
              <a:rPr lang="en-US" dirty="0" err="1" smtClean="0"/>
              <a:t>Taur</a:t>
            </a:r>
            <a:r>
              <a:rPr lang="en-US" dirty="0" smtClean="0"/>
              <a:t> and Iris Clops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theoi.com/image/T34.9Minotau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73" y="733978"/>
            <a:ext cx="6225254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2969" y="48922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Museum Collection: Museum of Fine Arts, Boston, Massachusetts, USA </a:t>
            </a:r>
          </a:p>
          <a:p>
            <a:r>
              <a:rPr lang="en-US" dirty="0" smtClean="0"/>
              <a:t>Ware: Attic Black Figure</a:t>
            </a:r>
          </a:p>
          <a:p>
            <a:r>
              <a:rPr lang="en-US" dirty="0" smtClean="0"/>
              <a:t>Shape: Amphora</a:t>
            </a:r>
          </a:p>
          <a:p>
            <a:r>
              <a:rPr lang="en-US" dirty="0" smtClean="0"/>
              <a:t>Painter: Attributed to the </a:t>
            </a:r>
            <a:r>
              <a:rPr lang="en-US" dirty="0" err="1" smtClean="0"/>
              <a:t>Nikosthenes</a:t>
            </a:r>
            <a:r>
              <a:rPr lang="en-US" dirty="0" smtClean="0"/>
              <a:t> Painter</a:t>
            </a:r>
          </a:p>
          <a:p>
            <a:r>
              <a:rPr lang="en-US" dirty="0" smtClean="0"/>
              <a:t>Date: ca 540 BC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2185" y="6488668"/>
            <a:ext cx="454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http://www.theoi.com/Ther/Minotauros.html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3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Kunst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scherminator.com/austria/vienna/Classical/Classica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425" y="6362163"/>
            <a:ext cx="8796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“Theseus-Mosaic”, floor mosaic from a Roman villa, </a:t>
            </a:r>
            <a:r>
              <a:rPr lang="en-US" sz="1600" dirty="0" err="1" smtClean="0"/>
              <a:t>Loigersfelder</a:t>
            </a:r>
            <a:r>
              <a:rPr lang="en-US" sz="1600" dirty="0" smtClean="0"/>
              <a:t> near Salzburg, Austria. </a:t>
            </a:r>
            <a:r>
              <a:rPr lang="en-US" sz="1600" dirty="0" err="1" smtClean="0"/>
              <a:t>Kunsthistorische</a:t>
            </a:r>
            <a:r>
              <a:rPr lang="en-US" sz="1600" dirty="0" smtClean="0"/>
              <a:t> Museum.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432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lh5.ggpht.com/iAygz96XbNvhoiwyZ5Jy3vuMbVPsKvYWG6Yie-YlsSy0kaGNB6L4HCnXq7nZVA=s5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69241"/>
            <a:ext cx="501015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6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Dante. </a:t>
            </a:r>
            <a:r>
              <a:rPr lang="en-US" i="1" dirty="0" smtClean="0"/>
              <a:t>Inferno XII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14881"/>
              </p:ext>
            </p:extLst>
          </p:nvPr>
        </p:nvGraphicFramePr>
        <p:xfrm>
          <a:off x="628650" y="1690689"/>
          <a:ext cx="7886700" cy="2010052"/>
        </p:xfrm>
        <a:graphic>
          <a:graphicData uri="http://schemas.openxmlformats.org/drawingml/2006/table">
            <a:tbl>
              <a:tblPr/>
              <a:tblGrid>
                <a:gridCol w="3938650"/>
                <a:gridCol w="3948050"/>
              </a:tblGrid>
              <a:tr h="1975885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 dirty="0" smtClean="0">
                          <a:effectLst/>
                        </a:rPr>
                        <a:t>Canto </a:t>
                      </a:r>
                      <a:r>
                        <a:rPr lang="it-IT" sz="1800" b="1" dirty="0">
                          <a:effectLst/>
                        </a:rPr>
                        <a:t>XII, lines </a:t>
                      </a:r>
                      <a:r>
                        <a:rPr lang="it-IT" sz="1800" b="1" dirty="0" smtClean="0">
                          <a:effectLst/>
                        </a:rPr>
                        <a:t>16–20</a:t>
                      </a:r>
                    </a:p>
                    <a:p>
                      <a:pPr algn="l" fontAlgn="t"/>
                      <a:r>
                        <a:rPr lang="it-IT" sz="1800" dirty="0" smtClean="0">
                          <a:effectLst/>
                        </a:rPr>
                        <a:t>Lo </a:t>
                      </a:r>
                      <a:r>
                        <a:rPr lang="it-IT" sz="1800" dirty="0">
                          <a:effectLst/>
                        </a:rPr>
                        <a:t>savio mio inver' lui grido: "</a:t>
                      </a:r>
                      <a:r>
                        <a:rPr lang="it-IT" sz="1800" dirty="0" smtClean="0">
                          <a:effectLst/>
                        </a:rPr>
                        <a:t>Forse</a:t>
                      </a:r>
                    </a:p>
                    <a:p>
                      <a:pPr algn="l" fontAlgn="t"/>
                      <a:r>
                        <a:rPr lang="it-IT" sz="1800" dirty="0" smtClean="0">
                          <a:effectLst/>
                        </a:rPr>
                        <a:t>tu </a:t>
                      </a:r>
                      <a:r>
                        <a:rPr lang="it-IT" sz="1800" dirty="0">
                          <a:effectLst/>
                        </a:rPr>
                        <a:t>credi che qui sia 'l duca d'Atene</a:t>
                      </a:r>
                      <a:r>
                        <a:rPr lang="it-IT" sz="1800" dirty="0" smtClean="0">
                          <a:effectLst/>
                        </a:rPr>
                        <a:t>,</a:t>
                      </a:r>
                    </a:p>
                    <a:p>
                      <a:pPr algn="l" fontAlgn="t"/>
                      <a:r>
                        <a:rPr lang="it-IT" sz="1800" dirty="0" smtClean="0">
                          <a:effectLst/>
                        </a:rPr>
                        <a:t>che </a:t>
                      </a:r>
                      <a:r>
                        <a:rPr lang="it-IT" sz="1800" dirty="0">
                          <a:effectLst/>
                        </a:rPr>
                        <a:t>sú nel mondo la morte ti porse</a:t>
                      </a:r>
                      <a:r>
                        <a:rPr lang="it-IT" sz="1800" dirty="0" smtClean="0">
                          <a:effectLst/>
                        </a:rPr>
                        <a:t>?</a:t>
                      </a:r>
                    </a:p>
                    <a:p>
                      <a:pPr algn="l" fontAlgn="t"/>
                      <a:r>
                        <a:rPr lang="it-IT" sz="1800" dirty="0" smtClean="0">
                          <a:effectLst/>
                        </a:rPr>
                        <a:t>Pártiti</a:t>
                      </a:r>
                      <a:r>
                        <a:rPr lang="it-IT" sz="1800" dirty="0">
                          <a:effectLst/>
                        </a:rPr>
                        <a:t>, bestia, ché questi non veneammaestrato da la tua sorella</a:t>
                      </a:r>
                      <a:r>
                        <a:rPr lang="it-IT" sz="1800" dirty="0" smtClean="0">
                          <a:effectLst/>
                        </a:rPr>
                        <a:t>,</a:t>
                      </a:r>
                    </a:p>
                    <a:p>
                      <a:pPr algn="l" fontAlgn="t"/>
                      <a:r>
                        <a:rPr lang="it-IT" sz="1800" dirty="0" smtClean="0">
                          <a:effectLst/>
                        </a:rPr>
                        <a:t>ma </a:t>
                      </a:r>
                      <a:r>
                        <a:rPr lang="it-IT" sz="1800" dirty="0">
                          <a:effectLst/>
                        </a:rPr>
                        <a:t>vassi per veder la vostre pene."</a:t>
                      </a:r>
                    </a:p>
                  </a:txBody>
                  <a:tcPr marL="89813" marR="89813" marT="44906" marB="449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sz="1800" dirty="0" smtClean="0">
                          <a:effectLst/>
                        </a:rPr>
                        <a:t>My sage </a:t>
                      </a:r>
                      <a:r>
                        <a:rPr lang="en-US" sz="1800" dirty="0">
                          <a:effectLst/>
                        </a:rPr>
                        <a:t>cried out to him: "You think</a:t>
                      </a:r>
                      <a:r>
                        <a:rPr lang="en-US" sz="1800" dirty="0" smtClean="0">
                          <a:effectLst/>
                        </a:rPr>
                        <a:t>,</a:t>
                      </a:r>
                    </a:p>
                    <a:p>
                      <a:pPr algn="l" fontAlgn="t"/>
                      <a:r>
                        <a:rPr lang="en-US" sz="1800" dirty="0" smtClean="0">
                          <a:effectLst/>
                        </a:rPr>
                        <a:t>perhaps</a:t>
                      </a:r>
                      <a:r>
                        <a:rPr lang="en-US" sz="1800" dirty="0">
                          <a:effectLst/>
                        </a:rPr>
                        <a:t>, this is the Duke of Athens</a:t>
                      </a:r>
                      <a:r>
                        <a:rPr lang="en-US" sz="1800" dirty="0" smtClean="0">
                          <a:effectLst/>
                        </a:rPr>
                        <a:t>,</a:t>
                      </a:r>
                    </a:p>
                    <a:p>
                      <a:pPr algn="l" fontAlgn="t"/>
                      <a:r>
                        <a:rPr lang="en-US" sz="1800" dirty="0" smtClean="0">
                          <a:effectLst/>
                        </a:rPr>
                        <a:t>who </a:t>
                      </a:r>
                      <a:r>
                        <a:rPr lang="en-US" sz="1800" dirty="0">
                          <a:effectLst/>
                        </a:rPr>
                        <a:t>in the world put you to death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</a:p>
                    <a:p>
                      <a:pPr algn="l" fontAlgn="t"/>
                      <a:r>
                        <a:rPr lang="en-US" sz="1800" dirty="0" smtClean="0">
                          <a:effectLst/>
                        </a:rPr>
                        <a:t>Get </a:t>
                      </a:r>
                      <a:r>
                        <a:rPr lang="en-US" sz="1800" dirty="0">
                          <a:effectLst/>
                        </a:rPr>
                        <a:t>away, you beast, for this </a:t>
                      </a:r>
                      <a:r>
                        <a:rPr lang="en-US" sz="1800" dirty="0" smtClean="0">
                          <a:effectLst/>
                        </a:rPr>
                        <a:t>man</a:t>
                      </a:r>
                    </a:p>
                    <a:p>
                      <a:pPr algn="l" fontAlgn="t"/>
                      <a:r>
                        <a:rPr lang="en-US" sz="1800" dirty="0" smtClean="0">
                          <a:effectLst/>
                        </a:rPr>
                        <a:t>does </a:t>
                      </a:r>
                      <a:r>
                        <a:rPr lang="en-US" sz="1800" dirty="0">
                          <a:effectLst/>
                        </a:rPr>
                        <a:t>not come tutored by your sister</a:t>
                      </a:r>
                      <a:r>
                        <a:rPr lang="en-US" sz="1800" dirty="0" smtClean="0">
                          <a:effectLst/>
                        </a:rPr>
                        <a:t>;</a:t>
                      </a:r>
                    </a:p>
                    <a:p>
                      <a:pPr algn="l" fontAlgn="t"/>
                      <a:r>
                        <a:rPr lang="en-US" sz="1800" dirty="0" smtClean="0">
                          <a:effectLst/>
                        </a:rPr>
                        <a:t>he </a:t>
                      </a:r>
                      <a:r>
                        <a:rPr lang="en-US" sz="1800" dirty="0">
                          <a:effectLst/>
                        </a:rPr>
                        <a:t>comes to view your punishments."</a:t>
                      </a:r>
                    </a:p>
                  </a:txBody>
                  <a:tcPr marL="89813" marR="89813" marT="44906" marB="449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57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upload.wikimedia.org/wikipedia/commons/thumb/d/db/Blake_Dante_Hell_XII.jpg/1024px-Blake_Dante_Hell_X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1" y="90688"/>
            <a:ext cx="77597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57120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William Blake's image of the Minotaur to illustrate Inferno XII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0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s://upload.wikimedia.org/wikipedia/commons/e/ec/George_Frederic_Watts_-_The_Minotaur_-_Google_Art_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63" y="365126"/>
            <a:ext cx="439795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3606" y="5992297"/>
            <a:ext cx="488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George Frederic Watts. 1885. Tate Gallery.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0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hlinkClick r:id="rId2"/>
              </a:rPr>
              <a:t>Minotaur</a:t>
            </a:r>
            <a:r>
              <a:rPr lang="en-US" dirty="0">
                <a:hlinkClick r:id="rId2"/>
              </a:rPr>
              <a:t>-class cruiser (1906)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upload.wikimedia.org/wikipedia/commons/e/e7/HMS_Minotaur_USNHC_NH_60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3" y="1207439"/>
            <a:ext cx="70485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8659" y="6127233"/>
            <a:ext cx="156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HMS Minotaur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7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393</Words>
  <Application>Microsoft Office PowerPoint</Application>
  <PresentationFormat>On-screen Show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Minotaur</vt:lpstr>
      <vt:lpstr>PowerPoint Presentation</vt:lpstr>
      <vt:lpstr>PowerPoint Presentation</vt:lpstr>
      <vt:lpstr> Kunst</vt:lpstr>
      <vt:lpstr>PowerPoint Presentation</vt:lpstr>
      <vt:lpstr>Dante. Inferno XII</vt:lpstr>
      <vt:lpstr>PowerPoint Presentation</vt:lpstr>
      <vt:lpstr>PowerPoint Presentation</vt:lpstr>
      <vt:lpstr>Minotaur-class cruiser (1906) </vt:lpstr>
      <vt:lpstr>Picasso and the Myth of the Minotaur </vt:lpstr>
      <vt:lpstr>Picasso and Bullfights</vt:lpstr>
      <vt:lpstr>Minotaure (1933-1939)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Picasso’s “Guernica” (1937)</vt:lpstr>
      <vt:lpstr>Minotaur in Popular Culture</vt:lpstr>
      <vt:lpstr>Fellini. “Satyricon” (1969(\)</vt:lpstr>
      <vt:lpstr>Time Bandits1981)</vt:lpstr>
      <vt:lpstr>Hercules and the Maze of the Minotaur (1994)</vt:lpstr>
      <vt:lpstr>Manny Taur 2011 (Mattel Monster High)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Minotaur</dc:title>
  <dc:creator>Thomas Sienkewicz</dc:creator>
  <cp:lastModifiedBy>Default User</cp:lastModifiedBy>
  <cp:revision>10</cp:revision>
  <dcterms:created xsi:type="dcterms:W3CDTF">2015-11-15T22:20:10Z</dcterms:created>
  <dcterms:modified xsi:type="dcterms:W3CDTF">2015-11-23T15:28:29Z</dcterms:modified>
</cp:coreProperties>
</file>