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70" r:id="rId5"/>
    <p:sldId id="269" r:id="rId6"/>
    <p:sldId id="264" r:id="rId7"/>
    <p:sldId id="258" r:id="rId8"/>
    <p:sldId id="265" r:id="rId9"/>
    <p:sldId id="259" r:id="rId10"/>
    <p:sldId id="272" r:id="rId11"/>
    <p:sldId id="260" r:id="rId12"/>
    <p:sldId id="262" r:id="rId13"/>
    <p:sldId id="266" r:id="rId14"/>
    <p:sldId id="267" r:id="rId15"/>
    <p:sldId id="268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B7E6-8A9E-4F77-8549-EEB9F2F3DA9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2852-EBC6-4590-927A-38F00F8C7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eus.tufts.edu/cgi-bin/vor?type=phrase&amp;alts=0&amp;group=typecat&amp;lookup=Hector&amp;collection=Perseus:collection:Greco-Roma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gif"/><Relationship Id="rId4" Type="http://schemas.openxmlformats.org/officeDocument/2006/relationships/hyperlink" Target="http://www.perseus.tufts.edu/cgi-bin/vor?type=phrase&amp;alts=0&amp;group=typecat&amp;lookup=Priam&amp;collection=Perseus:collection:Greco-Rom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tryintranslation.com/PITBR/Greek/Iliad23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95399"/>
          </a:xfrm>
        </p:spPr>
        <p:txBody>
          <a:bodyPr/>
          <a:lstStyle/>
          <a:p>
            <a:r>
              <a:rPr lang="en-US" dirty="0" smtClean="0"/>
              <a:t>Athletics in Homer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willamette.edu/cla/classics/PatroclusFuneralGamesRa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386812" cy="4572000"/>
          </a:xfrm>
          <a:prstGeom prst="rect">
            <a:avLst/>
          </a:prstGeom>
          <a:noFill/>
        </p:spPr>
      </p:pic>
      <p:pic>
        <p:nvPicPr>
          <p:cNvPr id="5" name="Picture 2" descr="http://www.historylink102.com/greece2/odysseus_kills_suito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743200" cy="2114550"/>
          </a:xfrm>
          <a:prstGeom prst="rect">
            <a:avLst/>
          </a:prstGeom>
          <a:noFill/>
        </p:spPr>
      </p:pic>
      <p:pic>
        <p:nvPicPr>
          <p:cNvPr id="6" name="Picture 4" descr="http://www.accd.edu/sac/vat/arthistory/arts1303/Greek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733800"/>
            <a:ext cx="2857500" cy="27146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Chariot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Diomedes</a:t>
            </a:r>
            <a:endParaRPr lang="en-US" dirty="0" smtClean="0"/>
          </a:p>
          <a:p>
            <a:r>
              <a:rPr lang="en-US" dirty="0" err="1" smtClean="0"/>
              <a:t>Antilochos</a:t>
            </a:r>
            <a:endParaRPr lang="en-US" dirty="0" smtClean="0"/>
          </a:p>
          <a:p>
            <a:r>
              <a:rPr lang="en-US" dirty="0" err="1" smtClean="0"/>
              <a:t>Menelaos</a:t>
            </a:r>
            <a:endParaRPr lang="en-US" dirty="0" smtClean="0"/>
          </a:p>
          <a:p>
            <a:r>
              <a:rPr lang="en-US" dirty="0" err="1" smtClean="0"/>
              <a:t>Meriones</a:t>
            </a:r>
            <a:endParaRPr lang="en-US" dirty="0" smtClean="0"/>
          </a:p>
          <a:p>
            <a:r>
              <a:rPr lang="en-US" dirty="0" err="1" smtClean="0"/>
              <a:t>Eumelos</a:t>
            </a:r>
            <a:endParaRPr lang="en-US" dirty="0" smtClean="0"/>
          </a:p>
        </p:txBody>
      </p:sp>
      <p:pic>
        <p:nvPicPr>
          <p:cNvPr id="5" name="Picture 6" descr="http://www.classics.uga.edu/courses/clas1020/images/thebes/slide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057400"/>
            <a:ext cx="4876800" cy="198137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84438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www.willamette.edu/cla/classics/PatroclusFuneralGamesRa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2154725" cy="1828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Odysseus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Games on </a:t>
            </a:r>
            <a:r>
              <a:rPr lang="en-US" dirty="0" err="1" smtClean="0"/>
              <a:t>Phaeacia</a:t>
            </a:r>
            <a:endParaRPr lang="en-US" dirty="0" smtClean="0"/>
          </a:p>
          <a:p>
            <a:r>
              <a:rPr lang="en-US" dirty="0" smtClean="0"/>
              <a:t>Odysseus and </a:t>
            </a:r>
            <a:r>
              <a:rPr lang="en-US" dirty="0" err="1" smtClean="0"/>
              <a:t>Iros</a:t>
            </a:r>
            <a:endParaRPr lang="en-US" dirty="0" smtClean="0"/>
          </a:p>
          <a:p>
            <a:r>
              <a:rPr lang="en-US" dirty="0" smtClean="0"/>
              <a:t>Odysseus and the Bow</a:t>
            </a:r>
            <a:endParaRPr lang="en-US" dirty="0"/>
          </a:p>
        </p:txBody>
      </p:sp>
      <p:pic>
        <p:nvPicPr>
          <p:cNvPr id="1026" name="Picture 2" descr="http://www.moyak.com/researcher/resume/papers/odyss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2657475" cy="37433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joefelso.files.wordpress.com/2007/11/bo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85800"/>
            <a:ext cx="4448175" cy="51339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kiskoseura.fi/troija/img/OdysseusJouse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945821" cy="548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historylink102.com/greece2/odysseus_kills_suit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743200" cy="2114550"/>
          </a:xfrm>
          <a:prstGeom prst="rect">
            <a:avLst/>
          </a:prstGeom>
          <a:noFill/>
        </p:spPr>
      </p:pic>
      <p:pic>
        <p:nvPicPr>
          <p:cNvPr id="23558" name="Picture 6" descr="http://www.mlahanas.de/Greeks/Mythology/Images2/OdysseusSuitor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0"/>
            <a:ext cx="7048500" cy="2914650"/>
          </a:xfrm>
          <a:prstGeom prst="rect">
            <a:avLst/>
          </a:prstGeom>
          <a:noFill/>
        </p:spPr>
      </p:pic>
      <p:pic>
        <p:nvPicPr>
          <p:cNvPr id="23560" name="Picture 8" descr="http://www.mlahanas.de/Greeks/Gods/HomerStamps/OdysseusSuito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340" y="304800"/>
            <a:ext cx="2994660" cy="2286000"/>
          </a:xfrm>
          <a:prstGeom prst="rect">
            <a:avLst/>
          </a:prstGeom>
          <a:noFill/>
        </p:spPr>
      </p:pic>
      <p:pic>
        <p:nvPicPr>
          <p:cNvPr id="23562" name="Picture 10" descr="http://www.leasttern.com/HighSchool/odyssey/greeks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81000"/>
            <a:ext cx="2737725" cy="2286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 b="1" dirty="0" smtClean="0"/>
              <a:t>Death of Hector</a:t>
            </a:r>
            <a:r>
              <a:rPr lang="en-US" sz="4000" dirty="0" smtClean="0"/>
              <a:t> (</a:t>
            </a:r>
            <a:r>
              <a:rPr lang="en-US" sz="4000" i="1" dirty="0" smtClean="0"/>
              <a:t>Iliad XX.159-166)</a:t>
            </a:r>
            <a:endParaRPr lang="en-US" sz="4000" i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5562600" cy="492918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i="1" dirty="0" smtClean="0"/>
              <a:t>Thereby </a:t>
            </a:r>
            <a:r>
              <a:rPr lang="en-US" sz="2400" i="1" dirty="0"/>
              <a:t>they ran, one fleeing, and one pursuing. </a:t>
            </a:r>
            <a:r>
              <a:rPr lang="en-US" sz="2400" b="1" i="1" dirty="0"/>
              <a:t>In front a good man fled, but one mightier far pursued him swiftly; for it was not for beast of sacrifice or for bull's hide [160] that they strove, such as are men's prizes for swiftness of foot, but it was for the life of horse-taming </a:t>
            </a:r>
            <a:r>
              <a:rPr lang="en-US" sz="2400" b="1" i="1" dirty="0">
                <a:hlinkClick r:id="rId3"/>
              </a:rPr>
              <a:t>Hector</a:t>
            </a:r>
            <a:r>
              <a:rPr lang="en-US" sz="2400" b="1" i="1" dirty="0"/>
              <a:t> that they ran.</a:t>
            </a:r>
            <a:r>
              <a:rPr lang="en-US" sz="2400" i="1" dirty="0"/>
              <a:t> </a:t>
            </a:r>
            <a:r>
              <a:rPr lang="en-US" sz="2400" b="1" i="1" dirty="0"/>
              <a:t>And as when single-</a:t>
            </a:r>
            <a:r>
              <a:rPr lang="en-US" sz="2400" b="1" i="1" dirty="0" err="1"/>
              <a:t>hooved</a:t>
            </a:r>
            <a:r>
              <a:rPr lang="en-US" sz="2400" b="1" i="1" dirty="0"/>
              <a:t> horses that are winners of prizes course swiftly about the turning-points, and some -- great prize is set forth, a tripod haply or a woman, in </a:t>
            </a:r>
            <a:r>
              <a:rPr lang="en-US" sz="2400" b="1" i="1" dirty="0" err="1"/>
              <a:t>honour</a:t>
            </a:r>
            <a:r>
              <a:rPr lang="en-US" sz="2400" b="1" i="1" dirty="0"/>
              <a:t> of a warrior that is dead; [165] even so these twain circled thrice with swift feet about the city of </a:t>
            </a:r>
            <a:r>
              <a:rPr lang="en-US" sz="2400" b="1" i="1" dirty="0" err="1">
                <a:hlinkClick r:id="rId4"/>
              </a:rPr>
              <a:t>Priam</a:t>
            </a:r>
            <a:r>
              <a:rPr lang="en-US" sz="2400" b="1" i="1" dirty="0"/>
              <a:t>; and all the gods gazed upon them.</a:t>
            </a:r>
            <a:r>
              <a:rPr lang="en-US" sz="2400" i="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20482" name="Picture 2" descr="http://www.hungrytigerpress.com/images/troy_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5875" y="914400"/>
            <a:ext cx="4048125" cy="48482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Funeral Games of </a:t>
            </a:r>
            <a:r>
              <a:rPr lang="en-US" dirty="0" err="1" smtClean="0"/>
              <a:t>Patroclus</a:t>
            </a:r>
            <a:r>
              <a:rPr lang="en-US" dirty="0" smtClean="0"/>
              <a:t>. </a:t>
            </a:r>
            <a:r>
              <a:rPr lang="en-US" i="1" dirty="0" smtClean="0">
                <a:hlinkClick r:id="rId3"/>
              </a:rPr>
              <a:t>Iliad </a:t>
            </a:r>
            <a:r>
              <a:rPr lang="en-US" dirty="0" smtClean="0">
                <a:hlinkClick r:id="rId3"/>
              </a:rPr>
              <a:t>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Chariot Racing</a:t>
            </a:r>
          </a:p>
          <a:p>
            <a:r>
              <a:rPr lang="en-US" dirty="0" smtClean="0"/>
              <a:t>Boxing</a:t>
            </a:r>
          </a:p>
          <a:p>
            <a:r>
              <a:rPr lang="en-US" dirty="0" smtClean="0"/>
              <a:t>Wrestling</a:t>
            </a:r>
          </a:p>
          <a:p>
            <a:r>
              <a:rPr lang="en-US" dirty="0" smtClean="0"/>
              <a:t>Footrace</a:t>
            </a:r>
          </a:p>
          <a:p>
            <a:r>
              <a:rPr lang="en-US" dirty="0" smtClean="0"/>
              <a:t>Combat</a:t>
            </a:r>
          </a:p>
          <a:p>
            <a:r>
              <a:rPr lang="en-US" dirty="0" smtClean="0"/>
              <a:t>Hurling (Pig Iron)</a:t>
            </a:r>
          </a:p>
          <a:p>
            <a:r>
              <a:rPr lang="en-US" dirty="0" smtClean="0"/>
              <a:t>Archery</a:t>
            </a:r>
          </a:p>
          <a:p>
            <a:r>
              <a:rPr lang="en-US" dirty="0" smtClean="0"/>
              <a:t>Spear Throwing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Prizes for the Chariot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: a woman faultless in her work and a tripod with ears holding 22 measures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 six-year-old unbroken mare carrying an unborn mule foal</a:t>
            </a:r>
          </a:p>
          <a:p>
            <a:r>
              <a:rPr lang="en-US" dirty="0" smtClean="0"/>
              <a:t>A beautiful unfired cauldron holding four measures, still new and shiny</a:t>
            </a:r>
          </a:p>
          <a:p>
            <a:r>
              <a:rPr lang="en-US" dirty="0" smtClean="0"/>
              <a:t>Two gold talents</a:t>
            </a:r>
          </a:p>
          <a:p>
            <a:r>
              <a:rPr lang="en-US" dirty="0" smtClean="0"/>
              <a:t>A two-handled unfired bowl</a:t>
            </a:r>
          </a:p>
        </p:txBody>
      </p:sp>
      <p:pic>
        <p:nvPicPr>
          <p:cNvPr id="1027" name="Picture 3" descr="F:\Windows\My Documents\My Pictures\Sports\Miller\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143000"/>
            <a:ext cx="2436432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clatterymachinery.files.wordpress.com/2007/03/co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7200900" cy="5524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6019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Court. (1796-1865. </a:t>
            </a:r>
            <a:endParaRPr lang="en-US" smtClean="0"/>
          </a:p>
          <a:p>
            <a:r>
              <a:rPr lang="en-US" smtClean="0"/>
              <a:t>Achilles </a:t>
            </a:r>
            <a:r>
              <a:rPr lang="en-US" dirty="0" smtClean="0"/>
              <a:t>Giving Nestor the Prize for Wisdom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shafe.co.uk/crystal/images/lshafe/Greek_Francois_V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8534400" cy="6400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Francois Vase</a:t>
            </a:r>
            <a:endParaRPr lang="en-US" dirty="0"/>
          </a:p>
        </p:txBody>
      </p:sp>
      <p:pic>
        <p:nvPicPr>
          <p:cNvPr id="5122" name="Picture 2" descr="http://bp2.blogger.com/_sZ7yX2QnpqE/RpP49ZWQOaI/AAAAAAAAAhE/FZJklZvOhWU/s320/francois+v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3048000" cy="3048001"/>
          </a:xfrm>
          <a:prstGeom prst="rect">
            <a:avLst/>
          </a:prstGeom>
          <a:noFill/>
        </p:spPr>
      </p:pic>
      <p:pic>
        <p:nvPicPr>
          <p:cNvPr id="5124" name="Picture 4" descr="http://www.accd.edu/sac/vat/arthistory/arts1303/Greek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57400"/>
            <a:ext cx="2857500" cy="2714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52578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"The Francois Vase" by </a:t>
            </a:r>
            <a:r>
              <a:rPr lang="en-US" dirty="0" err="1" smtClean="0"/>
              <a:t>Ergotimos</a:t>
            </a:r>
            <a:r>
              <a:rPr lang="en-US" dirty="0" smtClean="0"/>
              <a:t> and </a:t>
            </a:r>
            <a:r>
              <a:rPr lang="en-US" dirty="0" err="1" smtClean="0"/>
              <a:t>Kleitias</a:t>
            </a:r>
            <a:r>
              <a:rPr lang="en-US" dirty="0" smtClean="0"/>
              <a:t>  is an Attic Black-figure </a:t>
            </a:r>
            <a:r>
              <a:rPr lang="en-US" dirty="0" err="1" smtClean="0"/>
              <a:t>Krater</a:t>
            </a:r>
            <a:r>
              <a:rPr lang="en-US" dirty="0" smtClean="0"/>
              <a:t> from </a:t>
            </a:r>
            <a:r>
              <a:rPr lang="en-US" dirty="0" err="1" smtClean="0"/>
              <a:t>Chiusi</a:t>
            </a:r>
            <a:r>
              <a:rPr lang="en-US" dirty="0" smtClean="0"/>
              <a:t>, c.575 B.C. and   26" height. </a:t>
            </a:r>
            <a:br>
              <a:rPr lang="en-US" dirty="0" smtClean="0"/>
            </a:br>
            <a:r>
              <a:rPr lang="en-US" dirty="0" err="1" smtClean="0"/>
              <a:t>Museo</a:t>
            </a:r>
            <a:r>
              <a:rPr lang="en-US" dirty="0" smtClean="0"/>
              <a:t> </a:t>
            </a:r>
            <a:r>
              <a:rPr lang="en-US" dirty="0" err="1" smtClean="0"/>
              <a:t>Archaeologico</a:t>
            </a:r>
            <a:r>
              <a:rPr lang="en-US" dirty="0" smtClean="0"/>
              <a:t>, Florence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www.mlahanas.de/Greeks/Arts/Francois/F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3924300" cy="3810000"/>
          </a:xfrm>
          <a:prstGeom prst="rect">
            <a:avLst/>
          </a:prstGeom>
          <a:noFill/>
        </p:spPr>
      </p:pic>
      <p:pic>
        <p:nvPicPr>
          <p:cNvPr id="22532" name="Picture 4" descr="http://www.mlahanas.de/Greeks/Arts/Francois/F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19200"/>
            <a:ext cx="3600450" cy="3600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257800"/>
            <a:ext cx="3641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Calydonian</a:t>
            </a:r>
            <a:r>
              <a:rPr lang="en-US" dirty="0" smtClean="0"/>
              <a:t> Boar Hunt</a:t>
            </a:r>
          </a:p>
          <a:p>
            <a:r>
              <a:rPr lang="en-US" b="1" dirty="0" smtClean="0"/>
              <a:t>Chariot Race at Funeral  of </a:t>
            </a:r>
            <a:r>
              <a:rPr lang="en-US" b="1" dirty="0" err="1" smtClean="0"/>
              <a:t>Patroclus</a:t>
            </a:r>
            <a:endParaRPr lang="en-US" b="1" dirty="0" smtClean="0"/>
          </a:p>
          <a:p>
            <a:r>
              <a:rPr lang="en-US" dirty="0" smtClean="0"/>
              <a:t>Marriage of </a:t>
            </a:r>
            <a:r>
              <a:rPr lang="en-US" dirty="0" err="1" smtClean="0"/>
              <a:t>Peleus</a:t>
            </a:r>
            <a:r>
              <a:rPr lang="en-US" dirty="0" smtClean="0"/>
              <a:t> and  Thetis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5181600"/>
            <a:ext cx="299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Theseus</a:t>
            </a:r>
            <a:r>
              <a:rPr lang="en-US" dirty="0" smtClean="0"/>
              <a:t> on Crete</a:t>
            </a:r>
          </a:p>
          <a:p>
            <a:r>
              <a:rPr lang="en-US" dirty="0" smtClean="0"/>
              <a:t>Battle of </a:t>
            </a:r>
            <a:r>
              <a:rPr lang="en-US" dirty="0" err="1" smtClean="0"/>
              <a:t>Lapiths</a:t>
            </a:r>
            <a:r>
              <a:rPr lang="en-US" dirty="0" smtClean="0"/>
              <a:t> and Centaurs</a:t>
            </a:r>
          </a:p>
          <a:p>
            <a:r>
              <a:rPr lang="en-US" dirty="0" smtClean="0"/>
              <a:t>Marriage of </a:t>
            </a:r>
            <a:r>
              <a:rPr lang="en-US" dirty="0" err="1" smtClean="0"/>
              <a:t>Peleus</a:t>
            </a:r>
            <a:r>
              <a:rPr lang="en-US" dirty="0" smtClean="0"/>
              <a:t> and Thetis</a:t>
            </a:r>
          </a:p>
          <a:p>
            <a:r>
              <a:rPr lang="en-US" dirty="0" smtClean="0"/>
              <a:t>Return of Hephaestus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://www.personal.kent.edu/~khame/VP.BF.FrancoisVase.02.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219450" cy="4114800"/>
          </a:xfrm>
          <a:prstGeom prst="rect">
            <a:avLst/>
          </a:prstGeom>
          <a:noFill/>
        </p:spPr>
      </p:pic>
      <p:pic>
        <p:nvPicPr>
          <p:cNvPr id="4102" name="Picture 6" descr="http://www.classics.uga.edu/courses/clas1020/images/thebes/slide16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78306" y="1295400"/>
            <a:ext cx="5465694" cy="365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SKIPREMAININGRACESLIDES" val="True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PRRESPONSE4" val="7"/>
  <p:tag name="PRRESPONSE8" val="3"/>
  <p:tag name="TPVERSION" val="2008"/>
  <p:tag name="BULLETTYPE" val="3"/>
  <p:tag name="RESPCOUNTERFORMAT" val="0"/>
  <p:tag name="BACKUPSESSIONS" val="True"/>
  <p:tag name="ROTATIONINTERVAL" val="2"/>
  <p:tag name="RACEANIMATIONSPEED" val="3"/>
  <p:tag name="BUBBLESIZEVISIBLE" val="True"/>
  <p:tag name="CUSTOMCELLFORECOLOR" val="-16777216"/>
  <p:tag name="USESCHEMECOLORS" val="True"/>
  <p:tag name="AUTOSIZEGRID" val="True"/>
  <p:tag name="CHARTLABELS" val="1"/>
  <p:tag name="INCLUDEPPT" val="True"/>
  <p:tag name="ZEROBASED" val="False"/>
  <p:tag name="FIBNUMRESULTS" val="5"/>
  <p:tag name="PRRESPONSE3" val="8"/>
  <p:tag name="PRRESPONSE9" val="2"/>
  <p:tag name="SHOWBARVISIBLE" val="True"/>
  <p:tag name="RESPCOUNTERSTYLE" val="-1"/>
  <p:tag name="BACKUPMAINTENANCE" val="7"/>
  <p:tag name="RACEENDPOINTS" val="100"/>
  <p:tag name="MAXRESPONDERS" val="5"/>
  <p:tag name="CUSTOMCELLBACKCOLOR1" val="-657956"/>
  <p:tag name="DISPLAYDEVICEID" val="True"/>
  <p:tag name="CHARTCOLORS" val="0"/>
  <p:tag name="CORRECTPOINTVALUE" val="100"/>
  <p:tag name="CHARTSCALE" val="True"/>
  <p:tag name="PRRESPONSE2" val="9"/>
  <p:tag name="PRRESPONSE10" val="1"/>
  <p:tag name="ANSWERNOWSTYLE" val="-1"/>
  <p:tag name="NUMRESPONSES" val="1"/>
  <p:tag name="RACERSMAXDISPLAYED" val="5"/>
  <p:tag name="BUBBLEGROUPING" val="3"/>
  <p:tag name="DISPLAYDEVICENUMBER" val="True"/>
  <p:tag name="RESETCHARTS" val="True"/>
  <p:tag name="REALTIMEBACKUP" val="False"/>
  <p:tag name="PRRESPONSE1" val="10"/>
  <p:tag name="SHOWFLASHWARNING" val="True"/>
  <p:tag name="COUNTDOWNSECONDS" val="10"/>
  <p:tag name="AUTOUPDATEALIASES" val="True"/>
  <p:tag name="CUSTOMGRIDBACKCOLOR" val="-722948"/>
  <p:tag name="GRIDSIZE" val="{Width=800, Height=600}"/>
  <p:tag name="INCORRECTPOINTVALUE" val="0"/>
  <p:tag name="PRRESPONSE5" val="6"/>
  <p:tag name="USESECONDARYMONITOR" val="True"/>
  <p:tag name="REVIEWONLY" val="False"/>
  <p:tag name="CUSTOMCELLBACKCOLOR3" val="-268652"/>
  <p:tag name="MULTIRESPDIVISOR" val="1"/>
  <p:tag name="FIBINCLUDEOTHER" val="True"/>
  <p:tag name="COUNTDOWNSTYLE" val="-1"/>
  <p:tag name="TEAMSINLEADERBOARD" val="5"/>
  <p:tag name="GRIDPOSITION" val="1"/>
  <p:tag name="PRRESPONSE6" val="5"/>
  <p:tag name="CHARTVALUEFORMAT" val="0%"/>
  <p:tag name="GRIDOPACITY" val="90"/>
  <p:tag name="PRRESPONSE7" val="4"/>
  <p:tag name="BUBBLEVALUEFORMAT" val="0.0"/>
  <p:tag name="FIBDISPLAYRESULTS" val="True"/>
  <p:tag name="CUSTOMCELLBACKCOLOR4" val="-8355712"/>
  <p:tag name="INPUTSOURCE" val="1"/>
  <p:tag name="POWERPOINTVERSION" val="12.0"/>
  <p:tag name="PARTICIPANTSINLEADERBOARD" val="5"/>
  <p:tag name="AUTOADJUSTPARTRANGE" val="True"/>
  <p:tag name="PARTLISTDEFAULT" val="1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194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Athletics in Homer</vt:lpstr>
      <vt:lpstr>Death of Hector (Iliad XX.159-166)</vt:lpstr>
      <vt:lpstr>Funeral Games of Patroclus. Iliad 23</vt:lpstr>
      <vt:lpstr>Prizes for the Chariot Race</vt:lpstr>
      <vt:lpstr>Slide 5</vt:lpstr>
      <vt:lpstr>Slide 6</vt:lpstr>
      <vt:lpstr>Francois Vase</vt:lpstr>
      <vt:lpstr>Slide 8</vt:lpstr>
      <vt:lpstr>Slide 9</vt:lpstr>
      <vt:lpstr>Chariot Race</vt:lpstr>
      <vt:lpstr>Slide 11</vt:lpstr>
      <vt:lpstr>Odysseus</vt:lpstr>
      <vt:lpstr>Slide 13</vt:lpstr>
      <vt:lpstr>Slide 14</vt:lpstr>
      <vt:lpstr>Slide 15</vt:lpstr>
    </vt:vector>
  </TitlesOfParts>
  <Company>Monmouth, IL 62462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Athletics in Homer</dc:title>
  <dc:creator>Monmouth College</dc:creator>
  <cp:lastModifiedBy>Tom</cp:lastModifiedBy>
  <cp:revision>44</cp:revision>
  <dcterms:created xsi:type="dcterms:W3CDTF">2008-09-29T19:16:35Z</dcterms:created>
  <dcterms:modified xsi:type="dcterms:W3CDTF">2015-02-03T03:14:02Z</dcterms:modified>
</cp:coreProperties>
</file>