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89" r:id="rId4"/>
    <p:sldId id="279" r:id="rId5"/>
    <p:sldId id="259" r:id="rId6"/>
    <p:sldId id="264" r:id="rId7"/>
    <p:sldId id="281" r:id="rId8"/>
    <p:sldId id="265" r:id="rId9"/>
    <p:sldId id="280" r:id="rId10"/>
    <p:sldId id="278" r:id="rId11"/>
    <p:sldId id="266" r:id="rId12"/>
    <p:sldId id="277" r:id="rId13"/>
    <p:sldId id="267" r:id="rId14"/>
    <p:sldId id="268" r:id="rId15"/>
    <p:sldId id="269" r:id="rId16"/>
    <p:sldId id="257" r:id="rId17"/>
    <p:sldId id="285" r:id="rId18"/>
    <p:sldId id="283" r:id="rId19"/>
    <p:sldId id="284" r:id="rId20"/>
    <p:sldId id="270" r:id="rId21"/>
    <p:sldId id="276" r:id="rId22"/>
    <p:sldId id="271" r:id="rId23"/>
    <p:sldId id="263" r:id="rId24"/>
    <p:sldId id="272" r:id="rId25"/>
    <p:sldId id="286" r:id="rId26"/>
    <p:sldId id="261" r:id="rId27"/>
    <p:sldId id="260" r:id="rId28"/>
    <p:sldId id="273" r:id="rId29"/>
    <p:sldId id="274" r:id="rId30"/>
    <p:sldId id="262" r:id="rId31"/>
    <p:sldId id="291" r:id="rId32"/>
    <p:sldId id="282" r:id="rId33"/>
    <p:sldId id="290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470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51542-9FBD-4D3D-8655-0ED9F907368C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47CCE-7124-4B64-B77E-5C3A2C9B0B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51542-9FBD-4D3D-8655-0ED9F907368C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47CCE-7124-4B64-B77E-5C3A2C9B0B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51542-9FBD-4D3D-8655-0ED9F907368C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47CCE-7124-4B64-B77E-5C3A2C9B0B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51542-9FBD-4D3D-8655-0ED9F907368C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47CCE-7124-4B64-B77E-5C3A2C9B0B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51542-9FBD-4D3D-8655-0ED9F907368C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47CCE-7124-4B64-B77E-5C3A2C9B0B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51542-9FBD-4D3D-8655-0ED9F907368C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47CCE-7124-4B64-B77E-5C3A2C9B0B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51542-9FBD-4D3D-8655-0ED9F907368C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47CCE-7124-4B64-B77E-5C3A2C9B0B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51542-9FBD-4D3D-8655-0ED9F907368C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47CCE-7124-4B64-B77E-5C3A2C9B0B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51542-9FBD-4D3D-8655-0ED9F907368C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47CCE-7124-4B64-B77E-5C3A2C9B0B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51542-9FBD-4D3D-8655-0ED9F907368C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47CCE-7124-4B64-B77E-5C3A2C9B0B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51542-9FBD-4D3D-8655-0ED9F907368C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47CCE-7124-4B64-B77E-5C3A2C9B0B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51542-9FBD-4D3D-8655-0ED9F907368C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47CCE-7124-4B64-B77E-5C3A2C9B0B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lahanas.de/Greeks/Arts/ArtemisCorfuTemple.htm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tty.edu/art/gettyguide/artObjectDetails?artobj=914" TargetMode="External"/><Relationship Id="rId2" Type="http://schemas.openxmlformats.org/officeDocument/2006/relationships/hyperlink" Target="http://www.getty.edu/art/gettyguide/artMakerDetails?maker=64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upload.wikimedia.org/wikipedia/commons/8/88/Rembrandt_Harmensz._van_Rijn_026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90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Perseus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Danae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Andromeda</a:t>
            </a:r>
            <a:endParaRPr lang="en-US" dirty="0"/>
          </a:p>
        </p:txBody>
      </p:sp>
      <p:pic>
        <p:nvPicPr>
          <p:cNvPr id="4" name="Picture 5" descr="http://craigharbison.com/images/large/07_perse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2962657" cy="4572000"/>
          </a:xfrm>
          <a:prstGeom prst="rect">
            <a:avLst/>
          </a:prstGeom>
          <a:noFill/>
        </p:spPr>
      </p:pic>
      <p:pic>
        <p:nvPicPr>
          <p:cNvPr id="5" name="Picture 2" descr="http://www.theoi.com/image/img_perseus.jpg"/>
          <p:cNvPicPr>
            <a:picLocks noChangeAspect="1" noChangeArrowheads="1"/>
          </p:cNvPicPr>
          <p:nvPr/>
        </p:nvPicPr>
        <p:blipFill>
          <a:blip r:embed="rId3" cstate="print"/>
          <a:srcRect b="8333"/>
          <a:stretch>
            <a:fillRect/>
          </a:stretch>
        </p:blipFill>
        <p:spPr bwMode="auto">
          <a:xfrm>
            <a:off x="5867400" y="228600"/>
            <a:ext cx="2990004" cy="3657600"/>
          </a:xfrm>
          <a:prstGeom prst="rect">
            <a:avLst/>
          </a:prstGeom>
          <a:noFill/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 descr="Acrisius putting Danae &amp; Perseus in the chest | Greek vase, Athenian red figure hydr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3429000"/>
            <a:ext cx="4527286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 descr="King Acrisius placing Danae &amp; Perseus in the chest | Greek vase, Athenian red figure lekyth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3790950" cy="387667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52400" y="41910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Museum Collection: Toledo Museum of Art, </a:t>
            </a:r>
            <a:br>
              <a:rPr lang="en-US" dirty="0" smtClean="0"/>
            </a:br>
            <a:r>
              <a:rPr lang="en-US" dirty="0" smtClean="0"/>
              <a:t>Catalogue No.: Toledo 1969.369 </a:t>
            </a:r>
            <a:br>
              <a:rPr lang="en-US" dirty="0" smtClean="0"/>
            </a:br>
            <a:r>
              <a:rPr lang="en-US" dirty="0" smtClean="0"/>
              <a:t>Beazley Archive No.: 694</a:t>
            </a:r>
            <a:br>
              <a:rPr lang="en-US" dirty="0" smtClean="0"/>
            </a:br>
            <a:r>
              <a:rPr lang="en-US" dirty="0" smtClean="0"/>
              <a:t>Ware: Attic Red Figure</a:t>
            </a:r>
            <a:br>
              <a:rPr lang="en-US" dirty="0" smtClean="0"/>
            </a:br>
            <a:r>
              <a:rPr lang="en-US" dirty="0" smtClean="0"/>
              <a:t>Shape: </a:t>
            </a:r>
            <a:r>
              <a:rPr lang="en-US" dirty="0" err="1" smtClean="0"/>
              <a:t>Lekythos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Painter: Attributed to the Providence Painter </a:t>
            </a:r>
            <a:br>
              <a:rPr lang="en-US" dirty="0" smtClean="0"/>
            </a:br>
            <a:r>
              <a:rPr lang="en-US" dirty="0" smtClean="0"/>
              <a:t>Date: ca 480 - 470 BC</a:t>
            </a:r>
            <a:br>
              <a:rPr lang="en-US" dirty="0" smtClean="0"/>
            </a:br>
            <a:r>
              <a:rPr lang="en-US" dirty="0" smtClean="0"/>
              <a:t>Period: Early Classical</a:t>
            </a:r>
            <a:endParaRPr lang="en-US" dirty="0"/>
          </a:p>
        </p:txBody>
      </p:sp>
      <p:pic>
        <p:nvPicPr>
          <p:cNvPr id="35844" name="Picture 4" descr="http://www.classics.uga.edu/for_faculty/clas1020/images/Perseus/slid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4738" y="0"/>
            <a:ext cx="4349262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http://www.utexas.edu/courses/larrymyth/images/perseus/CC-Danae-Chest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28600"/>
            <a:ext cx="5555894" cy="6400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876800" y="5638800"/>
            <a:ext cx="403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 smtClean="0"/>
              <a:t>Danae</a:t>
            </a:r>
            <a:r>
              <a:rPr lang="en-US" i="1" dirty="0" smtClean="0"/>
              <a:t> Painter, c. 450 - 440 BCE. Attic hydria. Museum of Fine Arts, Boston.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 descr="Perseus and the Graia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0"/>
            <a:ext cx="5962650" cy="5486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905000" y="56576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/>
              <a:t>Perseus</a:t>
            </a:r>
            <a:r>
              <a:rPr lang="en-US" dirty="0" smtClean="0"/>
              <a:t> and the </a:t>
            </a:r>
            <a:r>
              <a:rPr lang="en-US" dirty="0" err="1" smtClean="0"/>
              <a:t>Graiae</a:t>
            </a:r>
            <a:r>
              <a:rPr lang="en-US" dirty="0" smtClean="0"/>
              <a:t> by Sir Edward Coley Burne-Jones, Bt ARA (1833-1898). Oil on canvas. 1892. [Number 2 in the </a:t>
            </a:r>
            <a:r>
              <a:rPr lang="en-US" dirty="0" err="1" smtClean="0"/>
              <a:t>Perseus</a:t>
            </a:r>
            <a:r>
              <a:rPr lang="en-US" dirty="0" smtClean="0"/>
              <a:t> Cycle]. </a:t>
            </a:r>
            <a:r>
              <a:rPr lang="en-US" dirty="0" err="1" smtClean="0"/>
              <a:t>Staatsgallerie</a:t>
            </a:r>
            <a:r>
              <a:rPr lang="en-US" dirty="0" smtClean="0"/>
              <a:t> Stuttgart. 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0" y="274638"/>
            <a:ext cx="30480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Perseus</a:t>
            </a:r>
            <a:r>
              <a:rPr lang="en-US" dirty="0" smtClean="0"/>
              <a:t> and the </a:t>
            </a:r>
            <a:r>
              <a:rPr lang="en-US" dirty="0" err="1" smtClean="0"/>
              <a:t>Graiae</a:t>
            </a:r>
            <a:endParaRPr lang="en-US" dirty="0"/>
          </a:p>
        </p:txBody>
      </p:sp>
      <p:pic>
        <p:nvPicPr>
          <p:cNvPr id="22530" name="Picture 2" descr="http://www.utexas.edu/courses/larrymyth/images/perseus/DC-ArmingPerseus-B-Jon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8600"/>
            <a:ext cx="5001158" cy="6400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791200" y="3505200"/>
            <a:ext cx="335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Sir Edward Burne-Jones, 1885. Private collection.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http://www.utexas.edu/courses/larrymyth/images/perseus/HA-Medusa-Bern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4967021" cy="6400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486400" y="3657600"/>
            <a:ext cx="365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i="1" dirty="0" smtClean="0"/>
              <a:t>Giancarlo Bernini. Palazzo dei Conservatori, Rome.</a:t>
            </a:r>
            <a:r>
              <a:rPr lang="it-IT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http://www.utexas.edu/courses/larrymyth/images/perseus/HE-Medusa-Caravagg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"/>
            <a:ext cx="4102913" cy="6400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0" y="3429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b="1" i="1" dirty="0" smtClean="0"/>
              <a:t>Caravaggio</a:t>
            </a:r>
            <a:r>
              <a:rPr lang="it-IT" i="1" dirty="0" smtClean="0"/>
              <a:t>, 1598. Galleria degli Uffizi, Florence.</a:t>
            </a:r>
            <a:r>
              <a:rPr lang="it-IT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Perses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066800"/>
            <a:ext cx="3333750" cy="50006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105400" y="6019800"/>
            <a:ext cx="33604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Attic black figure vase, ca. 550 BC.</a:t>
            </a:r>
            <a:endParaRPr lang="en-US" dirty="0"/>
          </a:p>
        </p:txBody>
      </p:sp>
      <p:pic>
        <p:nvPicPr>
          <p:cNvPr id="5124" name="Picture 4" descr="Black figure vase showing Perseus cutting off Medusa's head while Hermes watches.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914400"/>
            <a:ext cx="2618209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Perseus beheading Medusa, with Athena | Greek vase, Athenian red figure pelik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85800"/>
            <a:ext cx="4556939" cy="5486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953000" y="2209800"/>
            <a:ext cx="4191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Museum Collection: Metropolitan Museum, New York, USA </a:t>
            </a:r>
            <a:br>
              <a:rPr lang="en-US" dirty="0" smtClean="0"/>
            </a:br>
            <a:r>
              <a:rPr lang="en-US" dirty="0" smtClean="0"/>
              <a:t>Catalogue Number: New York 45.11.1</a:t>
            </a:r>
            <a:br>
              <a:rPr lang="en-US" dirty="0" smtClean="0"/>
            </a:br>
            <a:r>
              <a:rPr lang="en-US" dirty="0" smtClean="0"/>
              <a:t>Beazley Archive Number: 213438</a:t>
            </a:r>
            <a:br>
              <a:rPr lang="en-US" dirty="0" smtClean="0"/>
            </a:br>
            <a:r>
              <a:rPr lang="en-US" dirty="0" smtClean="0"/>
              <a:t>Ware: Attic Red Figure</a:t>
            </a:r>
            <a:br>
              <a:rPr lang="en-US" dirty="0" smtClean="0"/>
            </a:br>
            <a:r>
              <a:rPr lang="en-US" dirty="0" smtClean="0"/>
              <a:t>Shape: </a:t>
            </a:r>
            <a:r>
              <a:rPr lang="en-US" dirty="0" err="1" smtClean="0"/>
              <a:t>Pelike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Painter: Attributed to </a:t>
            </a:r>
            <a:r>
              <a:rPr lang="en-US" dirty="0" err="1" smtClean="0"/>
              <a:t>Polygnotos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Date: ca 450 BC</a:t>
            </a:r>
            <a:br>
              <a:rPr lang="en-US" dirty="0" smtClean="0"/>
            </a:br>
            <a:r>
              <a:rPr lang="en-US" dirty="0" smtClean="0"/>
              <a:t>Period: Classical 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200" y="4648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 err="1" smtClean="0"/>
              <a:t>Nausicaa</a:t>
            </a:r>
            <a:r>
              <a:rPr lang="en-US" i="1" dirty="0" smtClean="0"/>
              <a:t> Painter (c. 450-440 BCE)</a:t>
            </a:r>
            <a:r>
              <a:rPr lang="en-US" dirty="0" smtClean="0"/>
              <a:t> Richmond, Virginia Museum 62.1.1</a:t>
            </a:r>
            <a:endParaRPr lang="en-US" dirty="0"/>
          </a:p>
        </p:txBody>
      </p:sp>
      <p:pic>
        <p:nvPicPr>
          <p:cNvPr id="40968" name="Picture 8" descr="Perseus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60541" cy="4114800"/>
          </a:xfrm>
          <a:prstGeom prst="rect">
            <a:avLst/>
          </a:prstGeom>
          <a:noFill/>
        </p:spPr>
      </p:pic>
      <p:pic>
        <p:nvPicPr>
          <p:cNvPr id="10" name="Picture 6" descr="Medusa1"/>
          <p:cNvPicPr>
            <a:picLocks noChangeAspect="1" noChangeArrowheads="1"/>
          </p:cNvPicPr>
          <p:nvPr/>
        </p:nvPicPr>
        <p:blipFill>
          <a:blip r:embed="rId3" cstate="print"/>
          <a:srcRect b="10857"/>
          <a:stretch>
            <a:fillRect/>
          </a:stretch>
        </p:blipFill>
        <p:spPr bwMode="auto">
          <a:xfrm>
            <a:off x="5396279" y="1828800"/>
            <a:ext cx="3747721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8" name="Picture 4" descr="http://downloads.bbc.co.uk/rmhttp/schools/primaryhistory/images/ancient_greeks/gods_and_heroes/g_perseus_medu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219200"/>
            <a:ext cx="6600825" cy="442912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514600" y="5638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Red-figure amphora, showing the slaying of Medusa by </a:t>
            </a:r>
            <a:r>
              <a:rPr lang="en-US" dirty="0" err="1"/>
              <a:t>Perseus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Folktale Themes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4038600" cy="54864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dirty="0" smtClean="0"/>
              <a:t>              </a:t>
            </a:r>
            <a:r>
              <a:rPr lang="en-US" sz="5600" dirty="0" smtClean="0"/>
              <a:t>The process of METAMORPHOSIS</a:t>
            </a:r>
            <a:br>
              <a:rPr lang="en-US" sz="5600" dirty="0" smtClean="0"/>
            </a:br>
            <a:r>
              <a:rPr lang="en-US" sz="5600" dirty="0" smtClean="0"/>
              <a:t>The Unwanted Child who Survives</a:t>
            </a:r>
            <a:br>
              <a:rPr lang="en-US" sz="5600" dirty="0" smtClean="0"/>
            </a:br>
            <a:r>
              <a:rPr lang="en-US" sz="5600" dirty="0" smtClean="0"/>
              <a:t>The Wicked Step-mother/Step-envy</a:t>
            </a:r>
            <a:br>
              <a:rPr lang="en-US" sz="5600" dirty="0" smtClean="0"/>
            </a:br>
            <a:r>
              <a:rPr lang="en-US" sz="5600" dirty="0" smtClean="0"/>
              <a:t>The Wicked Uncle</a:t>
            </a:r>
            <a:br>
              <a:rPr lang="en-US" sz="5600" dirty="0" smtClean="0"/>
            </a:br>
            <a:r>
              <a:rPr lang="en-US" sz="5600" dirty="0" smtClean="0"/>
              <a:t>The Rival Brothers</a:t>
            </a:r>
            <a:br>
              <a:rPr lang="en-US" sz="5600" dirty="0" smtClean="0"/>
            </a:br>
            <a:r>
              <a:rPr lang="en-US" sz="5600" dirty="0" smtClean="0"/>
              <a:t>The Curse on a Family</a:t>
            </a:r>
            <a:br>
              <a:rPr lang="en-US" sz="5600" dirty="0" smtClean="0"/>
            </a:br>
            <a:r>
              <a:rPr lang="en-US" sz="5600" dirty="0" smtClean="0"/>
              <a:t>The Curse and the Vendetta</a:t>
            </a:r>
            <a:br>
              <a:rPr lang="en-US" sz="5600" dirty="0" smtClean="0"/>
            </a:br>
            <a:r>
              <a:rPr lang="en-US" sz="5600" dirty="0" smtClean="0"/>
              <a:t>The Son's Responsibilities to his Father</a:t>
            </a:r>
            <a:br>
              <a:rPr lang="en-US" sz="5600" dirty="0" smtClean="0"/>
            </a:br>
            <a:r>
              <a:rPr lang="en-US" sz="5600" dirty="0" smtClean="0"/>
              <a:t>The Son's Search for his Father</a:t>
            </a:r>
            <a:br>
              <a:rPr lang="en-US" sz="5600" dirty="0" smtClean="0"/>
            </a:br>
            <a:r>
              <a:rPr lang="en-US" sz="5600" dirty="0" smtClean="0"/>
              <a:t>The Acquisition of Maturity</a:t>
            </a:r>
            <a:br>
              <a:rPr lang="en-US" sz="5600" dirty="0" smtClean="0"/>
            </a:br>
            <a:r>
              <a:rPr lang="en-US" sz="5600" dirty="0" smtClean="0"/>
              <a:t>The Offense against a God or Goddess and its Consequences</a:t>
            </a:r>
            <a:br>
              <a:rPr lang="en-US" sz="5600" dirty="0" smtClean="0"/>
            </a:br>
            <a:r>
              <a:rPr lang="en-US" sz="5600" dirty="0" smtClean="0"/>
              <a:t>The Unavoidable Truth of the Oracle</a:t>
            </a:r>
            <a:br>
              <a:rPr lang="en-US" sz="5600" dirty="0" smtClean="0"/>
            </a:br>
            <a:r>
              <a:rPr lang="en-US" sz="5600" dirty="0" smtClean="0"/>
              <a:t>The recognition Sign or the Test of Identity</a:t>
            </a:r>
            <a:br>
              <a:rPr lang="en-US" sz="5600" dirty="0" smtClean="0"/>
            </a:br>
            <a:r>
              <a:rPr lang="en-US" sz="5600" dirty="0" smtClean="0"/>
              <a:t>The Gift of the Culture Hero</a:t>
            </a:r>
            <a:br>
              <a:rPr lang="en-US" sz="5600" dirty="0" smtClean="0"/>
            </a:br>
            <a:r>
              <a:rPr lang="en-US" sz="5600" dirty="0" smtClean="0"/>
              <a:t>The Hero's Quest</a:t>
            </a:r>
            <a:br>
              <a:rPr lang="en-US" sz="5600" dirty="0" smtClean="0"/>
            </a:br>
            <a:r>
              <a:rPr lang="en-US" sz="5600" dirty="0" smtClean="0"/>
              <a:t>The Test of the Hero through Perils or Temptation (of irresponsibility, sensuality, violence)</a:t>
            </a:r>
            <a:br>
              <a:rPr lang="en-US" sz="5600" dirty="0" smtClean="0"/>
            </a:br>
            <a:r>
              <a:rPr lang="en-US" sz="5600" dirty="0" smtClean="0"/>
              <a:t>The Search for Immortality/the Conquest of Death/ the Descent to the Underworld/ the Harrowing of Hell</a:t>
            </a:r>
            <a:br>
              <a:rPr lang="en-US" sz="5600" dirty="0" smtClean="0"/>
            </a:br>
            <a:r>
              <a:rPr lang="en-US" sz="5600" dirty="0" smtClean="0"/>
              <a:t>Finding what is lost</a:t>
            </a:r>
            <a:br>
              <a:rPr lang="en-US" sz="5600" dirty="0" smtClean="0"/>
            </a:br>
            <a:r>
              <a:rPr lang="en-US" sz="5600" dirty="0" smtClean="0"/>
              <a:t>Freeing the Oppressed</a:t>
            </a:r>
            <a:br>
              <a:rPr lang="en-US" sz="5600" dirty="0" smtClean="0"/>
            </a:br>
            <a:r>
              <a:rPr lang="en-US" sz="5600" dirty="0" smtClean="0"/>
              <a:t>The Man who Returns</a:t>
            </a:r>
            <a:br>
              <a:rPr lang="en-US" sz="5600" dirty="0" smtClean="0"/>
            </a:br>
            <a:r>
              <a:rPr lang="en-US" sz="5600" dirty="0" smtClean="0"/>
              <a:t>The Hero's Betrayal of the Princess</a:t>
            </a:r>
            <a:br>
              <a:rPr lang="en-US" sz="5600" dirty="0" smtClean="0"/>
            </a:br>
            <a:r>
              <a:rPr lang="en-US" sz="5600" dirty="0" smtClean="0"/>
              <a:t>Rescue of the Princess</a:t>
            </a:r>
            <a:br>
              <a:rPr lang="en-US" sz="5600" dirty="0" smtClean="0"/>
            </a:br>
            <a:r>
              <a:rPr lang="en-US" sz="5600" dirty="0" smtClean="0"/>
              <a:t>Rescue by the Heroine (Women to the Rescue)</a:t>
            </a:r>
          </a:p>
          <a:p>
            <a:pPr>
              <a:buNone/>
            </a:pPr>
            <a:r>
              <a:rPr lang="en-US" dirty="0" smtClean="0"/>
              <a:t>              </a:t>
            </a:r>
            <a:r>
              <a:rPr lang="en-US" sz="5600" dirty="0" smtClean="0"/>
              <a:t>A Woman's Web</a:t>
            </a:r>
            <a:br>
              <a:rPr lang="en-US" sz="5600" dirty="0" smtClean="0"/>
            </a:br>
            <a:r>
              <a:rPr lang="en-US" sz="5600" dirty="0" smtClean="0"/>
              <a:t>A Woman's Wit</a:t>
            </a:r>
            <a:br>
              <a:rPr lang="en-US" sz="5600" dirty="0" smtClean="0"/>
            </a:br>
            <a:r>
              <a:rPr lang="en-US" sz="5600" dirty="0" smtClean="0"/>
              <a:t>The Revenge of the Woman Scorned</a:t>
            </a:r>
            <a:br>
              <a:rPr lang="en-US" sz="5600" dirty="0" smtClean="0"/>
            </a:br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24400" y="1066800"/>
            <a:ext cx="4038600" cy="556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5600" dirty="0" smtClean="0"/>
              <a:t>The Danger of the Feminine</a:t>
            </a:r>
            <a:br>
              <a:rPr lang="en-US" sz="5600" dirty="0" smtClean="0"/>
            </a:br>
            <a:r>
              <a:rPr lang="en-US" sz="5600" dirty="0" smtClean="0"/>
              <a:t>Civilization versus Chaos--Justice vs. Injustice--Love vs. Hate</a:t>
            </a:r>
            <a:br>
              <a:rPr lang="en-US" sz="5600" dirty="0" smtClean="0"/>
            </a:br>
            <a:r>
              <a:rPr lang="en-US" sz="5600" dirty="0" smtClean="0"/>
              <a:t>The Suitor Contest</a:t>
            </a:r>
            <a:br>
              <a:rPr lang="en-US" sz="5600" dirty="0" smtClean="0"/>
            </a:br>
            <a:r>
              <a:rPr lang="en-US" sz="5600" dirty="0" smtClean="0"/>
              <a:t>The Theft of the Bride</a:t>
            </a:r>
            <a:br>
              <a:rPr lang="en-US" sz="5600" dirty="0" smtClean="0"/>
            </a:br>
            <a:r>
              <a:rPr lang="en-US" sz="5600" dirty="0" smtClean="0"/>
              <a:t>The Deathly Wedding or the Fatal Marriage</a:t>
            </a:r>
            <a:br>
              <a:rPr lang="en-US" sz="5600" dirty="0" smtClean="0"/>
            </a:br>
            <a:r>
              <a:rPr lang="en-US" sz="5600" dirty="0" smtClean="0"/>
              <a:t>The Foundation Legend</a:t>
            </a:r>
            <a:br>
              <a:rPr lang="en-US" sz="5600" dirty="0" smtClean="0"/>
            </a:br>
            <a:r>
              <a:rPr lang="en-US" sz="5600" dirty="0" smtClean="0"/>
              <a:t>The Symbol upon which a Life Depends (Life Token)</a:t>
            </a:r>
            <a:br>
              <a:rPr lang="en-US" sz="5600" dirty="0" smtClean="0"/>
            </a:br>
            <a:r>
              <a:rPr lang="en-US" sz="5600" dirty="0" smtClean="0"/>
              <a:t>The Symbol upon which a City's Safety Depends</a:t>
            </a:r>
            <a:br>
              <a:rPr lang="en-US" sz="5600" dirty="0" smtClean="0"/>
            </a:br>
            <a:r>
              <a:rPr lang="en-US" sz="5600" dirty="0" smtClean="0"/>
              <a:t>The Unwanted or Unlucky Gift</a:t>
            </a:r>
            <a:br>
              <a:rPr lang="en-US" sz="5600" dirty="0" smtClean="0"/>
            </a:br>
            <a:r>
              <a:rPr lang="en-US" sz="5600" dirty="0" smtClean="0"/>
              <a:t>The Magical garment The Fatal Choice</a:t>
            </a:r>
            <a:br>
              <a:rPr lang="en-US" sz="5600" dirty="0" smtClean="0"/>
            </a:br>
            <a:r>
              <a:rPr lang="en-US" sz="5600" dirty="0" smtClean="0"/>
              <a:t>The Never-ending Punishment</a:t>
            </a:r>
            <a:br>
              <a:rPr lang="en-US" sz="5600" dirty="0" smtClean="0"/>
            </a:br>
            <a:r>
              <a:rPr lang="en-US" sz="5600" dirty="0" smtClean="0"/>
              <a:t>The Impossible Task</a:t>
            </a:r>
            <a:br>
              <a:rPr lang="en-US" sz="5600" dirty="0" smtClean="0"/>
            </a:br>
            <a:r>
              <a:rPr lang="en-US" sz="5600" dirty="0" smtClean="0"/>
              <a:t>The "Happily-ever-after" Ending</a:t>
            </a:r>
            <a:br>
              <a:rPr lang="en-US" sz="5600" dirty="0" smtClean="0"/>
            </a:br>
            <a:r>
              <a:rPr lang="en-US" sz="5600" dirty="0" smtClean="0"/>
              <a:t>Divine hostility/ Divine favor</a:t>
            </a:r>
            <a:br>
              <a:rPr lang="en-US" sz="5600" dirty="0" smtClean="0"/>
            </a:br>
            <a:r>
              <a:rPr lang="en-US" sz="5600" dirty="0" smtClean="0"/>
              <a:t>The Magic Spell or Charm</a:t>
            </a:r>
            <a:br>
              <a:rPr lang="en-US" sz="5600" dirty="0" smtClean="0"/>
            </a:br>
            <a:r>
              <a:rPr lang="en-US" sz="5600" dirty="0" smtClean="0"/>
              <a:t>The Hero's Loss of favor with his People and/or the Gods</a:t>
            </a:r>
            <a:br>
              <a:rPr lang="en-US" sz="5600" dirty="0" smtClean="0"/>
            </a:br>
            <a:r>
              <a:rPr lang="en-US" sz="5600" dirty="0" smtClean="0"/>
              <a:t>Mysterious Death of the Hero </a:t>
            </a:r>
          </a:p>
          <a:p>
            <a:pPr marL="342900" lvl="0" indent="-342900">
              <a:spcBef>
                <a:spcPct val="20000"/>
              </a:spcBef>
            </a:pPr>
            <a:r>
              <a:rPr kumimoji="0" lang="en-US" sz="5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</a:t>
            </a:r>
            <a:r>
              <a:rPr kumimoji="0" lang="en-US" sz="5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5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Apotheosis of the Hero (Deification)</a:t>
            </a:r>
            <a:br>
              <a:rPr kumimoji="0" lang="en-US" sz="5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Ingenious Device or Trick</a:t>
            </a:r>
            <a:br>
              <a:rPr kumimoji="0" lang="en-US" sz="5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Disobedient Child or Spouse</a:t>
            </a:r>
            <a:br>
              <a:rPr kumimoji="0" lang="en-US" sz="5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Harmful Curiosity</a:t>
            </a:r>
            <a:br>
              <a:rPr kumimoji="0" lang="en-US" sz="5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Solution of a riddle</a:t>
            </a:r>
            <a:br>
              <a:rPr kumimoji="0" lang="en-US" sz="5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breaking of a taboo/disobedience to divine instructions</a:t>
            </a:r>
            <a:br>
              <a:rPr kumimoji="0" lang="en-US" sz="5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skilled craftsman or possessor of a special talent</a:t>
            </a:r>
            <a:br>
              <a:rPr kumimoji="0" lang="en-US" sz="5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Intelligence versus Brute Strength</a:t>
            </a:r>
            <a:br>
              <a:rPr kumimoji="0" lang="en-US" sz="5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Accidental Murder of a near relative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http://www.utexas.edu/courses/larrymyth/images/perseus/IA-Medusa-Selin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57200"/>
            <a:ext cx="4262933" cy="6400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105400" y="3505200"/>
            <a:ext cx="4038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c. 560 - 550 BCE. </a:t>
            </a:r>
            <a:r>
              <a:rPr lang="en-US" i="1" dirty="0" err="1" smtClean="0"/>
              <a:t>Metope</a:t>
            </a:r>
            <a:r>
              <a:rPr lang="en-US" i="1" dirty="0" smtClean="0"/>
              <a:t>, Temple C at </a:t>
            </a:r>
            <a:r>
              <a:rPr lang="en-US" i="1" dirty="0" err="1" smtClean="0"/>
              <a:t>Selinus</a:t>
            </a:r>
            <a:r>
              <a:rPr lang="en-US" i="1" dirty="0" smtClean="0"/>
              <a:t> (</a:t>
            </a:r>
            <a:r>
              <a:rPr lang="en-US" i="1" dirty="0" err="1" smtClean="0"/>
              <a:t>Selinunte</a:t>
            </a:r>
            <a:r>
              <a:rPr lang="en-US" i="1" dirty="0" smtClean="0"/>
              <a:t>). </a:t>
            </a:r>
            <a:r>
              <a:rPr lang="en-US" i="1" dirty="0" err="1" smtClean="0"/>
              <a:t>Museo</a:t>
            </a:r>
            <a:r>
              <a:rPr lang="en-US" i="1" dirty="0" smtClean="0"/>
              <a:t> </a:t>
            </a:r>
            <a:r>
              <a:rPr lang="en-US" i="1" dirty="0" err="1" smtClean="0"/>
              <a:t>Archeologico</a:t>
            </a:r>
            <a:r>
              <a:rPr lang="en-US" i="1" dirty="0" smtClean="0"/>
              <a:t>, Palermo.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0" y="6488668"/>
            <a:ext cx="403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Birth of Pegasus and </a:t>
            </a:r>
            <a:r>
              <a:rPr lang="en-US" i="1" dirty="0" err="1" smtClean="0"/>
              <a:t>Crysaor</a:t>
            </a:r>
            <a:r>
              <a:rPr lang="en-US" i="1" dirty="0" smtClean="0"/>
              <a:t> c. 580 BC. Temple Pediment, Corfu </a:t>
            </a:r>
            <a:r>
              <a:rPr lang="en-US" i="1" dirty="0" err="1" smtClean="0"/>
              <a:t>Selinus</a:t>
            </a:r>
            <a:endParaRPr lang="en-US" dirty="0"/>
          </a:p>
        </p:txBody>
      </p:sp>
      <p:pic>
        <p:nvPicPr>
          <p:cNvPr id="33796" name="Picture 4" descr="http://i270.photobucket.com/albums/jj94/violators_world/Medusa/medusa_corfu.jpg"/>
          <p:cNvPicPr>
            <a:picLocks noChangeAspect="1" noChangeArrowheads="1"/>
          </p:cNvPicPr>
          <p:nvPr/>
        </p:nvPicPr>
        <p:blipFill>
          <a:blip r:embed="rId2" cstate="print"/>
          <a:srcRect t="11538" b="19231"/>
          <a:stretch>
            <a:fillRect/>
          </a:stretch>
        </p:blipFill>
        <p:spPr bwMode="auto">
          <a:xfrm>
            <a:off x="3429000" y="0"/>
            <a:ext cx="5715000" cy="1371600"/>
          </a:xfrm>
          <a:prstGeom prst="rect">
            <a:avLst/>
          </a:prstGeom>
          <a:noFill/>
        </p:spPr>
      </p:pic>
      <p:pic>
        <p:nvPicPr>
          <p:cNvPr id="8" name="Picture 2" descr="http://employees.oneonta.edu/farberas/arth/Images/109images/Greek_Archaic_Classical/Sculpture/Corfu_Medus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95400"/>
            <a:ext cx="7756144" cy="50292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0" y="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4"/>
              </a:rPr>
              <a:t>http://www.mlahanas.de/Greeks/Arts/ArtemisCorfuTemple.htm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http://www.utexas.edu/courses/larrymyth/images/perseus/JA-Pegasus-Birth-B-Jon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57200"/>
            <a:ext cx="6074359" cy="6400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324600" y="3352800"/>
            <a:ext cx="2819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Birth of Pegasus and </a:t>
            </a:r>
            <a:r>
              <a:rPr lang="en-US" dirty="0" err="1" smtClean="0"/>
              <a:t>Chrysaor</a:t>
            </a:r>
            <a:r>
              <a:rPr lang="en-US" dirty="0" smtClean="0"/>
              <a:t> from the blood of Medusa. Sir Edward Burne-Jones, 1876-1885. Southampton City Art Gallery. 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http://jssgallery.org/other_artists/benvenuto_cellini/Photo_Perseus-Celini_Bronze_Stat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0"/>
            <a:ext cx="3429000" cy="4572000"/>
          </a:xfrm>
          <a:prstGeom prst="rect">
            <a:avLst/>
          </a:prstGeom>
          <a:noFill/>
        </p:spPr>
      </p:pic>
      <p:pic>
        <p:nvPicPr>
          <p:cNvPr id="5" name="Picture 2" descr="http://www.gods-heros-myth.com/graphics/perse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0300" y="0"/>
            <a:ext cx="2933700" cy="488632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181600" y="4580453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8" name="Rectangle 7"/>
          <p:cNvSpPr/>
          <p:nvPr/>
        </p:nvSpPr>
        <p:spPr>
          <a:xfrm>
            <a:off x="5486400" y="4800600"/>
            <a:ext cx="3124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Perseus</a:t>
            </a:r>
            <a:r>
              <a:rPr lang="en-US" dirty="0" smtClean="0"/>
              <a:t> Beheading Medusa </a:t>
            </a:r>
          </a:p>
          <a:p>
            <a:r>
              <a:rPr lang="en-US" dirty="0" err="1" smtClean="0"/>
              <a:t>Benvenuto</a:t>
            </a:r>
            <a:r>
              <a:rPr lang="en-US" dirty="0" smtClean="0"/>
              <a:t> Cellini  </a:t>
            </a:r>
          </a:p>
          <a:p>
            <a:r>
              <a:rPr lang="en-US" dirty="0" smtClean="0"/>
              <a:t>1645-1554 </a:t>
            </a:r>
          </a:p>
          <a:p>
            <a:r>
              <a:rPr lang="en-US" dirty="0" smtClean="0"/>
              <a:t>Loggia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Lanzi</a:t>
            </a:r>
            <a:r>
              <a:rPr lang="en-US" dirty="0" smtClean="0"/>
              <a:t>, Florence </a:t>
            </a:r>
          </a:p>
          <a:p>
            <a:r>
              <a:rPr lang="en-US" dirty="0" smtClean="0"/>
              <a:t>Bronze </a:t>
            </a:r>
          </a:p>
          <a:p>
            <a:r>
              <a:rPr lang="en-US" dirty="0" smtClean="0"/>
              <a:t>18 feet high</a:t>
            </a:r>
            <a:endParaRPr lang="en-US" dirty="0"/>
          </a:p>
        </p:txBody>
      </p:sp>
      <p:pic>
        <p:nvPicPr>
          <p:cNvPr id="20485" name="Picture 5" descr="http://craigharbison.com/images/large/07_perse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304800"/>
            <a:ext cx="1777594" cy="2743200"/>
          </a:xfrm>
          <a:prstGeom prst="rect">
            <a:avLst/>
          </a:prstGeom>
          <a:noFill/>
        </p:spPr>
      </p:pic>
      <p:pic>
        <p:nvPicPr>
          <p:cNvPr id="20487" name="Picture 7" descr="http://www.bluffton.edu/~sullivanm/lanzi/medus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29000"/>
            <a:ext cx="3190875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http://www.utexas.edu/courses/larrymyth/images/perseus/MC-Perseus-Cano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5677510" cy="6400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943600" y="2971800"/>
            <a:ext cx="320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Antonio Canova, 1804-1808. Metropolitan Museum of Art, New York.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 descr="http://www.oldworldartisans.com/images/Web%20Pages/Fresco%20Styles/Perseus_Liberating_Andromeda,_Pompe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57200"/>
            <a:ext cx="4255008" cy="5486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159961" y="3124200"/>
            <a:ext cx="3984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Perseus</a:t>
            </a:r>
            <a:r>
              <a:rPr lang="en-US" dirty="0" smtClean="0"/>
              <a:t> Liberating Andromeda, Pompeii.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Andromeda</a:t>
            </a:r>
            <a:endParaRPr lang="en-US" dirty="0"/>
          </a:p>
        </p:txBody>
      </p:sp>
      <p:pic>
        <p:nvPicPr>
          <p:cNvPr id="1026" name="Picture 2" descr="http://myth.bestlatin.net/images/perse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447800"/>
            <a:ext cx="7143750" cy="402907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09800" y="6019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smtClean="0"/>
              <a:t>PIERO DI COSIMO. Perseus Frees Andromeda c. 1515 (Galleria degli Uffizi, Florence)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Andromeda</a:t>
            </a:r>
            <a:endParaRPr lang="en-US" dirty="0"/>
          </a:p>
        </p:txBody>
      </p:sp>
      <p:pic>
        <p:nvPicPr>
          <p:cNvPr id="2050" name="Picture 2" descr="http://www.aiwaz.net/uploads/gallery/perseus-and-andromeda-5072-m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7800"/>
            <a:ext cx="4400550" cy="52006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105400" y="4648200"/>
            <a:ext cx="350628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smtClean="0"/>
              <a:t>Perseus and Andromeda</a:t>
            </a:r>
          </a:p>
          <a:p>
            <a:r>
              <a:rPr lang="it-IT" b="1" dirty="0" smtClean="0"/>
              <a:t>Giorgio Vasari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 smtClean="0"/>
              <a:t>1570-1572</a:t>
            </a:r>
            <a:br>
              <a:rPr lang="it-IT" dirty="0" smtClean="0"/>
            </a:br>
            <a:r>
              <a:rPr lang="it-IT" dirty="0" smtClean="0"/>
              <a:t>Oil on slate, 45 ½ x 34’’</a:t>
            </a:r>
            <a:br>
              <a:rPr lang="it-IT" dirty="0" smtClean="0"/>
            </a:br>
            <a:r>
              <a:rPr lang="it-IT" dirty="0" smtClean="0"/>
              <a:t>Florence, Palazzo Vecchio, Studiolo 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http://www.utexas.edu/courses/larrymyth/images/perseus/NH-Cuyp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572500" cy="5334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6000" y="5715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i="1" dirty="0" smtClean="0"/>
              <a:t>Charles-Antoine Coypel, c. 1726-1727. Musée du Louvre, Paris.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http://www.theoi.com/image/img_perseus.jpg"/>
          <p:cNvPicPr>
            <a:picLocks noChangeAspect="1" noChangeArrowheads="1"/>
          </p:cNvPicPr>
          <p:nvPr/>
        </p:nvPicPr>
        <p:blipFill>
          <a:blip r:embed="rId2" cstate="print"/>
          <a:srcRect b="8333"/>
          <a:stretch>
            <a:fillRect/>
          </a:stretch>
        </p:blipFill>
        <p:spPr bwMode="auto">
          <a:xfrm>
            <a:off x="228600" y="457200"/>
            <a:ext cx="4796465" cy="5867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181600" y="2286000"/>
            <a:ext cx="3962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Museum Collection: </a:t>
            </a:r>
            <a:r>
              <a:rPr lang="en-US" dirty="0" err="1" smtClean="0"/>
              <a:t>Museo</a:t>
            </a:r>
            <a:r>
              <a:rPr lang="en-US" dirty="0" smtClean="0"/>
              <a:t> </a:t>
            </a:r>
            <a:r>
              <a:rPr lang="en-US" dirty="0" err="1" smtClean="0"/>
              <a:t>Archeologico</a:t>
            </a:r>
            <a:r>
              <a:rPr lang="en-US" dirty="0" smtClean="0"/>
              <a:t> </a:t>
            </a:r>
            <a:r>
              <a:rPr lang="en-US" dirty="0" err="1" smtClean="0"/>
              <a:t>Nazionale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Napoli, Naples, Italy </a:t>
            </a:r>
            <a:br>
              <a:rPr lang="en-US" dirty="0" smtClean="0"/>
            </a:br>
            <a:r>
              <a:rPr lang="en-US" dirty="0" smtClean="0"/>
              <a:t>Catalogue Number: TBA</a:t>
            </a:r>
            <a:br>
              <a:rPr lang="en-US" dirty="0" smtClean="0"/>
            </a:br>
            <a:r>
              <a:rPr lang="en-US" dirty="0" smtClean="0"/>
              <a:t>Type: Fresco, Imperial Roman</a:t>
            </a:r>
            <a:br>
              <a:rPr lang="en-US" dirty="0" smtClean="0"/>
            </a:br>
            <a:r>
              <a:rPr lang="en-US" dirty="0" smtClean="0"/>
              <a:t>Period: Imperial Roman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90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Perseus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Danae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Andromeda</a:t>
            </a:r>
            <a:endParaRPr lang="en-US" dirty="0"/>
          </a:p>
        </p:txBody>
      </p:sp>
      <p:pic>
        <p:nvPicPr>
          <p:cNvPr id="4" name="Picture 5" descr="http://craigharbison.com/images/large/07_perse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2962657" cy="4572000"/>
          </a:xfrm>
          <a:prstGeom prst="rect">
            <a:avLst/>
          </a:prstGeom>
          <a:noFill/>
        </p:spPr>
      </p:pic>
      <p:pic>
        <p:nvPicPr>
          <p:cNvPr id="5" name="Picture 2" descr="http://www.theoi.com/image/img_perseus.jpg"/>
          <p:cNvPicPr>
            <a:picLocks noChangeAspect="1" noChangeArrowheads="1"/>
          </p:cNvPicPr>
          <p:nvPr/>
        </p:nvPicPr>
        <p:blipFill>
          <a:blip r:embed="rId3" cstate="print"/>
          <a:srcRect b="8333"/>
          <a:stretch>
            <a:fillRect/>
          </a:stretch>
        </p:blipFill>
        <p:spPr bwMode="auto">
          <a:xfrm>
            <a:off x="5867400" y="228600"/>
            <a:ext cx="2990004" cy="3657600"/>
          </a:xfrm>
          <a:prstGeom prst="rect">
            <a:avLst/>
          </a:prstGeom>
          <a:noFill/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 descr="Acrisius putting Danae &amp; Perseus in the chest | Greek vase, Athenian red figure hydr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3429000"/>
            <a:ext cx="4527286" cy="3429000"/>
          </a:xfrm>
          <a:prstGeom prst="rect">
            <a:avLst/>
          </a:prstGeom>
          <a:noFill/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6858000" y="4038600"/>
            <a:ext cx="21336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Make a list of folktale themes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</a:t>
            </a:r>
            <a:endParaRPr lang="en-US" dirty="0"/>
          </a:p>
        </p:txBody>
      </p:sp>
      <p:pic>
        <p:nvPicPr>
          <p:cNvPr id="10242" name="Picture 2" descr="http://upload.wikimedia.org/wikipedia/commons/d/de/Perseus_Turning_Phineus_and_his_followers_to_St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28600"/>
            <a:ext cx="7008541" cy="5486400"/>
          </a:xfrm>
          <a:prstGeom prst="rect">
            <a:avLst/>
          </a:prstGeom>
          <a:noFill/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739525"/>
              </p:ext>
            </p:extLst>
          </p:nvPr>
        </p:nvGraphicFramePr>
        <p:xfrm>
          <a:off x="1295400" y="5684520"/>
          <a:ext cx="6477000" cy="899160"/>
        </p:xfrm>
        <a:graphic>
          <a:graphicData uri="http://schemas.openxmlformats.org/drawingml/2006/table">
            <a:tbl>
              <a:tblPr/>
              <a:tblGrid>
                <a:gridCol w="6477000"/>
              </a:tblGrid>
              <a:tr h="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Luca </a:t>
                      </a:r>
                      <a:r>
                        <a:rPr lang="en-US" b="1" dirty="0" smtClean="0"/>
                        <a:t>Giordano “</a:t>
                      </a:r>
                      <a:r>
                        <a:rPr lang="en-US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Perseus turning Phineas to Stone”</a:t>
                      </a:r>
                      <a:endParaRPr lang="en-US" dirty="0"/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Early </a:t>
                      </a:r>
                      <a:r>
                        <a:rPr lang="en-US" dirty="0" smtClean="0"/>
                        <a:t>1680s</a:t>
                      </a:r>
                    </a:p>
                    <a:p>
                      <a:r>
                        <a:rPr lang="en-US" dirty="0" smtClean="0"/>
                        <a:t>National Gallery London</a:t>
                      </a:r>
                      <a:endParaRPr lang="en-US" dirty="0"/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8273949"/>
              </p:ext>
            </p:extLst>
          </p:nvPr>
        </p:nvGraphicFramePr>
        <p:xfrm>
          <a:off x="304800" y="4937760"/>
          <a:ext cx="8610600" cy="1920240"/>
        </p:xfrm>
        <a:graphic>
          <a:graphicData uri="http://schemas.openxmlformats.org/drawingml/2006/table">
            <a:tbl>
              <a:tblPr/>
              <a:tblGrid>
                <a:gridCol w="8610600"/>
              </a:tblGrid>
              <a:tr h="1905000">
                <a:tc>
                  <a:txBody>
                    <a:bodyPr/>
                    <a:lstStyle/>
                    <a:p>
                      <a:pPr algn="l"/>
                      <a:r>
                        <a:rPr lang="en-US" u="none" strike="noStrike" dirty="0" err="1" smtClean="0">
                          <a:solidFill>
                            <a:srgbClr val="403581"/>
                          </a:solidFill>
                          <a:effectLst/>
                          <a:latin typeface="inherit"/>
                          <a:hlinkClick r:id="rId2"/>
                        </a:rPr>
                        <a:t>Sebastiano</a:t>
                      </a:r>
                      <a:r>
                        <a:rPr lang="en-US" u="none" strike="noStrike" dirty="0" smtClean="0">
                          <a:solidFill>
                            <a:srgbClr val="403581"/>
                          </a:solidFill>
                          <a:effectLst/>
                          <a:latin typeface="inherit"/>
                          <a:hlinkClick r:id="rId2"/>
                        </a:rPr>
                        <a:t> </a:t>
                      </a:r>
                      <a:r>
                        <a:rPr lang="en-US" u="none" strike="noStrike" dirty="0">
                          <a:solidFill>
                            <a:srgbClr val="403581"/>
                          </a:solidFill>
                          <a:effectLst/>
                          <a:latin typeface="inherit"/>
                          <a:hlinkClick r:id="rId2"/>
                        </a:rPr>
                        <a:t>Ricci</a:t>
                      </a:r>
                      <a:r>
                        <a:rPr lang="en-US" u="none" strike="noStrike" dirty="0">
                          <a:solidFill>
                            <a:srgbClr val="333333"/>
                          </a:solidFill>
                          <a:effectLst/>
                          <a:latin typeface="Verdana"/>
                        </a:rPr>
                        <a:t> </a:t>
                      </a:r>
                      <a:br>
                        <a:rPr lang="en-US" u="none" strike="noStrike" dirty="0">
                          <a:solidFill>
                            <a:srgbClr val="333333"/>
                          </a:solidFill>
                          <a:effectLst/>
                          <a:latin typeface="Verdana"/>
                        </a:rPr>
                      </a:br>
                      <a:r>
                        <a:rPr lang="en-US" u="none" strike="noStrike" dirty="0">
                          <a:solidFill>
                            <a:srgbClr val="333333"/>
                          </a:solidFill>
                          <a:effectLst/>
                          <a:latin typeface="Verdana"/>
                        </a:rPr>
                        <a:t>Italian, about 1705 - 1710 </a:t>
                      </a:r>
                      <a:br>
                        <a:rPr lang="en-US" u="none" strike="noStrike" dirty="0">
                          <a:solidFill>
                            <a:srgbClr val="333333"/>
                          </a:solidFill>
                          <a:effectLst/>
                          <a:latin typeface="Verdana"/>
                        </a:rPr>
                      </a:br>
                      <a:r>
                        <a:rPr lang="en-US" u="none" strike="noStrike" dirty="0">
                          <a:solidFill>
                            <a:srgbClr val="333333"/>
                          </a:solidFill>
                          <a:effectLst/>
                          <a:latin typeface="Verdana"/>
                        </a:rPr>
                        <a:t>Oil on canvas</a:t>
                      </a:r>
                      <a:br>
                        <a:rPr lang="en-US" u="none" strike="noStrike" dirty="0">
                          <a:solidFill>
                            <a:srgbClr val="333333"/>
                          </a:solidFill>
                          <a:effectLst/>
                          <a:latin typeface="Verdana"/>
                        </a:rPr>
                      </a:br>
                      <a:r>
                        <a:rPr lang="en-US" u="none" strike="noStrike" dirty="0">
                          <a:solidFill>
                            <a:srgbClr val="333333"/>
                          </a:solidFill>
                          <a:effectLst/>
                          <a:latin typeface="Verdana"/>
                        </a:rPr>
                        <a:t>25 3/16 x 30 5/16 in. </a:t>
                      </a:r>
                      <a:br>
                        <a:rPr lang="en-US" u="none" strike="noStrike" dirty="0">
                          <a:solidFill>
                            <a:srgbClr val="333333"/>
                          </a:solidFill>
                          <a:effectLst/>
                          <a:latin typeface="Verdana"/>
                        </a:rPr>
                      </a:br>
                      <a:r>
                        <a:rPr lang="en-US" u="none" strike="noStrike" dirty="0" smtClean="0">
                          <a:solidFill>
                            <a:srgbClr val="333333"/>
                          </a:solidFill>
                          <a:effectLst/>
                          <a:latin typeface="Verdana"/>
                        </a:rPr>
                        <a:t>Getty</a:t>
                      </a:r>
                      <a:r>
                        <a:rPr lang="en-US" u="none" strike="noStrike" baseline="0" dirty="0" smtClean="0">
                          <a:solidFill>
                            <a:srgbClr val="333333"/>
                          </a:solidFill>
                          <a:effectLst/>
                          <a:latin typeface="Verdana"/>
                        </a:rPr>
                        <a:t> Museum </a:t>
                      </a:r>
                      <a:r>
                        <a:rPr lang="en-US" u="none" strike="noStrike" dirty="0" smtClean="0">
                          <a:solidFill>
                            <a:srgbClr val="333333"/>
                          </a:solidFill>
                          <a:effectLst/>
                          <a:latin typeface="Verdana"/>
                          <a:hlinkClick r:id="rId3"/>
                        </a:rPr>
                        <a:t>http://www.getty.edu/art/gettyguide/artObjectDetails?artobj=914</a:t>
                      </a:r>
                      <a:endParaRPr lang="en-US" u="none" strike="noStrike" dirty="0" smtClean="0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  <a:p>
                      <a:pPr algn="l"/>
                      <a:endParaRPr lang="en-US" u="none" strike="noStrike" dirty="0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26" name="Picture 2" descr="http://www.getty.edu/art/collections/images/l/000914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551497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7274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Death of </a:t>
            </a:r>
            <a:r>
              <a:rPr lang="en-US" dirty="0" err="1" smtClean="0"/>
              <a:t>Acrisius</a:t>
            </a:r>
            <a:endParaRPr lang="en-US" dirty="0"/>
          </a:p>
        </p:txBody>
      </p:sp>
      <p:pic>
        <p:nvPicPr>
          <p:cNvPr id="39938" name="Picture 2" descr="http://fineartamerica.com/images-medium/the-discus-thrower-iain-macvini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71600"/>
            <a:ext cx="8209077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Folktale Themes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4038600" cy="54864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dirty="0" smtClean="0"/>
              <a:t>              </a:t>
            </a:r>
            <a:r>
              <a:rPr lang="en-US" sz="5600" dirty="0" smtClean="0"/>
              <a:t>The process of METAMORPHOSIS</a:t>
            </a:r>
            <a:br>
              <a:rPr lang="en-US" sz="5600" dirty="0" smtClean="0"/>
            </a:br>
            <a:r>
              <a:rPr lang="en-US" sz="5600" dirty="0" smtClean="0"/>
              <a:t>The Unwanted Child who Survives</a:t>
            </a:r>
            <a:br>
              <a:rPr lang="en-US" sz="5600" dirty="0" smtClean="0"/>
            </a:br>
            <a:r>
              <a:rPr lang="en-US" sz="5600" dirty="0" smtClean="0"/>
              <a:t>The Wicked Step-mother/Step-envy</a:t>
            </a:r>
            <a:br>
              <a:rPr lang="en-US" sz="5600" dirty="0" smtClean="0"/>
            </a:br>
            <a:r>
              <a:rPr lang="en-US" sz="5600" dirty="0" smtClean="0"/>
              <a:t>The Wicked Uncle</a:t>
            </a:r>
            <a:br>
              <a:rPr lang="en-US" sz="5600" dirty="0" smtClean="0"/>
            </a:br>
            <a:r>
              <a:rPr lang="en-US" sz="5600" dirty="0" smtClean="0"/>
              <a:t>The Rival Brothers</a:t>
            </a:r>
            <a:br>
              <a:rPr lang="en-US" sz="5600" dirty="0" smtClean="0"/>
            </a:br>
            <a:r>
              <a:rPr lang="en-US" sz="5600" dirty="0" smtClean="0"/>
              <a:t>The Curse on a Family</a:t>
            </a:r>
            <a:br>
              <a:rPr lang="en-US" sz="5600" dirty="0" smtClean="0"/>
            </a:br>
            <a:r>
              <a:rPr lang="en-US" sz="5600" dirty="0" smtClean="0"/>
              <a:t>The Curse and the Vendetta</a:t>
            </a:r>
            <a:br>
              <a:rPr lang="en-US" sz="5600" dirty="0" smtClean="0"/>
            </a:br>
            <a:r>
              <a:rPr lang="en-US" sz="5600" dirty="0" smtClean="0"/>
              <a:t>The Son's Responsibilities to his Father</a:t>
            </a:r>
            <a:br>
              <a:rPr lang="en-US" sz="5600" dirty="0" smtClean="0"/>
            </a:br>
            <a:r>
              <a:rPr lang="en-US" sz="5600" dirty="0" smtClean="0"/>
              <a:t>The Son's Search for his Father</a:t>
            </a:r>
            <a:br>
              <a:rPr lang="en-US" sz="5600" dirty="0" smtClean="0"/>
            </a:br>
            <a:r>
              <a:rPr lang="en-US" sz="5600" dirty="0" smtClean="0"/>
              <a:t>The Acquisition of Maturity</a:t>
            </a:r>
            <a:br>
              <a:rPr lang="en-US" sz="5600" dirty="0" smtClean="0"/>
            </a:br>
            <a:r>
              <a:rPr lang="en-US" sz="5600" dirty="0" smtClean="0"/>
              <a:t>The Offense against a God or Goddess and its Consequences</a:t>
            </a:r>
            <a:br>
              <a:rPr lang="en-US" sz="5600" dirty="0" smtClean="0"/>
            </a:br>
            <a:r>
              <a:rPr lang="en-US" sz="5600" dirty="0" smtClean="0"/>
              <a:t>The Unavoidable Truth of the Oracle</a:t>
            </a:r>
            <a:br>
              <a:rPr lang="en-US" sz="5600" dirty="0" smtClean="0"/>
            </a:br>
            <a:r>
              <a:rPr lang="en-US" sz="5600" dirty="0" smtClean="0"/>
              <a:t>The recognition Sign or the Test of Identity</a:t>
            </a:r>
            <a:br>
              <a:rPr lang="en-US" sz="5600" dirty="0" smtClean="0"/>
            </a:br>
            <a:r>
              <a:rPr lang="en-US" sz="5600" dirty="0" smtClean="0"/>
              <a:t>The Gift of the Culture Hero</a:t>
            </a:r>
            <a:br>
              <a:rPr lang="en-US" sz="5600" dirty="0" smtClean="0"/>
            </a:br>
            <a:r>
              <a:rPr lang="en-US" sz="5600" dirty="0" smtClean="0"/>
              <a:t>The Hero's Quest</a:t>
            </a:r>
            <a:br>
              <a:rPr lang="en-US" sz="5600" dirty="0" smtClean="0"/>
            </a:br>
            <a:r>
              <a:rPr lang="en-US" sz="5600" dirty="0" smtClean="0"/>
              <a:t>The Test of the Hero through Perils or Temptation (of irresponsibility, sensuality, violence)</a:t>
            </a:r>
            <a:br>
              <a:rPr lang="en-US" sz="5600" dirty="0" smtClean="0"/>
            </a:br>
            <a:r>
              <a:rPr lang="en-US" sz="5600" dirty="0" smtClean="0"/>
              <a:t>The Search for Immortality/the Conquest of Death/ the Descent to the Underworld/ the Harrowing of Hell</a:t>
            </a:r>
            <a:br>
              <a:rPr lang="en-US" sz="5600" dirty="0" smtClean="0"/>
            </a:br>
            <a:r>
              <a:rPr lang="en-US" sz="5600" dirty="0" smtClean="0"/>
              <a:t>Finding what is lost</a:t>
            </a:r>
            <a:br>
              <a:rPr lang="en-US" sz="5600" dirty="0" smtClean="0"/>
            </a:br>
            <a:r>
              <a:rPr lang="en-US" sz="5600" dirty="0" smtClean="0"/>
              <a:t>Freeing the Oppressed</a:t>
            </a:r>
            <a:br>
              <a:rPr lang="en-US" sz="5600" dirty="0" smtClean="0"/>
            </a:br>
            <a:r>
              <a:rPr lang="en-US" sz="5600" dirty="0" smtClean="0"/>
              <a:t>The Man who Returns</a:t>
            </a:r>
            <a:br>
              <a:rPr lang="en-US" sz="5600" dirty="0" smtClean="0"/>
            </a:br>
            <a:r>
              <a:rPr lang="en-US" sz="5600" dirty="0" smtClean="0"/>
              <a:t>The Hero's Betrayal of the Princess</a:t>
            </a:r>
            <a:br>
              <a:rPr lang="en-US" sz="5600" dirty="0" smtClean="0"/>
            </a:br>
            <a:r>
              <a:rPr lang="en-US" sz="5600" dirty="0" smtClean="0"/>
              <a:t>Rescue of the Princess</a:t>
            </a:r>
            <a:br>
              <a:rPr lang="en-US" sz="5600" dirty="0" smtClean="0"/>
            </a:br>
            <a:r>
              <a:rPr lang="en-US" sz="5600" dirty="0" smtClean="0"/>
              <a:t>Rescue by the Heroine (Women to the Rescue)</a:t>
            </a:r>
          </a:p>
          <a:p>
            <a:pPr>
              <a:buNone/>
            </a:pPr>
            <a:r>
              <a:rPr lang="en-US" dirty="0" smtClean="0"/>
              <a:t>              </a:t>
            </a:r>
            <a:r>
              <a:rPr lang="en-US" sz="5600" dirty="0" smtClean="0"/>
              <a:t>A Woman's Web</a:t>
            </a:r>
            <a:br>
              <a:rPr lang="en-US" sz="5600" dirty="0" smtClean="0"/>
            </a:br>
            <a:r>
              <a:rPr lang="en-US" sz="5600" dirty="0" smtClean="0"/>
              <a:t>A Woman's Wit</a:t>
            </a:r>
            <a:br>
              <a:rPr lang="en-US" sz="5600" dirty="0" smtClean="0"/>
            </a:br>
            <a:r>
              <a:rPr lang="en-US" sz="5600" dirty="0" smtClean="0"/>
              <a:t>The Revenge of the Woman Scorned</a:t>
            </a:r>
            <a:br>
              <a:rPr lang="en-US" sz="5600" dirty="0" smtClean="0"/>
            </a:br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24400" y="1066800"/>
            <a:ext cx="4038600" cy="556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5600" dirty="0" smtClean="0"/>
              <a:t>The Danger of the Feminine</a:t>
            </a:r>
            <a:br>
              <a:rPr lang="en-US" sz="5600" dirty="0" smtClean="0"/>
            </a:br>
            <a:r>
              <a:rPr lang="en-US" sz="5600" dirty="0" smtClean="0"/>
              <a:t>Civilization versus Chaos--Justice vs. Injustice--Love vs. Hate</a:t>
            </a:r>
            <a:br>
              <a:rPr lang="en-US" sz="5600" dirty="0" smtClean="0"/>
            </a:br>
            <a:r>
              <a:rPr lang="en-US" sz="5600" dirty="0" smtClean="0"/>
              <a:t>The Suitor Contest</a:t>
            </a:r>
            <a:br>
              <a:rPr lang="en-US" sz="5600" dirty="0" smtClean="0"/>
            </a:br>
            <a:r>
              <a:rPr lang="en-US" sz="5600" dirty="0" smtClean="0"/>
              <a:t>The Theft of the Bride</a:t>
            </a:r>
            <a:br>
              <a:rPr lang="en-US" sz="5600" dirty="0" smtClean="0"/>
            </a:br>
            <a:r>
              <a:rPr lang="en-US" sz="5600" dirty="0" smtClean="0"/>
              <a:t>The Deathly Wedding or the Fatal Marriage</a:t>
            </a:r>
            <a:br>
              <a:rPr lang="en-US" sz="5600" dirty="0" smtClean="0"/>
            </a:br>
            <a:r>
              <a:rPr lang="en-US" sz="5600" dirty="0" smtClean="0"/>
              <a:t>The Foundation Legend</a:t>
            </a:r>
            <a:br>
              <a:rPr lang="en-US" sz="5600" dirty="0" smtClean="0"/>
            </a:br>
            <a:r>
              <a:rPr lang="en-US" sz="5600" dirty="0" smtClean="0"/>
              <a:t>The Symbol upon which a Life Depends (Life Token)</a:t>
            </a:r>
            <a:br>
              <a:rPr lang="en-US" sz="5600" dirty="0" smtClean="0"/>
            </a:br>
            <a:r>
              <a:rPr lang="en-US" sz="5600" dirty="0" smtClean="0"/>
              <a:t>The Symbol upon which a City's Safety Depends</a:t>
            </a:r>
            <a:br>
              <a:rPr lang="en-US" sz="5600" dirty="0" smtClean="0"/>
            </a:br>
            <a:r>
              <a:rPr lang="en-US" sz="5600" dirty="0" smtClean="0"/>
              <a:t>The Unwanted or Unlucky Gift</a:t>
            </a:r>
            <a:br>
              <a:rPr lang="en-US" sz="5600" dirty="0" smtClean="0"/>
            </a:br>
            <a:r>
              <a:rPr lang="en-US" sz="5600" dirty="0" smtClean="0"/>
              <a:t>The Magical garment The Fatal Choice</a:t>
            </a:r>
            <a:br>
              <a:rPr lang="en-US" sz="5600" dirty="0" smtClean="0"/>
            </a:br>
            <a:r>
              <a:rPr lang="en-US" sz="5600" dirty="0" smtClean="0"/>
              <a:t>The Never-ending Punishment</a:t>
            </a:r>
            <a:br>
              <a:rPr lang="en-US" sz="5600" dirty="0" smtClean="0"/>
            </a:br>
            <a:r>
              <a:rPr lang="en-US" sz="5600" dirty="0" smtClean="0"/>
              <a:t>The Impossible Task</a:t>
            </a:r>
            <a:br>
              <a:rPr lang="en-US" sz="5600" dirty="0" smtClean="0"/>
            </a:br>
            <a:r>
              <a:rPr lang="en-US" sz="5600" dirty="0" smtClean="0"/>
              <a:t>The "Happily-ever-after" Ending</a:t>
            </a:r>
            <a:br>
              <a:rPr lang="en-US" sz="5600" dirty="0" smtClean="0"/>
            </a:br>
            <a:r>
              <a:rPr lang="en-US" sz="5600" dirty="0" smtClean="0"/>
              <a:t>Divine hostility/ Divine favor</a:t>
            </a:r>
            <a:br>
              <a:rPr lang="en-US" sz="5600" dirty="0" smtClean="0"/>
            </a:br>
            <a:r>
              <a:rPr lang="en-US" sz="5600" dirty="0" smtClean="0"/>
              <a:t>The Magic Spell or Charm</a:t>
            </a:r>
            <a:br>
              <a:rPr lang="en-US" sz="5600" dirty="0" smtClean="0"/>
            </a:br>
            <a:r>
              <a:rPr lang="en-US" sz="5600" dirty="0" smtClean="0"/>
              <a:t>The Hero's Loss of favor with his People and/or the Gods</a:t>
            </a:r>
            <a:br>
              <a:rPr lang="en-US" sz="5600" dirty="0" smtClean="0"/>
            </a:br>
            <a:r>
              <a:rPr lang="en-US" sz="5600" dirty="0" smtClean="0"/>
              <a:t>Mysterious Death of the Hero </a:t>
            </a:r>
          </a:p>
          <a:p>
            <a:pPr marL="342900" lvl="0" indent="-342900">
              <a:spcBef>
                <a:spcPct val="20000"/>
              </a:spcBef>
            </a:pPr>
            <a:r>
              <a:rPr kumimoji="0" lang="en-US" sz="5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</a:t>
            </a:r>
            <a:r>
              <a:rPr kumimoji="0" lang="en-US" sz="5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5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Apotheosis of the Hero (Deification)</a:t>
            </a:r>
            <a:br>
              <a:rPr kumimoji="0" lang="en-US" sz="5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Ingenious Device or Trick</a:t>
            </a:r>
            <a:br>
              <a:rPr kumimoji="0" lang="en-US" sz="5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Disobedient Child or Spouse</a:t>
            </a:r>
            <a:br>
              <a:rPr kumimoji="0" lang="en-US" sz="5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Harmful Curiosity</a:t>
            </a:r>
            <a:br>
              <a:rPr kumimoji="0" lang="en-US" sz="5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Solution of a riddle</a:t>
            </a:r>
            <a:br>
              <a:rPr kumimoji="0" lang="en-US" sz="5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breaking of a taboo/disobedience to divine instructions</a:t>
            </a:r>
            <a:br>
              <a:rPr kumimoji="0" lang="en-US" sz="5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skilled craftsman or possessor of a special talent</a:t>
            </a:r>
            <a:br>
              <a:rPr kumimoji="0" lang="en-US" sz="5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Intelligence versus Brute Strength</a:t>
            </a:r>
            <a:br>
              <a:rPr kumimoji="0" lang="en-US" sz="5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Accidental Murder of a near relative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 descr="http://www.mlahanas.de/Greeks/Mythology/Images/HeraclesPerse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28600"/>
            <a:ext cx="5312664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www.utexas.edu/courses/larrymyth/images/perseus/BA-Danae-Va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0"/>
            <a:ext cx="6727699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019800" y="5334000"/>
            <a:ext cx="3124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Attic Red-figure </a:t>
            </a:r>
            <a:r>
              <a:rPr lang="en-US" i="1" dirty="0" err="1" smtClean="0"/>
              <a:t>kalyx</a:t>
            </a:r>
            <a:r>
              <a:rPr lang="en-US" i="1" dirty="0" smtClean="0"/>
              <a:t> </a:t>
            </a:r>
            <a:r>
              <a:rPr lang="en-US" i="1" dirty="0" err="1" smtClean="0"/>
              <a:t>krater</a:t>
            </a:r>
            <a:r>
              <a:rPr lang="en-US" i="1" dirty="0" smtClean="0"/>
              <a:t> by the </a:t>
            </a:r>
            <a:r>
              <a:rPr lang="en-US" i="1" dirty="0" err="1" smtClean="0"/>
              <a:t>Triptolemos</a:t>
            </a:r>
            <a:r>
              <a:rPr lang="en-US" i="1" dirty="0" smtClean="0"/>
              <a:t> Painter, c. 490-480 BCE. St. Petersburg.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http://www.utexas.edu/courses/larrymyth/images/perseus/11%20Danae%20Titi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-136525"/>
            <a:ext cx="8858250" cy="657225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752600" y="6488668"/>
            <a:ext cx="518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b="1" i="1" dirty="0" smtClean="0"/>
              <a:t>Titian</a:t>
            </a:r>
            <a:r>
              <a:rPr lang="nn-NO" i="1" dirty="0" smtClean="0"/>
              <a:t>, c. 1560. Kunsthistorische Museum, Vienna.</a:t>
            </a:r>
            <a:r>
              <a:rPr lang="nn-NO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 descr="File:Rembrandt Harmensz. van Rijn 02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04800"/>
            <a:ext cx="6343650" cy="5715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600200" y="6248400"/>
            <a:ext cx="586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b="1" i="1" dirty="0" smtClean="0"/>
              <a:t>Rembrandt</a:t>
            </a:r>
            <a:r>
              <a:rPr lang="nn-NO" i="1" dirty="0" smtClean="0"/>
              <a:t>, </a:t>
            </a:r>
            <a:r>
              <a:rPr lang="en-US" dirty="0" smtClean="0"/>
              <a:t>1636-1647</a:t>
            </a:r>
            <a:r>
              <a:rPr lang="nn-NO" i="1" dirty="0" smtClean="0"/>
              <a:t>. Hermitate Museum, St. Petersburg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http://www.utexas.edu/courses/larrymyth/images/perseus/BD-Danae-Klim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838200"/>
            <a:ext cx="5715000" cy="531495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096000" y="3276600"/>
            <a:ext cx="304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Gustav Klimt, 1907-1908. Private collection, Graz.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 descr="Acrisius putting Danae &amp; Perseus in the chest | Greek vase, Athenian red figure hydr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81000"/>
            <a:ext cx="5143500" cy="38957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09800" y="4272677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Museum Collection: Museum of Fine Arts, Boston, USA</a:t>
            </a:r>
            <a:br>
              <a:rPr lang="en-US" dirty="0" smtClean="0"/>
            </a:br>
            <a:r>
              <a:rPr lang="en-US" dirty="0" smtClean="0"/>
              <a:t>Catalogue No.: Boston 13.200 </a:t>
            </a:r>
            <a:br>
              <a:rPr lang="en-US" dirty="0" smtClean="0"/>
            </a:br>
            <a:r>
              <a:rPr lang="en-US" dirty="0" smtClean="0"/>
              <a:t>Beazley Archive No.: 202466</a:t>
            </a:r>
            <a:br>
              <a:rPr lang="en-US" dirty="0" smtClean="0"/>
            </a:br>
            <a:r>
              <a:rPr lang="en-US" dirty="0" smtClean="0"/>
              <a:t>Ware: Attic Red Figure</a:t>
            </a:r>
            <a:br>
              <a:rPr lang="en-US" dirty="0" smtClean="0"/>
            </a:br>
            <a:r>
              <a:rPr lang="en-US" dirty="0" smtClean="0"/>
              <a:t>Shape: Hydria </a:t>
            </a:r>
            <a:br>
              <a:rPr lang="en-US" dirty="0" smtClean="0"/>
            </a:br>
            <a:r>
              <a:rPr lang="en-US" dirty="0" smtClean="0"/>
              <a:t>Painter: Attributed to the Gallatin Painter</a:t>
            </a:r>
            <a:br>
              <a:rPr lang="en-US" dirty="0" smtClean="0"/>
            </a:br>
            <a:r>
              <a:rPr lang="en-US" dirty="0" smtClean="0"/>
              <a:t>Date: ca 490 BC</a:t>
            </a:r>
            <a:br>
              <a:rPr lang="en-US" dirty="0" smtClean="0"/>
            </a:br>
            <a:r>
              <a:rPr lang="en-US" dirty="0" smtClean="0"/>
              <a:t>Period: Late Archaic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341</Words>
  <Application>Microsoft Office PowerPoint</Application>
  <PresentationFormat>On-screen Show (4:3)</PresentationFormat>
  <Paragraphs>55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Perseus Danae Andromeda</vt:lpstr>
      <vt:lpstr>Folktale Themes</vt:lpstr>
      <vt:lpstr>Perseus Danae Andromeda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Perseus and the Graiae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Andromeda</vt:lpstr>
      <vt:lpstr>Andromeda</vt:lpstr>
      <vt:lpstr>PowerPoint Presentation</vt:lpstr>
      <vt:lpstr>PowerPoint Presentation</vt:lpstr>
      <vt:lpstr>Lu</vt:lpstr>
      <vt:lpstr>PowerPoint Presentation</vt:lpstr>
      <vt:lpstr>Death of Acrisius</vt:lpstr>
      <vt:lpstr>Folktale Themes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Perseus</dc:title>
  <dc:creator>Tom</dc:creator>
  <cp:lastModifiedBy>Default User</cp:lastModifiedBy>
  <cp:revision>6</cp:revision>
  <dcterms:created xsi:type="dcterms:W3CDTF">2010-09-04T22:59:27Z</dcterms:created>
  <dcterms:modified xsi:type="dcterms:W3CDTF">2015-01-21T19:40:23Z</dcterms:modified>
</cp:coreProperties>
</file>