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76" r:id="rId6"/>
    <p:sldId id="278" r:id="rId7"/>
    <p:sldId id="275" r:id="rId8"/>
    <p:sldId id="274" r:id="rId9"/>
    <p:sldId id="258" r:id="rId10"/>
    <p:sldId id="260" r:id="rId11"/>
    <p:sldId id="259" r:id="rId12"/>
    <p:sldId id="262" r:id="rId13"/>
    <p:sldId id="261" r:id="rId14"/>
    <p:sldId id="283" r:id="rId15"/>
    <p:sldId id="284" r:id="rId16"/>
    <p:sldId id="264" r:id="rId17"/>
    <p:sldId id="265" r:id="rId18"/>
    <p:sldId id="281" r:id="rId19"/>
    <p:sldId id="263" r:id="rId20"/>
    <p:sldId id="269" r:id="rId21"/>
    <p:sldId id="266" r:id="rId22"/>
    <p:sldId id="271" r:id="rId23"/>
    <p:sldId id="272" r:id="rId24"/>
    <p:sldId id="273" r:id="rId25"/>
    <p:sldId id="279" r:id="rId26"/>
    <p:sldId id="280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1C6A-7647-4A89-8642-874BE1FE0D6B}" type="datetimeFigureOut">
              <a:rPr lang="en-US" smtClean="0"/>
              <a:pPr/>
              <a:t>4/5/2010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DBE3-F80A-49CB-B098-A3159A94B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1C6A-7647-4A89-8642-874BE1FE0D6B}" type="datetimeFigureOut">
              <a:rPr lang="en-US" smtClean="0"/>
              <a:pPr/>
              <a:t>4/5/2010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DBE3-F80A-49CB-B098-A3159A94B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1C6A-7647-4A89-8642-874BE1FE0D6B}" type="datetimeFigureOut">
              <a:rPr lang="en-US" smtClean="0"/>
              <a:pPr/>
              <a:t>4/5/2010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DBE3-F80A-49CB-B098-A3159A94B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1C6A-7647-4A89-8642-874BE1FE0D6B}" type="datetimeFigureOut">
              <a:rPr lang="en-US" smtClean="0"/>
              <a:pPr/>
              <a:t>4/5/2010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DBE3-F80A-49CB-B098-A3159A94B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1C6A-7647-4A89-8642-874BE1FE0D6B}" type="datetimeFigureOut">
              <a:rPr lang="en-US" smtClean="0"/>
              <a:pPr/>
              <a:t>4/5/2010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DBE3-F80A-49CB-B098-A3159A94B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1C6A-7647-4A89-8642-874BE1FE0D6B}" type="datetimeFigureOut">
              <a:rPr lang="en-US" smtClean="0"/>
              <a:pPr/>
              <a:t>4/5/2010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DBE3-F80A-49CB-B098-A3159A94B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1C6A-7647-4A89-8642-874BE1FE0D6B}" type="datetimeFigureOut">
              <a:rPr lang="en-US" smtClean="0"/>
              <a:pPr/>
              <a:t>4/5/2010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DBE3-F80A-49CB-B098-A3159A94B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1C6A-7647-4A89-8642-874BE1FE0D6B}" type="datetimeFigureOut">
              <a:rPr lang="en-US" smtClean="0"/>
              <a:pPr/>
              <a:t>4/5/2010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DBE3-F80A-49CB-B098-A3159A94B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1C6A-7647-4A89-8642-874BE1FE0D6B}" type="datetimeFigureOut">
              <a:rPr lang="en-US" smtClean="0"/>
              <a:pPr/>
              <a:t>4/5/2010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DBE3-F80A-49CB-B098-A3159A94B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1C6A-7647-4A89-8642-874BE1FE0D6B}" type="datetimeFigureOut">
              <a:rPr lang="en-US" smtClean="0"/>
              <a:pPr/>
              <a:t>4/5/2010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DBE3-F80A-49CB-B098-A3159A94B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1C6A-7647-4A89-8642-874BE1FE0D6B}" type="datetimeFigureOut">
              <a:rPr lang="en-US" smtClean="0"/>
              <a:pPr/>
              <a:t>4/5/2010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DBE3-F80A-49CB-B098-A3159A94B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71C6A-7647-4A89-8642-874BE1FE0D6B}" type="datetimeFigureOut">
              <a:rPr lang="en-US" smtClean="0"/>
              <a:pPr/>
              <a:t>4/5/2010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8DBE3-F80A-49CB-B098-A3159A94B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4/VaticanVergilFolio18vLaocoon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roma.org/~bmcmanus/thesaurusimages.html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department.monm.edu/classics/Courses/CLAS230/MythDocuments/VariationsonThemeofHeroQuest.htm" TargetMode="External"/><Relationship Id="rId3" Type="http://schemas.openxmlformats.org/officeDocument/2006/relationships/hyperlink" Target="http://department.monm.edu/classics/Courses/Clas230/MythDocuments/HeroPattern/default.htm" TargetMode="External"/><Relationship Id="rId7" Type="http://schemas.openxmlformats.org/officeDocument/2006/relationships/hyperlink" Target="http://department.monm.edu/classics/Courses/CLAS230/MythDocuments/FiveStagesofHeroQuest.htm" TargetMode="External"/><Relationship Id="rId2" Type="http://schemas.openxmlformats.org/officeDocument/2006/relationships/hyperlink" Target="http://department.monm.edu/classics/Courses/CLAS230/MythDocuments/HERODefinition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partment.monm.edu/classics/Courses/CLAS230/MythDocuments/HEROQUEST.htm" TargetMode="External"/><Relationship Id="rId5" Type="http://schemas.openxmlformats.org/officeDocument/2006/relationships/hyperlink" Target="http://www.faculty.de.gcsu.edu/~mmagouli/hero_patterns.htm" TargetMode="External"/><Relationship Id="rId10" Type="http://schemas.openxmlformats.org/officeDocument/2006/relationships/image" Target="../media/image12.jpeg"/><Relationship Id="rId4" Type="http://schemas.openxmlformats.org/officeDocument/2006/relationships/hyperlink" Target="http://department.monm.edu/classics/HeroineList.htm" TargetMode="External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bsj.ca/arts/classics/courses/clas1502/aenout.html" TargetMode="External"/><Relationship Id="rId2" Type="http://schemas.openxmlformats.org/officeDocument/2006/relationships/hyperlink" Target="http://www.uky.edu/AS/Classics/aeneidout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Aeneas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219200"/>
            <a:ext cx="6400800" cy="1752600"/>
          </a:xfrm>
        </p:spPr>
        <p:txBody>
          <a:bodyPr/>
          <a:lstStyle/>
          <a:p>
            <a:r>
              <a:rPr lang="en-US" dirty="0" smtClean="0"/>
              <a:t>Vergil’s </a:t>
            </a:r>
            <a:r>
              <a:rPr lang="en-US" i="1" dirty="0" err="1" smtClean="0"/>
              <a:t>Aeneid</a:t>
            </a:r>
            <a:endParaRPr lang="en-US" i="1" dirty="0" smtClean="0"/>
          </a:p>
          <a:p>
            <a:r>
              <a:rPr lang="en-US" dirty="0" smtClean="0"/>
              <a:t>29-19 B.C.</a:t>
            </a:r>
            <a:endParaRPr lang="en-US" dirty="0"/>
          </a:p>
        </p:txBody>
      </p:sp>
      <p:pic>
        <p:nvPicPr>
          <p:cNvPr id="7170" name="Picture 2" descr="http://people.emich.edu/jholoka/verg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362200"/>
            <a:ext cx="3505200" cy="3343275"/>
          </a:xfrm>
          <a:prstGeom prst="rect">
            <a:avLst/>
          </a:prstGeom>
          <a:noFill/>
        </p:spPr>
      </p:pic>
      <p:pic>
        <p:nvPicPr>
          <p:cNvPr id="7172" name="Picture 4" descr="http://2.bp.blogspot.com/_PklogaXiG6Y/R1HJxfw1kiI/AAAAAAAADKk/y_dMgONwnYE/s400/VirgilPortra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38400"/>
            <a:ext cx="33147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Travels of Aeneas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faculty.gvsu.edu/websterm/Aenea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5686425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Aeneid</a:t>
            </a:r>
            <a:r>
              <a:rPr lang="en-US" dirty="0" smtClean="0"/>
              <a:t>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personal.monm.edu/aoddson/academics/aeneid%20or%20dante/aeneid/miscellaneous%20pictures/tempe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524000"/>
            <a:ext cx="3476625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i="1" dirty="0" err="1" smtClean="0"/>
              <a:t>Aeneid</a:t>
            </a:r>
            <a:r>
              <a:rPr lang="en-US" i="1" dirty="0" smtClean="0"/>
              <a:t> </a:t>
            </a:r>
            <a:r>
              <a:rPr lang="en-US" dirty="0" smtClean="0"/>
              <a:t>I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www.bestpriceart.com/vault/wgart_-art-p-pietro-cortona-venus_h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334250" cy="52006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384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PIETRO DA CORTONA (1596-1669)</a:t>
            </a:r>
            <a:br>
              <a:rPr lang="en-US" dirty="0" smtClean="0"/>
            </a:br>
            <a:r>
              <a:rPr lang="en-US" dirty="0" smtClean="0"/>
              <a:t>Venus as Huntress Appears to Aeneas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Aeneid</a:t>
            </a:r>
            <a:r>
              <a:rPr lang="en-US" dirty="0" smtClean="0"/>
              <a:t> I</a:t>
            </a:r>
            <a:endParaRPr lang="en-US" i="1" dirty="0"/>
          </a:p>
        </p:txBody>
      </p:sp>
      <p:pic>
        <p:nvPicPr>
          <p:cNvPr id="10242" name="Picture 2" descr="http://personal.monm.edu/aoddson/academics/aeneid%20or%20dante/aeneid/miscellaneous%20pictures/tvenu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3281323" cy="452596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" y="5638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Artist:  G. B. Tiepolo</a:t>
            </a:r>
            <a:endParaRPr lang="en-US" dirty="0" smtClean="0"/>
          </a:p>
          <a:p>
            <a:r>
              <a:rPr lang="en-US" b="1" dirty="0" smtClean="0"/>
              <a:t>Date: 1757</a:t>
            </a:r>
            <a:endParaRPr lang="en-US" dirty="0" smtClean="0"/>
          </a:p>
          <a:p>
            <a:r>
              <a:rPr lang="en-US" b="1" dirty="0" smtClean="0"/>
              <a:t>Title: Aeneas and Venus</a:t>
            </a:r>
            <a:endParaRPr lang="en-US" dirty="0"/>
          </a:p>
        </p:txBody>
      </p:sp>
      <p:pic>
        <p:nvPicPr>
          <p:cNvPr id="10244" name="Picture 4" descr="http://personal.monm.edu/aoddson/academics/aeneid%20or%20dante/aeneid/dido%20images/dido08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447800"/>
            <a:ext cx="4324350" cy="407670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26720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Artist: G. B. Tiepolo</a:t>
            </a:r>
            <a:endParaRPr lang="en-US" dirty="0" smtClean="0"/>
          </a:p>
          <a:p>
            <a:r>
              <a:rPr lang="en-US" b="1" dirty="0" smtClean="0"/>
              <a:t>Date: 1757</a:t>
            </a:r>
            <a:endParaRPr lang="en-US" dirty="0" smtClean="0"/>
          </a:p>
          <a:p>
            <a:r>
              <a:rPr lang="en-US" b="1" dirty="0" smtClean="0"/>
              <a:t>Title:  Aeneas Presents Cupid in the Form of </a:t>
            </a:r>
            <a:r>
              <a:rPr lang="en-US" b="1" dirty="0" err="1" smtClean="0"/>
              <a:t>Ascanius</a:t>
            </a:r>
            <a:r>
              <a:rPr lang="en-US" b="1" dirty="0" smtClean="0"/>
              <a:t> to Dido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Death of </a:t>
            </a:r>
            <a:r>
              <a:rPr lang="en-US" dirty="0" err="1" smtClean="0"/>
              <a:t>Laocoon</a:t>
            </a:r>
            <a:endParaRPr lang="en-US" dirty="0"/>
          </a:p>
        </p:txBody>
      </p:sp>
      <p:pic>
        <p:nvPicPr>
          <p:cNvPr id="38914" name="Picture 2" descr="http://www.idcrome.org/laocoon_files/Laocoon-Vatican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4105275" cy="5200650"/>
          </a:xfrm>
          <a:prstGeom prst="rect">
            <a:avLst/>
          </a:prstGeom>
          <a:noFill/>
        </p:spPr>
      </p:pic>
      <p:pic>
        <p:nvPicPr>
          <p:cNvPr id="38918" name="Picture 6" descr="File:VaticanVergilFolio18vLaocoo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914400"/>
            <a:ext cx="4876800" cy="5715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611933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i="1" dirty="0" err="1" smtClean="0"/>
              <a:t>Laocoon</a:t>
            </a:r>
            <a:r>
              <a:rPr lang="en-US" sz="1400" dirty="0" smtClean="0"/>
              <a:t> and His Sons, Hellenistic Greek, early 1st century, in Vatican Museums, Rome, by </a:t>
            </a:r>
            <a:r>
              <a:rPr lang="en-US" sz="1400" dirty="0" err="1" smtClean="0"/>
              <a:t>Athanadoros</a:t>
            </a:r>
            <a:r>
              <a:rPr lang="en-US" sz="1400" dirty="0" smtClean="0"/>
              <a:t>, </a:t>
            </a:r>
            <a:r>
              <a:rPr lang="en-US" sz="1400" dirty="0" err="1" smtClean="0"/>
              <a:t>Hagesandros</a:t>
            </a:r>
            <a:r>
              <a:rPr lang="en-US" sz="1400" dirty="0" smtClean="0"/>
              <a:t>, and </a:t>
            </a:r>
            <a:r>
              <a:rPr lang="en-US" sz="1400" dirty="0" err="1" smtClean="0"/>
              <a:t>Polydoros</a:t>
            </a:r>
            <a:r>
              <a:rPr lang="en-US" sz="1400" dirty="0" smtClean="0"/>
              <a:t> of Rhodes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ww.artphil.co.kr/3.edu/images/Painting/ElGreco/images/Laoc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7553325" cy="612457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200400" y="6488668"/>
            <a:ext cx="1945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El Greco / </a:t>
            </a:r>
            <a:r>
              <a:rPr lang="en-US" dirty="0" err="1" smtClean="0"/>
              <a:t>Laocoon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Aeneid</a:t>
            </a:r>
            <a:r>
              <a:rPr lang="en-US" dirty="0" smtClean="0"/>
              <a:t> IV</a:t>
            </a:r>
            <a:endParaRPr lang="en-US" i="1" dirty="0"/>
          </a:p>
        </p:txBody>
      </p:sp>
      <p:pic>
        <p:nvPicPr>
          <p:cNvPr id="13314" name="Picture 2" descr="http://personal.monm.edu/aoddson/academics/aeneid%20or%20dante/aeneid/dido%20images/dido1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6734836" cy="4114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447800" y="5410200"/>
            <a:ext cx="708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Artist:  J. M. W. Turner</a:t>
            </a:r>
            <a:endParaRPr lang="en-US" dirty="0" smtClean="0"/>
          </a:p>
          <a:p>
            <a:r>
              <a:rPr lang="en-US" b="1" dirty="0" smtClean="0"/>
              <a:t>Title:  Dido and Aeneas Leaving Carthage on the Morning of the Chase</a:t>
            </a:r>
            <a:endParaRPr lang="en-US" dirty="0" smtClean="0"/>
          </a:p>
          <a:p>
            <a:r>
              <a:rPr lang="en-US" b="1" dirty="0" smtClean="0"/>
              <a:t>Date: 1814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Aeneid</a:t>
            </a:r>
            <a:r>
              <a:rPr lang="en-US" dirty="0" smtClean="0"/>
              <a:t> IV</a:t>
            </a:r>
            <a:endParaRPr lang="en-US" i="1" dirty="0"/>
          </a:p>
        </p:txBody>
      </p:sp>
      <p:pic>
        <p:nvPicPr>
          <p:cNvPr id="14338" name="Picture 2" descr="http://www.vortigernstudies.org.uk/vergilca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362200"/>
            <a:ext cx="3524250" cy="3429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5791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Vergilius</a:t>
            </a:r>
            <a:r>
              <a:rPr lang="en-US" b="1" dirty="0" smtClean="0"/>
              <a:t> </a:t>
            </a:r>
            <a:r>
              <a:rPr lang="en-US" b="1" dirty="0" err="1" smtClean="0"/>
              <a:t>Romanus</a:t>
            </a:r>
            <a:r>
              <a:rPr lang="en-US" b="1" dirty="0" smtClean="0"/>
              <a:t>: the first British book?</a:t>
            </a:r>
            <a:br>
              <a:rPr lang="en-US" b="1" dirty="0" smtClean="0"/>
            </a:br>
            <a:r>
              <a:rPr lang="en-US" b="1" dirty="0" smtClean="0"/>
              <a:t>Vergil MS Vat. lat. 3867= </a:t>
            </a:r>
            <a:r>
              <a:rPr lang="en-US" b="1" i="1" dirty="0" err="1" smtClean="0"/>
              <a:t>Romanus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14340" name="Picture 4" descr="http://vindolanda.csad.ox.ac.uk/exhibition/images/didomosaic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4762500" cy="30861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48006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Dido and Aeneas take refuge from a storm in the cave. The scene is taken from a fourth century AD mosaic from Low Ham Roman villa, Somerset, which depicts several episodes from Virgil's </a:t>
            </a:r>
            <a:r>
              <a:rPr lang="en-US" b="1" dirty="0" err="1" smtClean="0"/>
              <a:t>Aeneid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ttp://www.kzu.ch/fach/as/gallerie/myth/daumier/im_daum/17_aeneas_di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533400"/>
            <a:ext cx="3209925" cy="39719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05000" y="4724400"/>
            <a:ext cx="1772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Honoré</a:t>
            </a:r>
            <a:r>
              <a:rPr lang="en-US" b="1" dirty="0" smtClean="0"/>
              <a:t> Daumier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personal.monm.edu/aoddson/academics/aeneid%20or%20dante/aeneid/dido%20images/dido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447800"/>
            <a:ext cx="3495675" cy="3552825"/>
          </a:xfrm>
          <a:prstGeom prst="rect">
            <a:avLst/>
          </a:prstGeom>
          <a:noFill/>
        </p:spPr>
      </p:pic>
      <p:pic>
        <p:nvPicPr>
          <p:cNvPr id="5" name="Picture 2" descr="http://personal.monm.edu/aoddson/academics/aeneid%20or%20dante/aeneid/dido%20images/dido1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90600"/>
            <a:ext cx="2924175" cy="44577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5638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Artist:  G. B. Tiepolo</a:t>
            </a:r>
            <a:endParaRPr lang="en-US" dirty="0" smtClean="0"/>
          </a:p>
          <a:p>
            <a:r>
              <a:rPr lang="en-US" b="1" dirty="0" smtClean="0"/>
              <a:t>Title:  Mercury Appearing to Aeneas</a:t>
            </a:r>
            <a:endParaRPr lang="en-US" dirty="0" smtClean="0"/>
          </a:p>
          <a:p>
            <a:r>
              <a:rPr lang="en-US" b="1" dirty="0" smtClean="0"/>
              <a:t>Date: 1757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Roman Nationalism</a:t>
            </a:r>
          </a:p>
        </p:txBody>
      </p:sp>
      <p:pic>
        <p:nvPicPr>
          <p:cNvPr id="14343" name="Picture 7" descr="caesarcoin_aene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219200"/>
            <a:ext cx="3810000" cy="3305175"/>
          </a:xfrm>
          <a:prstGeom prst="rect">
            <a:avLst/>
          </a:prstGeom>
          <a:noFill/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209800" y="4572000"/>
            <a:ext cx="518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denarius of Julius Caesar: 47-46 BC</a:t>
            </a:r>
            <a:br>
              <a:rPr lang="en-US" dirty="0"/>
            </a:br>
            <a:r>
              <a:rPr lang="en-US" dirty="0"/>
              <a:t>Aeneas leaves Troy carrying </a:t>
            </a:r>
            <a:r>
              <a:rPr lang="en-US" dirty="0" err="1"/>
              <a:t>Anchises</a:t>
            </a:r>
            <a:r>
              <a:rPr lang="en-US" dirty="0"/>
              <a:t> and </a:t>
            </a:r>
            <a:r>
              <a:rPr lang="en-US" dirty="0" smtClean="0"/>
              <a:t>Palladium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http://personal.monm.edu/aoddson/academics/aeneid%20or%20dante/aeneid/dido%20images/dido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066800"/>
            <a:ext cx="3171825" cy="4267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343400" y="5638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Artist:  Washington Allston</a:t>
            </a:r>
            <a:endParaRPr lang="en-US" dirty="0" smtClean="0"/>
          </a:p>
          <a:p>
            <a:r>
              <a:rPr lang="en-US" b="1" dirty="0" smtClean="0"/>
              <a:t>Title: Dido and Anna </a:t>
            </a:r>
            <a:endParaRPr lang="en-US" dirty="0" smtClean="0"/>
          </a:p>
          <a:p>
            <a:r>
              <a:rPr lang="en-US" b="1" dirty="0" smtClean="0"/>
              <a:t>Date: 1813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4" name="Picture 4" descr="http://upload.wikimedia.org/wikipedia/commons/thumb/4/4e/VaticanVergilFol039v040rAbandonmentSuicideDido.jpg/550px-VaticanVergilFol039v040rAbandonmentSuicideDi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32649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personal.monm.edu/aoddson/academics/aeneid%20or%20dante/aeneid/dido%20images/dido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14400"/>
            <a:ext cx="3228975" cy="494347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0" y="3048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Artist:  </a:t>
            </a:r>
            <a:r>
              <a:rPr lang="en-US" b="1" dirty="0" err="1" smtClean="0"/>
              <a:t>Ligare</a:t>
            </a:r>
            <a:r>
              <a:rPr lang="en-US" b="1" dirty="0" smtClean="0"/>
              <a:t>, David</a:t>
            </a:r>
            <a:endParaRPr lang="en-US" dirty="0" smtClean="0"/>
          </a:p>
          <a:p>
            <a:r>
              <a:rPr lang="en-US" b="1" dirty="0" smtClean="0"/>
              <a:t>Title: Dido Resolved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personal.monm.edu/aoddson/academics/aeneid%20or%20dante/aeneid/dido%20images/dido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533400"/>
            <a:ext cx="5604877" cy="4572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743200" y="502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Artist:  Peter Paul Rubens</a:t>
            </a:r>
            <a:endParaRPr lang="en-US" dirty="0" smtClean="0"/>
          </a:p>
          <a:p>
            <a:r>
              <a:rPr lang="en-US" b="1" dirty="0" smtClean="0"/>
              <a:t>Title: The Death of Dido</a:t>
            </a:r>
            <a:endParaRPr lang="en-US" dirty="0" smtClean="0"/>
          </a:p>
          <a:p>
            <a:r>
              <a:rPr lang="en-US" b="1" dirty="0" smtClean="0"/>
              <a:t> Date: 1635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personal.monm.edu/aoddson/academics/aeneid%20or%20dante/aeneid/miscellaneous%20pictures/bk6.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0"/>
            <a:ext cx="3810000" cy="26193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114800" y="2667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This fifth century manuscript illumination shows Aeneas and his guide, the Sibyl.</a:t>
            </a:r>
            <a:endParaRPr lang="en-US" b="1" dirty="0"/>
          </a:p>
        </p:txBody>
      </p:sp>
      <p:pic>
        <p:nvPicPr>
          <p:cNvPr id="31748" name="Picture 4" descr="http://personal.monm.edu/aoddson/academics/aeneid%20or%20dante/aeneid/miscellaneous%20pictures/bk6.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276600"/>
            <a:ext cx="4572000" cy="246697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572000" y="5715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A manuscript illumination of the Sibyl putting Cerberus to sleep to lead Aeneas to the different groups of the dead.</a:t>
            </a:r>
            <a:endParaRPr lang="en-US" b="1" dirty="0"/>
          </a:p>
        </p:txBody>
      </p:sp>
      <p:pic>
        <p:nvPicPr>
          <p:cNvPr id="31750" name="Picture 6" descr="http://www.mlahanas.de/Greeks/LX/Images/CumaeanSiby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1000"/>
            <a:ext cx="3600450" cy="520065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52400" y="5943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 smtClean="0"/>
              <a:t>Cumaean</a:t>
            </a:r>
            <a:r>
              <a:rPr lang="en-US" b="1" dirty="0" smtClean="0"/>
              <a:t> Sibyl</a:t>
            </a:r>
            <a:br>
              <a:rPr lang="en-US" b="1" dirty="0" smtClean="0"/>
            </a:br>
            <a:r>
              <a:rPr lang="en-US" b="1" dirty="0" smtClean="0"/>
              <a:t>Michelangelo. Sistine Chapel</a:t>
            </a:r>
            <a:endParaRPr lang="en-US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http://www.vroma.org/images/mcmanus_images/sibyl_breughe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533400"/>
            <a:ext cx="4286250" cy="35528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81200" y="4267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 Jan </a:t>
            </a:r>
            <a:r>
              <a:rPr lang="en-US" smtClean="0"/>
              <a:t>Breughel II (1601-1678)</a:t>
            </a:r>
          </a:p>
          <a:p>
            <a:r>
              <a:rPr lang="en-US" dirty="0" smtClean="0"/>
              <a:t>Sibyl leading Aeneas through the Underworld,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62200" y="5334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http://www.vroma.org/~bmcmanus/thesaurusimages.html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mediaevum.de/cards/p7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838200"/>
            <a:ext cx="3171825" cy="4105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http://upload.wikimedia.org/wikipedia/commons/7/76/Aeneas_and_Turn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"/>
            <a:ext cx="6972300" cy="52006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33600" y="5791200"/>
            <a:ext cx="40011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Luca Giordano (1634(1634)–1705(1705))</a:t>
            </a:r>
          </a:p>
          <a:p>
            <a:r>
              <a:rPr lang="en-US" dirty="0" smtClean="0"/>
              <a:t>Death of </a:t>
            </a:r>
            <a:r>
              <a:rPr lang="en-US" dirty="0" err="1" smtClean="0"/>
              <a:t>Turnus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0" y="3630771"/>
          <a:ext cx="6096000" cy="46482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5601" name="Picture 1" descr="http://www.timelessmyths.com/classical/data/rom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67250" cy="6762750"/>
          </a:xfrm>
          <a:prstGeom prst="rect">
            <a:avLst/>
          </a:prstGeom>
          <a:noFill/>
        </p:spPr>
      </p:pic>
      <p:pic>
        <p:nvPicPr>
          <p:cNvPr id="25602" name="Picture 2" descr="http://www.timelessmyths.com/classical/data/rom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67250" cy="6762750"/>
          </a:xfrm>
          <a:prstGeom prst="rect">
            <a:avLst/>
          </a:prstGeom>
          <a:noFill/>
        </p:spPr>
      </p:pic>
      <p:pic>
        <p:nvPicPr>
          <p:cNvPr id="25604" name="Picture 4" descr="http://kbagdanov.files.wordpress.com/2009/05/roman-art-1.jpg"/>
          <p:cNvPicPr>
            <a:picLocks noChangeAspect="1" noChangeArrowheads="1"/>
          </p:cNvPicPr>
          <p:nvPr/>
        </p:nvPicPr>
        <p:blipFill>
          <a:blip r:embed="rId3" cstate="print"/>
          <a:srcRect l="5373" r="4654"/>
          <a:stretch>
            <a:fillRect/>
          </a:stretch>
        </p:blipFill>
        <p:spPr bwMode="auto">
          <a:xfrm>
            <a:off x="4724400" y="0"/>
            <a:ext cx="4419600" cy="3657600"/>
          </a:xfrm>
          <a:prstGeom prst="rect">
            <a:avLst/>
          </a:prstGeom>
          <a:noFill/>
        </p:spPr>
      </p:pic>
      <p:pic>
        <p:nvPicPr>
          <p:cNvPr id="25606" name="Picture 6" descr="http://mrdavis.files.wordpress.com/2009/11/julius-caesar-statu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000500"/>
            <a:ext cx="2114550" cy="2857500"/>
          </a:xfrm>
          <a:prstGeom prst="rect">
            <a:avLst/>
          </a:prstGeom>
          <a:noFill/>
        </p:spPr>
      </p:pic>
      <p:pic>
        <p:nvPicPr>
          <p:cNvPr id="25608" name="Picture 8" descr="http://www.christusrex.org/www1/vaticano/SC2-August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8967" y="4114800"/>
            <a:ext cx="2085033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Apotheosis of Julius Caesar</a:t>
            </a:r>
          </a:p>
        </p:txBody>
      </p:sp>
      <p:pic>
        <p:nvPicPr>
          <p:cNvPr id="15365" name="Picture 5" descr="c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6562725" cy="439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Actium (31 B.C.)</a:t>
            </a:r>
            <a:endParaRPr lang="en-US" dirty="0"/>
          </a:p>
        </p:txBody>
      </p:sp>
      <p:pic>
        <p:nvPicPr>
          <p:cNvPr id="4" name="Picture 8" descr="http://www.christusrex.org/www1/vaticano/SC2-August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85033" cy="2743200"/>
          </a:xfrm>
          <a:prstGeom prst="rect">
            <a:avLst/>
          </a:prstGeom>
          <a:noFill/>
        </p:spPr>
      </p:pic>
      <p:pic>
        <p:nvPicPr>
          <p:cNvPr id="34818" name="Picture 2" descr="http://www.mrdowling.com/images/702cleopat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7161" y="0"/>
            <a:ext cx="2726839" cy="4572000"/>
          </a:xfrm>
          <a:prstGeom prst="rect">
            <a:avLst/>
          </a:prstGeom>
          <a:noFill/>
        </p:spPr>
      </p:pic>
      <p:pic>
        <p:nvPicPr>
          <p:cNvPr id="34820" name="Picture 4" descr="http://www.sfusd.k12.ca.us/schwww/sch618/romanlinks/CleopatraActi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162299"/>
            <a:ext cx="5695950" cy="369570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096000" y="510540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Alma-Tadema (1836-1912)</a:t>
            </a:r>
          </a:p>
          <a:p>
            <a:r>
              <a:rPr lang="en-US" dirty="0" smtClean="0"/>
              <a:t>Antony and Cleopatra at Actium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Aeneas as Hero</a:t>
            </a:r>
            <a:endParaRPr lang="en-US" sz="4000" dirty="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04800" y="1524000"/>
            <a:ext cx="4495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hlinkClick r:id="rId2"/>
              </a:rPr>
              <a:t>Some Definitions of "Hero"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>
                <a:hlinkClick r:id="rId3"/>
              </a:rPr>
              <a:t>Lord Raglan's Hero Pattern</a:t>
            </a:r>
            <a:br>
              <a:rPr lang="en-US" b="1" dirty="0">
                <a:hlinkClick r:id="rId3"/>
              </a:rPr>
            </a:br>
            <a:r>
              <a:rPr lang="en-US" b="1" dirty="0">
                <a:hlinkClick r:id="rId4"/>
              </a:rPr>
              <a:t>The Hero Pattern applied to Women in Myth, History, and Literature</a:t>
            </a:r>
            <a:r>
              <a:rPr lang="en-US" b="1" dirty="0"/>
              <a:t> </a:t>
            </a:r>
            <a:r>
              <a:rPr lang="en-US" b="1" dirty="0">
                <a:hlinkClick r:id="rId5"/>
              </a:rPr>
              <a:t/>
            </a:r>
            <a:br>
              <a:rPr lang="en-US" b="1" dirty="0">
                <a:hlinkClick r:id="rId5"/>
              </a:rPr>
            </a:br>
            <a:r>
              <a:rPr lang="en-US" b="1" dirty="0">
                <a:hlinkClick r:id="rId6"/>
              </a:rPr>
              <a:t>The Hero Quest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>
                <a:hlinkClick r:id="rId7"/>
              </a:rPr>
              <a:t>Stages in the Heroic Quest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>
                <a:hlinkClick r:id="rId8"/>
              </a:rPr>
              <a:t>Variations on the Theme of the Heroic Quest</a:t>
            </a:r>
            <a:br>
              <a:rPr lang="en-US" b="1" dirty="0">
                <a:hlinkClick r:id="rId8"/>
              </a:rPr>
            </a:br>
            <a:r>
              <a:rPr lang="en-US" b="1" dirty="0">
                <a:hlinkClick r:id="rId5"/>
              </a:rPr>
              <a:t>Other Hero Patterns </a:t>
            </a:r>
            <a:endParaRPr lang="en-US" dirty="0"/>
          </a:p>
        </p:txBody>
      </p:sp>
      <p:pic>
        <p:nvPicPr>
          <p:cNvPr id="6" name="Picture 2" descr="http://department.monm.edu/classics/images/LordRaglanHer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3962400"/>
            <a:ext cx="2286000" cy="2286000"/>
          </a:xfrm>
          <a:prstGeom prst="rect">
            <a:avLst/>
          </a:prstGeom>
          <a:noFill/>
        </p:spPr>
      </p:pic>
      <p:pic>
        <p:nvPicPr>
          <p:cNvPr id="7" name="Picture 4" descr="aeneas3.jpg (38935 bytes)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1371600"/>
            <a:ext cx="2621934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www.1st-art-gallery.com/thumbnail/130608/1/Venus-And-Anchi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0"/>
            <a:ext cx="5695950" cy="43243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76600" y="4953000"/>
            <a:ext cx="213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Venus and </a:t>
            </a:r>
            <a:r>
              <a:rPr lang="en-US" dirty="0" err="1" smtClean="0"/>
              <a:t>Anchises</a:t>
            </a:r>
            <a:endParaRPr lang="en-US" dirty="0" smtClean="0"/>
          </a:p>
          <a:p>
            <a:r>
              <a:rPr lang="en-US" dirty="0" err="1" smtClean="0"/>
              <a:t>Annibale</a:t>
            </a:r>
            <a:r>
              <a:rPr lang="en-US" dirty="0" smtClean="0"/>
              <a:t> Carracci</a:t>
            </a:r>
          </a:p>
          <a:p>
            <a:r>
              <a:rPr lang="en-US" dirty="0" smtClean="0"/>
              <a:t>(1560-1609)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Vergil’s </a:t>
            </a:r>
            <a:r>
              <a:rPr lang="en-US" i="1" dirty="0" err="1" smtClean="0"/>
              <a:t>Aeneid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Book I: Aeneas Arrives in Carthage (</a:t>
            </a:r>
            <a:r>
              <a:rPr lang="en-US" i="1" dirty="0" smtClean="0"/>
              <a:t>in medias res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Book II: Flashback to Fall of Troy (flashback)</a:t>
            </a:r>
          </a:p>
          <a:p>
            <a:pPr>
              <a:buNone/>
            </a:pPr>
            <a:r>
              <a:rPr lang="en-US" dirty="0" smtClean="0"/>
              <a:t>Book III: Travels of Aeneas (</a:t>
            </a:r>
            <a:r>
              <a:rPr lang="en-US" i="1" dirty="0" smtClean="0"/>
              <a:t>Odyssey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Book IV: Aeneas and Dido </a:t>
            </a:r>
          </a:p>
          <a:p>
            <a:pPr>
              <a:buNone/>
            </a:pPr>
            <a:r>
              <a:rPr lang="en-US" dirty="0" smtClean="0"/>
              <a:t>Book V: Journey to Italy</a:t>
            </a:r>
          </a:p>
          <a:p>
            <a:pPr>
              <a:buNone/>
            </a:pPr>
            <a:r>
              <a:rPr lang="en-US" dirty="0" smtClean="0"/>
              <a:t>Book VI: Journey to Underworld (</a:t>
            </a:r>
            <a:r>
              <a:rPr lang="en-US" dirty="0" err="1" smtClean="0"/>
              <a:t>catabasis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Books VII-XII: War in Italy (</a:t>
            </a:r>
            <a:r>
              <a:rPr lang="en-US" i="1" dirty="0" smtClean="0"/>
              <a:t>Iliad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5562600"/>
            <a:ext cx="75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More detailed outlines: </a:t>
            </a:r>
            <a:r>
              <a:rPr lang="en-US" dirty="0" smtClean="0">
                <a:hlinkClick r:id="rId2"/>
              </a:rPr>
              <a:t>http://www.uky.edu/AS/Classics/aeneidout.html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http://www.unbsj.ca/arts/classics/courses/clas1502/aenout.html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vroma.org/images/mcmanus_images/aeneas_caric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505200"/>
            <a:ext cx="2743200" cy="2857500"/>
          </a:xfrm>
          <a:prstGeom prst="rect">
            <a:avLst/>
          </a:prstGeom>
          <a:noFill/>
        </p:spPr>
      </p:pic>
      <p:pic>
        <p:nvPicPr>
          <p:cNvPr id="3076" name="Picture 4" descr="aeneas3.jpg (38935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57200"/>
            <a:ext cx="1905000" cy="2657476"/>
          </a:xfrm>
          <a:prstGeom prst="rect">
            <a:avLst/>
          </a:prstGeom>
          <a:noFill/>
        </p:spPr>
      </p:pic>
      <p:pic>
        <p:nvPicPr>
          <p:cNvPr id="6" name="Picture 5" descr="dc-aeneas-bernin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905250" cy="5686425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5657671"/>
            <a:ext cx="464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Bernini, </a:t>
            </a:r>
            <a:r>
              <a:rPr lang="en-US" dirty="0" err="1" smtClean="0"/>
              <a:t>Gianlorenze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Aeneas, </a:t>
            </a:r>
            <a:r>
              <a:rPr lang="en-US" dirty="0" err="1" smtClean="0"/>
              <a:t>Anchises</a:t>
            </a:r>
            <a:r>
              <a:rPr lang="en-US" dirty="0" smtClean="0"/>
              <a:t>, and </a:t>
            </a:r>
            <a:r>
              <a:rPr lang="en-US" dirty="0" err="1" smtClean="0"/>
              <a:t>Ascanius</a:t>
            </a:r>
            <a:r>
              <a:rPr lang="en-US" dirty="0" smtClean="0"/>
              <a:t> (1618-19)</a:t>
            </a:r>
            <a:br>
              <a:rPr lang="en-US" dirty="0" smtClean="0"/>
            </a:br>
            <a:r>
              <a:rPr lang="en-US" dirty="0" smtClean="0"/>
              <a:t>White marble, height 86 5/8" (220 cm)</a:t>
            </a:r>
            <a:br>
              <a:rPr lang="en-US" dirty="0" smtClean="0"/>
            </a:br>
            <a:r>
              <a:rPr lang="en-US" dirty="0" smtClean="0"/>
              <a:t>Galleria Borghese, Rome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305</Words>
  <Application>Microsoft Office PowerPoint</Application>
  <PresentationFormat>On-screen Show (4:3)</PresentationFormat>
  <Paragraphs>67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Aeneas</vt:lpstr>
      <vt:lpstr>Roman Nationalism</vt:lpstr>
      <vt:lpstr>Slide 3</vt:lpstr>
      <vt:lpstr>Apotheosis of Julius Caesar</vt:lpstr>
      <vt:lpstr>Actium (31 B.C.)</vt:lpstr>
      <vt:lpstr>Aeneas as Hero</vt:lpstr>
      <vt:lpstr>Slide 7</vt:lpstr>
      <vt:lpstr>Vergil’s Aeneid</vt:lpstr>
      <vt:lpstr>Pietas</vt:lpstr>
      <vt:lpstr>Travels of Aeneas</vt:lpstr>
      <vt:lpstr>Aeneid I</vt:lpstr>
      <vt:lpstr>Aeneid I</vt:lpstr>
      <vt:lpstr>Aeneid I</vt:lpstr>
      <vt:lpstr>Death of Laocoon</vt:lpstr>
      <vt:lpstr>Slide 15</vt:lpstr>
      <vt:lpstr>Aeneid IV</vt:lpstr>
      <vt:lpstr>Aeneid IV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</dc:creator>
  <cp:lastModifiedBy>Tom</cp:lastModifiedBy>
  <cp:revision>13</cp:revision>
  <dcterms:created xsi:type="dcterms:W3CDTF">2010-03-31T20:07:29Z</dcterms:created>
  <dcterms:modified xsi:type="dcterms:W3CDTF">2010-04-05T15:31:01Z</dcterms:modified>
</cp:coreProperties>
</file>