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8" r:id="rId2"/>
    <p:sldId id="274" r:id="rId3"/>
    <p:sldId id="279" r:id="rId4"/>
    <p:sldId id="276" r:id="rId5"/>
    <p:sldId id="277" r:id="rId6"/>
    <p:sldId id="275" r:id="rId7"/>
    <p:sldId id="273" r:id="rId8"/>
    <p:sldId id="270" r:id="rId9"/>
    <p:sldId id="257" r:id="rId10"/>
    <p:sldId id="267" r:id="rId11"/>
    <p:sldId id="258" r:id="rId12"/>
    <p:sldId id="260" r:id="rId13"/>
    <p:sldId id="261" r:id="rId14"/>
    <p:sldId id="269" r:id="rId15"/>
    <p:sldId id="268" r:id="rId16"/>
    <p:sldId id="262" r:id="rId17"/>
    <p:sldId id="263" r:id="rId18"/>
    <p:sldId id="266"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D0A26A-9022-4046-94E1-8EEC8CA19F1E}" type="datetimeFigureOut">
              <a:rPr lang="en-US" smtClean="0"/>
              <a:pPr/>
              <a:t>2/18/2010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B7FC7-B703-4A77-9B8C-05EB538821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DA38DA-5BB1-423E-B375-A951BF769D7E}"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DA38DA-5BB1-423E-B375-A951BF769D7E}"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DA38DA-5BB1-423E-B375-A951BF769D7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DA38DA-5BB1-423E-B375-A951BF769D7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DA38DA-5BB1-423E-B375-A951BF769D7E}"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E73696-7183-4728-97B1-F798ACE397F1}" type="datetimeFigureOut">
              <a:rPr lang="en-US" smtClean="0"/>
              <a:pPr/>
              <a:t>2/18/2010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4555B-E4F5-4F23-A232-5907011D55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73696-7183-4728-97B1-F798ACE397F1}" type="datetimeFigureOut">
              <a:rPr lang="en-US" smtClean="0"/>
              <a:pPr/>
              <a:t>2/18/2010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4555B-E4F5-4F23-A232-5907011D55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73696-7183-4728-97B1-F798ACE397F1}" type="datetimeFigureOut">
              <a:rPr lang="en-US" smtClean="0"/>
              <a:pPr/>
              <a:t>2/18/2010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4555B-E4F5-4F23-A232-5907011D55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157C82-91DC-4973-9DC1-402F110784C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E2D9D4-C308-4136-9539-E4EBDD56BD6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0F4F1-9EB8-4E1C-9E9E-5D914E7A68BC}" type="datetimeFigureOut">
              <a:rPr lang="en-US" smtClean="0"/>
              <a:pPr/>
              <a:t>2/18/2010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BA8F7-4E36-4992-A591-2E45006CF2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73696-7183-4728-97B1-F798ACE397F1}" type="datetimeFigureOut">
              <a:rPr lang="en-US" smtClean="0"/>
              <a:pPr/>
              <a:t>2/18/2010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4555B-E4F5-4F23-A232-5907011D55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73696-7183-4728-97B1-F798ACE397F1}" type="datetimeFigureOut">
              <a:rPr lang="en-US" smtClean="0"/>
              <a:pPr/>
              <a:t>2/18/2010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4555B-E4F5-4F23-A232-5907011D55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E73696-7183-4728-97B1-F798ACE397F1}" type="datetimeFigureOut">
              <a:rPr lang="en-US" smtClean="0"/>
              <a:pPr/>
              <a:t>2/18/2010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4555B-E4F5-4F23-A232-5907011D55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73696-7183-4728-97B1-F798ACE397F1}" type="datetimeFigureOut">
              <a:rPr lang="en-US" smtClean="0"/>
              <a:pPr/>
              <a:t>2/18/2010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04555B-E4F5-4F23-A232-5907011D55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73696-7183-4728-97B1-F798ACE397F1}" type="datetimeFigureOut">
              <a:rPr lang="en-US" smtClean="0"/>
              <a:pPr/>
              <a:t>2/18/2010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04555B-E4F5-4F23-A232-5907011D55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73696-7183-4728-97B1-F798ACE397F1}" type="datetimeFigureOut">
              <a:rPr lang="en-US" smtClean="0"/>
              <a:pPr/>
              <a:t>2/18/2010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04555B-E4F5-4F23-A232-5907011D55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73696-7183-4728-97B1-F798ACE397F1}" type="datetimeFigureOut">
              <a:rPr lang="en-US" smtClean="0"/>
              <a:pPr/>
              <a:t>2/18/2010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4555B-E4F5-4F23-A232-5907011D55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73696-7183-4728-97B1-F798ACE397F1}" type="datetimeFigureOut">
              <a:rPr lang="en-US" smtClean="0"/>
              <a:pPr/>
              <a:t>2/18/2010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4555B-E4F5-4F23-A232-5907011D55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73696-7183-4728-97B1-F798ACE397F1}" type="datetimeFigureOut">
              <a:rPr lang="en-US" smtClean="0"/>
              <a:pPr/>
              <a:t>2/18/2010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4555B-E4F5-4F23-A232-5907011D55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5.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hyperlink" Target="http://www.sacred-texts.com/ane/enuma.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tags" Target="../tags/tag7.xml"/><Relationship Id="rId11" Type="http://schemas.openxmlformats.org/officeDocument/2006/relationships/hyperlink" Target="http://upload.wikimedia.org/wikipedia/commons/0/00/Ptah_standing.svg" TargetMode="External"/><Relationship Id="rId5" Type="http://schemas.openxmlformats.org/officeDocument/2006/relationships/tags" Target="../tags/tag6.xml"/><Relationship Id="rId10" Type="http://schemas.openxmlformats.org/officeDocument/2006/relationships/oleObject" Target="../embeddings/oleObject1.bin"/><Relationship Id="rId4" Type="http://schemas.openxmlformats.org/officeDocument/2006/relationships/tags" Target="../tags/tag5.xml"/><Relationship Id="rId9"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hyperlink" Target="http://upload.wikimedia.org/wikipedia/commons/0/00/Ptah_standing.svg" TargetMode="External"/><Relationship Id="rId5" Type="http://schemas.openxmlformats.org/officeDocument/2006/relationships/tags" Target="../tags/tag13.xml"/><Relationship Id="rId10" Type="http://schemas.openxmlformats.org/officeDocument/2006/relationships/oleObject" Target="../embeddings/oleObject2.bin"/><Relationship Id="rId4" Type="http://schemas.openxmlformats.org/officeDocument/2006/relationships/tags" Target="../tags/tag12.xml"/><Relationship Id="rId9"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3.png"/><Relationship Id="rId2" Type="http://schemas.openxmlformats.org/officeDocument/2006/relationships/tags" Target="../tags/tag16.xml"/><Relationship Id="rId1" Type="http://schemas.openxmlformats.org/officeDocument/2006/relationships/vmlDrawing" Target="../drawings/vmlDrawing3.vml"/><Relationship Id="rId6" Type="http://schemas.openxmlformats.org/officeDocument/2006/relationships/tags" Target="../tags/tag20.xml"/><Relationship Id="rId11" Type="http://schemas.openxmlformats.org/officeDocument/2006/relationships/hyperlink" Target="http://upload.wikimedia.org/wikipedia/commons/0/00/Ptah_standing.svg" TargetMode="External"/><Relationship Id="rId5" Type="http://schemas.openxmlformats.org/officeDocument/2006/relationships/tags" Target="../tags/tag19.xml"/><Relationship Id="rId10" Type="http://schemas.openxmlformats.org/officeDocument/2006/relationships/oleObject" Target="../embeddings/oleObject3.bin"/><Relationship Id="rId4" Type="http://schemas.openxmlformats.org/officeDocument/2006/relationships/tags" Target="../tags/tag18.xml"/><Relationship Id="rId9"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tags" Target="../tags/tag26.xml"/><Relationship Id="rId11" Type="http://schemas.openxmlformats.org/officeDocument/2006/relationships/image" Target="../media/image7.jpeg"/><Relationship Id="rId5" Type="http://schemas.openxmlformats.org/officeDocument/2006/relationships/tags" Target="../tags/tag25.xml"/><Relationship Id="rId10" Type="http://schemas.openxmlformats.org/officeDocument/2006/relationships/oleObject" Target="../embeddings/oleObject4.bin"/><Relationship Id="rId4" Type="http://schemas.openxmlformats.org/officeDocument/2006/relationships/tags" Target="../tags/tag24.xml"/><Relationship Id="rId9"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vmlDrawing" Target="../drawings/vmlDrawing5.v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oleObject" Target="../embeddings/oleObject5.bin"/><Relationship Id="rId4" Type="http://schemas.openxmlformats.org/officeDocument/2006/relationships/tags" Target="../tags/tag30.xml"/><Relationship Id="rId9"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25602" name="Picture 2" descr="http://www.outline-world-map.com/map-images-original/outline-blank-transparent-world-map-b1b.png"/>
          <p:cNvPicPr>
            <a:picLocks noChangeAspect="1" noChangeArrowheads="1"/>
          </p:cNvPicPr>
          <p:nvPr/>
        </p:nvPicPr>
        <p:blipFill>
          <a:blip r:embed="rId3" cstate="print"/>
          <a:srcRect/>
          <a:stretch>
            <a:fillRect/>
          </a:stretch>
        </p:blipFill>
        <p:spPr bwMode="auto">
          <a:xfrm>
            <a:off x="0" y="914400"/>
            <a:ext cx="9385339" cy="4343400"/>
          </a:xfrm>
          <a:prstGeom prst="rect">
            <a:avLst/>
          </a:prstGeom>
          <a:noFill/>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Babylon</a:t>
            </a:r>
          </a:p>
        </p:txBody>
      </p:sp>
      <p:sp>
        <p:nvSpPr>
          <p:cNvPr id="33795" name="Rectangle 3"/>
          <p:cNvSpPr>
            <a:spLocks noGrp="1" noChangeArrowheads="1"/>
          </p:cNvSpPr>
          <p:nvPr>
            <p:ph type="body" sz="half" idx="1"/>
          </p:nvPr>
        </p:nvSpPr>
        <p:spPr>
          <a:xfrm>
            <a:off x="457200" y="1600200"/>
            <a:ext cx="4033838" cy="4525963"/>
          </a:xfrm>
        </p:spPr>
        <p:txBody>
          <a:bodyPr/>
          <a:lstStyle/>
          <a:p>
            <a:pPr eaLnBrk="1" hangingPunct="1">
              <a:spcBef>
                <a:spcPct val="50000"/>
              </a:spcBef>
              <a:buFontTx/>
              <a:buNone/>
            </a:pPr>
            <a:r>
              <a:rPr lang="en-US" sz="2000" dirty="0" smtClean="0"/>
              <a:t>	</a:t>
            </a:r>
            <a:r>
              <a:rPr lang="en-US" sz="2000" b="1" dirty="0" smtClean="0"/>
              <a:t>Babylonian</a:t>
            </a:r>
            <a:r>
              <a:rPr lang="en-US" sz="2000" dirty="0" smtClean="0"/>
              <a:t> refers to any of the peoples who occupied Mesopotamia from the days of the early </a:t>
            </a:r>
            <a:r>
              <a:rPr lang="en-US" sz="2000" b="1" dirty="0" smtClean="0"/>
              <a:t>Sumerians</a:t>
            </a:r>
            <a:r>
              <a:rPr lang="en-US" sz="2000" dirty="0" smtClean="0"/>
              <a:t> and </a:t>
            </a:r>
            <a:r>
              <a:rPr lang="en-US" sz="2000" b="1" dirty="0" err="1" smtClean="0"/>
              <a:t>Akkadians</a:t>
            </a:r>
            <a:r>
              <a:rPr lang="en-US" sz="2000" dirty="0" smtClean="0"/>
              <a:t>, right through to 539 BC, when Babylon fell to the Persian leader Cyrus. </a:t>
            </a:r>
            <a:r>
              <a:rPr lang="en-US" sz="2000" b="1" dirty="0" smtClean="0"/>
              <a:t>Mesopotamia</a:t>
            </a:r>
            <a:r>
              <a:rPr lang="en-US" sz="2000" dirty="0" smtClean="0"/>
              <a:t> refers to the land around the Tigris and Euphrates rivers which is now part of modern Iraq</a:t>
            </a:r>
            <a:endParaRPr lang="en-US" sz="2800" dirty="0" smtClean="0"/>
          </a:p>
        </p:txBody>
      </p:sp>
      <p:pic>
        <p:nvPicPr>
          <p:cNvPr id="33796" name="Picture 4" descr="Map-Mesopotamia"/>
          <p:cNvPicPr>
            <a:picLocks noGrp="1" noChangeAspect="1" noChangeArrowheads="1"/>
          </p:cNvPicPr>
          <p:nvPr>
            <p:ph sz="half" idx="2"/>
          </p:nvPr>
        </p:nvPicPr>
        <p:blipFill>
          <a:blip r:embed="rId3" cstate="print"/>
          <a:srcRect/>
          <a:stretch>
            <a:fillRect/>
          </a:stretch>
        </p:blipFill>
        <p:spPr>
          <a:xfrm>
            <a:off x="4652963" y="2159000"/>
            <a:ext cx="4033837" cy="3408363"/>
          </a:xfrm>
          <a:noFill/>
        </p:spPr>
      </p:pic>
      <p:sp>
        <p:nvSpPr>
          <p:cNvPr id="33797" name="Text Box 5"/>
          <p:cNvSpPr txBox="1">
            <a:spLocks noChangeArrowheads="1"/>
          </p:cNvSpPr>
          <p:nvPr/>
        </p:nvSpPr>
        <p:spPr bwMode="ltGray">
          <a:xfrm>
            <a:off x="5410200" y="5799138"/>
            <a:ext cx="3117850" cy="214312"/>
          </a:xfrm>
          <a:prstGeom prst="rect">
            <a:avLst/>
          </a:prstGeom>
          <a:noFill/>
          <a:ln w="9525">
            <a:noFill/>
            <a:miter lim="800000"/>
            <a:headEnd/>
            <a:tailEnd/>
          </a:ln>
        </p:spPr>
        <p:txBody>
          <a:bodyPr wrap="none">
            <a:spAutoFit/>
          </a:bodyPr>
          <a:lstStyle/>
          <a:p>
            <a:pPr algn="ctr"/>
            <a:r>
              <a:rPr lang="en-US" sz="800">
                <a:latin typeface="Times New Roman" pitchFamily="18" charset="0"/>
              </a:rPr>
              <a:t>Source: http://home.no.net/torawo/skole/samfunnsfag/mesopotamia.htm</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Babylonians</a:t>
            </a:r>
          </a:p>
        </p:txBody>
      </p:sp>
      <p:sp>
        <p:nvSpPr>
          <p:cNvPr id="34819" name="Rectangle 3"/>
          <p:cNvSpPr>
            <a:spLocks noGrp="1" noChangeArrowheads="1"/>
          </p:cNvSpPr>
          <p:nvPr>
            <p:ph type="body" sz="half" idx="1"/>
          </p:nvPr>
        </p:nvSpPr>
        <p:spPr>
          <a:xfrm>
            <a:off x="1143000" y="2057400"/>
            <a:ext cx="3810000" cy="4114800"/>
          </a:xfrm>
        </p:spPr>
        <p:txBody>
          <a:bodyPr/>
          <a:lstStyle/>
          <a:p>
            <a:pPr eaLnBrk="1" hangingPunct="1">
              <a:spcBef>
                <a:spcPct val="50000"/>
              </a:spcBef>
            </a:pPr>
            <a:r>
              <a:rPr lang="en-US" sz="2400" smtClean="0"/>
              <a:t>had an advanced and prosperous civilization</a:t>
            </a:r>
          </a:p>
          <a:p>
            <a:pPr eaLnBrk="1" hangingPunct="1">
              <a:spcBef>
                <a:spcPct val="50000"/>
              </a:spcBef>
            </a:pPr>
            <a:r>
              <a:rPr lang="en-US" sz="2400" smtClean="0"/>
              <a:t>lived in cities</a:t>
            </a:r>
          </a:p>
          <a:p>
            <a:pPr eaLnBrk="1" hangingPunct="1">
              <a:spcBef>
                <a:spcPct val="50000"/>
              </a:spcBef>
            </a:pPr>
            <a:r>
              <a:rPr lang="en-US" sz="2400" smtClean="0"/>
              <a:t>wrote in cuneiform: business records as well as literature and law</a:t>
            </a:r>
          </a:p>
          <a:p>
            <a:pPr eaLnBrk="1" hangingPunct="1">
              <a:spcBef>
                <a:spcPct val="50000"/>
              </a:spcBef>
            </a:pPr>
            <a:r>
              <a:rPr lang="en-US" sz="2400" smtClean="0"/>
              <a:t>were ruled by Hammurabi:  1760 BCE</a:t>
            </a:r>
          </a:p>
        </p:txBody>
      </p:sp>
      <p:pic>
        <p:nvPicPr>
          <p:cNvPr id="34820" name="Picture 4" descr="babylonia1_small"/>
          <p:cNvPicPr>
            <a:picLocks noGrp="1" noChangeAspect="1" noChangeArrowheads="1"/>
          </p:cNvPicPr>
          <p:nvPr>
            <p:ph type="clipArt" sz="half" idx="2"/>
          </p:nvPr>
        </p:nvPicPr>
        <p:blipFill>
          <a:blip r:embed="rId3" cstate="print"/>
          <a:srcRect/>
          <a:stretch>
            <a:fillRect/>
          </a:stretch>
        </p:blipFill>
        <p:spPr>
          <a:xfrm>
            <a:off x="6019800" y="1173163"/>
            <a:ext cx="1819275" cy="4800600"/>
          </a:xfrm>
          <a:noFill/>
        </p:spPr>
      </p:pic>
      <p:sp>
        <p:nvSpPr>
          <p:cNvPr id="34821" name="Text Box 5"/>
          <p:cNvSpPr txBox="1">
            <a:spLocks noChangeArrowheads="1"/>
          </p:cNvSpPr>
          <p:nvPr/>
        </p:nvSpPr>
        <p:spPr bwMode="auto">
          <a:xfrm>
            <a:off x="5822950" y="5973763"/>
            <a:ext cx="2863850" cy="274637"/>
          </a:xfrm>
          <a:prstGeom prst="rect">
            <a:avLst/>
          </a:prstGeom>
          <a:noFill/>
          <a:ln w="9525">
            <a:noFill/>
            <a:miter lim="800000"/>
            <a:headEnd/>
            <a:tailEnd/>
          </a:ln>
        </p:spPr>
        <p:txBody>
          <a:bodyPr wrap="none">
            <a:spAutoFit/>
          </a:bodyPr>
          <a:lstStyle/>
          <a:p>
            <a:r>
              <a:rPr lang="en-US" sz="1200">
                <a:latin typeface="Times New Roman" pitchFamily="18" charset="0"/>
              </a:rPr>
              <a:t>http://ragz-international.com/babylonia.htm</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Science of the Babylonians</a:t>
            </a:r>
          </a:p>
        </p:txBody>
      </p:sp>
      <p:sp>
        <p:nvSpPr>
          <p:cNvPr id="36867" name="Rectangle 3"/>
          <p:cNvSpPr>
            <a:spLocks noGrp="1" noChangeArrowheads="1"/>
          </p:cNvSpPr>
          <p:nvPr>
            <p:ph type="body" idx="1"/>
          </p:nvPr>
        </p:nvSpPr>
        <p:spPr/>
        <p:txBody>
          <a:bodyPr/>
          <a:lstStyle/>
          <a:p>
            <a:pPr eaLnBrk="1" hangingPunct="1">
              <a:spcBef>
                <a:spcPct val="50000"/>
              </a:spcBef>
            </a:pPr>
            <a:r>
              <a:rPr lang="en-US" sz="2400" smtClean="0"/>
              <a:t>had considerable engineering knowledge and skill which they used in the preparation of maps, surveys, and plans involved the use of leveling instruments and measuring rods</a:t>
            </a:r>
          </a:p>
          <a:p>
            <a:pPr eaLnBrk="1" hangingPunct="1">
              <a:spcBef>
                <a:spcPct val="50000"/>
              </a:spcBef>
            </a:pPr>
            <a:r>
              <a:rPr lang="en-US" sz="2400" smtClean="0"/>
              <a:t>observed the heavens in a detailed and accurate manner over many centuries.</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Science of the Babylonians (2)</a:t>
            </a:r>
          </a:p>
        </p:txBody>
      </p:sp>
      <p:sp>
        <p:nvSpPr>
          <p:cNvPr id="37891" name="Rectangle 3"/>
          <p:cNvSpPr>
            <a:spLocks noGrp="1" noChangeArrowheads="1"/>
          </p:cNvSpPr>
          <p:nvPr>
            <p:ph type="body" idx="1"/>
          </p:nvPr>
        </p:nvSpPr>
        <p:spPr>
          <a:xfrm>
            <a:off x="685800" y="1524000"/>
            <a:ext cx="7772400" cy="5105400"/>
          </a:xfrm>
        </p:spPr>
        <p:txBody>
          <a:bodyPr/>
          <a:lstStyle/>
          <a:p>
            <a:pPr eaLnBrk="1" hangingPunct="1">
              <a:lnSpc>
                <a:spcPct val="90000"/>
              </a:lnSpc>
              <a:spcBef>
                <a:spcPct val="50000"/>
              </a:spcBef>
            </a:pPr>
            <a:r>
              <a:rPr lang="en-US" sz="2400" smtClean="0"/>
              <a:t>had a base-60 place value system </a:t>
            </a:r>
          </a:p>
          <a:p>
            <a:pPr eaLnBrk="1" hangingPunct="1">
              <a:lnSpc>
                <a:spcPct val="90000"/>
              </a:lnSpc>
              <a:spcBef>
                <a:spcPct val="50000"/>
              </a:spcBef>
            </a:pPr>
            <a:r>
              <a:rPr lang="en-US" sz="2400" smtClean="0"/>
              <a:t>used </a:t>
            </a:r>
            <a:r>
              <a:rPr lang="en-US" sz="2400" b="1" smtClean="0"/>
              <a:t>fractions</a:t>
            </a:r>
            <a:r>
              <a:rPr lang="en-US" sz="2400" smtClean="0"/>
              <a:t> for calculations in base sixty</a:t>
            </a:r>
          </a:p>
          <a:p>
            <a:pPr eaLnBrk="1" hangingPunct="1">
              <a:lnSpc>
                <a:spcPct val="90000"/>
              </a:lnSpc>
              <a:spcBef>
                <a:spcPct val="50000"/>
              </a:spcBef>
            </a:pPr>
            <a:r>
              <a:rPr lang="en-US" sz="2400" smtClean="0"/>
              <a:t>they used </a:t>
            </a:r>
            <a:r>
              <a:rPr lang="en-US" sz="2400" b="1" smtClean="0"/>
              <a:t>a year of 12 months and a week of 7 days</a:t>
            </a:r>
            <a:r>
              <a:rPr lang="en-US" sz="2400" smtClean="0"/>
              <a:t>, and also originated the division of the day into hours, minutes, and seconds</a:t>
            </a:r>
          </a:p>
          <a:p>
            <a:pPr eaLnBrk="1" hangingPunct="1">
              <a:lnSpc>
                <a:spcPct val="90000"/>
              </a:lnSpc>
              <a:spcBef>
                <a:spcPct val="50000"/>
              </a:spcBef>
            </a:pPr>
            <a:r>
              <a:rPr lang="en-US" sz="2400" smtClean="0"/>
              <a:t>developed an </a:t>
            </a:r>
            <a:r>
              <a:rPr lang="en-US" sz="2400" b="1" smtClean="0"/>
              <a:t>extensive algebra</a:t>
            </a:r>
            <a:r>
              <a:rPr lang="en-US" sz="2400" smtClean="0"/>
              <a:t> which allowed them to solve quadratic equations as well as both third and fourth order equations, and als and simultaneous equations in several unknowns. They had an effective algorithm for computing square roots, and generated a remarkable approximation to </a:t>
            </a:r>
            <a:r>
              <a:rPr lang="en-US" sz="2400" smtClean="0">
                <a:latin typeface="Symbol" pitchFamily="18" charset="2"/>
              </a:rPr>
              <a:t>Ö</a:t>
            </a:r>
            <a:r>
              <a:rPr lang="en-US" sz="2400" smtClean="0"/>
              <a:t>2. Using their version of log tables they solved problems in compound interest using linear interpolation.  </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Map~R70~sumerh"/>
          <p:cNvPicPr>
            <a:picLocks noChangeAspect="1" noChangeArrowheads="1"/>
          </p:cNvPicPr>
          <p:nvPr/>
        </p:nvPicPr>
        <p:blipFill>
          <a:blip r:embed="rId3" cstate="print"/>
          <a:srcRect/>
          <a:stretch>
            <a:fillRect/>
          </a:stretch>
        </p:blipFill>
        <p:spPr bwMode="auto">
          <a:xfrm>
            <a:off x="0" y="0"/>
            <a:ext cx="3486150" cy="3143250"/>
          </a:xfrm>
          <a:prstGeom prst="rect">
            <a:avLst/>
          </a:prstGeom>
          <a:noFill/>
          <a:ln w="9525">
            <a:noFill/>
            <a:miter lim="800000"/>
            <a:headEnd/>
            <a:tailEnd/>
          </a:ln>
        </p:spPr>
      </p:pic>
      <p:pic>
        <p:nvPicPr>
          <p:cNvPr id="8195" name="Picture 6" descr="mvc_203s"/>
          <p:cNvPicPr>
            <a:picLocks noChangeAspect="1" noChangeArrowheads="1"/>
          </p:cNvPicPr>
          <p:nvPr/>
        </p:nvPicPr>
        <p:blipFill>
          <a:blip r:embed="rId4" cstate="print"/>
          <a:srcRect/>
          <a:stretch>
            <a:fillRect/>
          </a:stretch>
        </p:blipFill>
        <p:spPr bwMode="auto">
          <a:xfrm>
            <a:off x="3667125" y="4133850"/>
            <a:ext cx="5476875" cy="2724150"/>
          </a:xfrm>
          <a:prstGeom prst="rect">
            <a:avLst/>
          </a:prstGeom>
          <a:noFill/>
          <a:ln w="9525">
            <a:noFill/>
            <a:miter lim="800000"/>
            <a:headEnd/>
            <a:tailEnd/>
          </a:ln>
        </p:spPr>
      </p:pic>
      <p:sp>
        <p:nvSpPr>
          <p:cNvPr id="8196" name="Text Box 8"/>
          <p:cNvSpPr txBox="1">
            <a:spLocks noChangeArrowheads="1"/>
          </p:cNvSpPr>
          <p:nvPr/>
        </p:nvSpPr>
        <p:spPr bwMode="auto">
          <a:xfrm>
            <a:off x="1066800" y="4076700"/>
            <a:ext cx="2454275" cy="2781300"/>
          </a:xfrm>
          <a:prstGeom prst="rect">
            <a:avLst/>
          </a:prstGeom>
          <a:noFill/>
          <a:ln w="9525">
            <a:noFill/>
            <a:miter lim="800000"/>
            <a:headEnd/>
            <a:tailEnd/>
          </a:ln>
        </p:spPr>
        <p:txBody>
          <a:bodyPr>
            <a:spAutoFit/>
          </a:bodyPr>
          <a:lstStyle/>
          <a:p>
            <a:r>
              <a:rPr lang="en-US" sz="1600"/>
              <a:t>Mesopotamian gods slay a fiery seven-headed dragon. The image is from a cylinder seal (cf.  fig.16.Alexander Heidel. </a:t>
            </a:r>
            <a:r>
              <a:rPr lang="en-US" sz="1600" i="1"/>
              <a:t>The Babylonian Genesis, The Story of Creation</a:t>
            </a:r>
            <a:r>
              <a:rPr lang="en-US" sz="1600"/>
              <a:t>. 1942, 1951. University of Chicago Press. Reprint 1993)</a:t>
            </a:r>
            <a:br>
              <a:rPr lang="en-US" sz="1600"/>
            </a:br>
            <a:endParaRPr lang="en-US" sz="1600"/>
          </a:p>
        </p:txBody>
      </p:sp>
      <p:pic>
        <p:nvPicPr>
          <p:cNvPr id="8197" name="Picture 6" descr="http://img.search.com/thumb/7/78/Genealogy_of_Later_Mesopotamian_Gods.jpg/600px-Genealogy_of_Later_Mesopotamian_Gods.jpg"/>
          <p:cNvPicPr>
            <a:picLocks noChangeAspect="1" noChangeArrowheads="1"/>
          </p:cNvPicPr>
          <p:nvPr/>
        </p:nvPicPr>
        <p:blipFill>
          <a:blip r:embed="rId5" cstate="print"/>
          <a:srcRect/>
          <a:stretch>
            <a:fillRect/>
          </a:stretch>
        </p:blipFill>
        <p:spPr bwMode="auto">
          <a:xfrm>
            <a:off x="3429000" y="0"/>
            <a:ext cx="5715000" cy="4286250"/>
          </a:xfrm>
          <a:prstGeom prst="rect">
            <a:avLst/>
          </a:prstGeom>
          <a:noFill/>
          <a:ln w="9525">
            <a:noFill/>
            <a:miter lim="800000"/>
            <a:headEnd/>
            <a:tailEnd/>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smtClean="0"/>
          </a:p>
        </p:txBody>
      </p:sp>
      <p:sp>
        <p:nvSpPr>
          <p:cNvPr id="40963" name="Rectangle 3"/>
          <p:cNvSpPr>
            <a:spLocks noGrp="1" noChangeArrowheads="1"/>
          </p:cNvSpPr>
          <p:nvPr>
            <p:ph type="body" idx="1"/>
          </p:nvPr>
        </p:nvSpPr>
        <p:spPr/>
        <p:txBody>
          <a:bodyPr/>
          <a:lstStyle/>
          <a:p>
            <a:pPr eaLnBrk="1" hangingPunct="1"/>
            <a:endParaRPr lang="en-US" smtClean="0"/>
          </a:p>
        </p:txBody>
      </p:sp>
      <p:pic>
        <p:nvPicPr>
          <p:cNvPr id="40964" name="Picture 5" descr="scan0083"/>
          <p:cNvPicPr>
            <a:picLocks noChangeAspect="1" noChangeArrowheads="1"/>
          </p:cNvPicPr>
          <p:nvPr/>
        </p:nvPicPr>
        <p:blipFill>
          <a:blip r:embed="rId3" cstate="print"/>
          <a:srcRect/>
          <a:stretch>
            <a:fillRect/>
          </a:stretch>
        </p:blipFill>
        <p:spPr bwMode="auto">
          <a:xfrm>
            <a:off x="2057400" y="0"/>
            <a:ext cx="5252772" cy="6400800"/>
          </a:xfrm>
          <a:prstGeom prst="rect">
            <a:avLst/>
          </a:prstGeom>
          <a:noFill/>
          <a:ln w="9525">
            <a:noFill/>
            <a:miter lim="800000"/>
            <a:headEnd/>
            <a:tailEnd/>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733800" y="274638"/>
            <a:ext cx="4953000" cy="1143000"/>
          </a:xfrm>
        </p:spPr>
        <p:txBody>
          <a:bodyPr/>
          <a:lstStyle/>
          <a:p>
            <a:pPr eaLnBrk="1" hangingPunct="1"/>
            <a:r>
              <a:rPr lang="en-US" i="1" smtClean="0"/>
              <a:t>Enuma Elish</a:t>
            </a:r>
          </a:p>
        </p:txBody>
      </p:sp>
      <p:pic>
        <p:nvPicPr>
          <p:cNvPr id="38915" name="Picture 5" descr="cs-Enuma-Elish"/>
          <p:cNvPicPr>
            <a:picLocks noChangeAspect="1" noChangeArrowheads="1"/>
          </p:cNvPicPr>
          <p:nvPr/>
        </p:nvPicPr>
        <p:blipFill>
          <a:blip r:embed="rId3" cstate="print"/>
          <a:srcRect/>
          <a:stretch>
            <a:fillRect/>
          </a:stretch>
        </p:blipFill>
        <p:spPr bwMode="auto">
          <a:xfrm>
            <a:off x="0" y="228600"/>
            <a:ext cx="3208338" cy="4568825"/>
          </a:xfrm>
          <a:prstGeom prst="rect">
            <a:avLst/>
          </a:prstGeom>
          <a:noFill/>
          <a:ln w="9525">
            <a:noFill/>
            <a:miter lim="800000"/>
            <a:headEnd/>
            <a:tailEnd/>
          </a:ln>
        </p:spPr>
      </p:pic>
      <p:sp>
        <p:nvSpPr>
          <p:cNvPr id="38916" name="Text Box 6"/>
          <p:cNvSpPr txBox="1">
            <a:spLocks noChangeArrowheads="1"/>
          </p:cNvSpPr>
          <p:nvPr/>
        </p:nvSpPr>
        <p:spPr bwMode="auto">
          <a:xfrm>
            <a:off x="3565525" y="1712913"/>
            <a:ext cx="5273675" cy="4265612"/>
          </a:xfrm>
          <a:prstGeom prst="rect">
            <a:avLst/>
          </a:prstGeom>
          <a:noFill/>
          <a:ln w="9525">
            <a:noFill/>
            <a:miter lim="800000"/>
            <a:headEnd/>
            <a:tailEnd/>
          </a:ln>
        </p:spPr>
        <p:txBody>
          <a:bodyPr>
            <a:spAutoFit/>
          </a:bodyPr>
          <a:lstStyle/>
          <a:p>
            <a:r>
              <a:rPr lang="en-US" sz="3200"/>
              <a:t>The Babylonian creation story is found in an epic poem from the second millennium BCE titled the </a:t>
            </a:r>
          </a:p>
          <a:p>
            <a:endParaRPr lang="en-US" sz="3200"/>
          </a:p>
          <a:p>
            <a:r>
              <a:rPr lang="en-US" sz="3200" i="1"/>
              <a:t>Enuma Elish </a:t>
            </a:r>
            <a:r>
              <a:rPr lang="en-US" sz="3200"/>
              <a:t>(=“when in the height”)</a:t>
            </a:r>
          </a:p>
          <a:p>
            <a:endParaRPr lang="en-US" sz="3200" i="1"/>
          </a:p>
          <a:p>
            <a:r>
              <a:rPr lang="en-US" i="1">
                <a:hlinkClick r:id="rId4"/>
              </a:rPr>
              <a:t>http://www.sacred-texts.com/ane/enuma.htm</a:t>
            </a:r>
            <a:endParaRPr lang="en-US" i="1"/>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Cosmology of the Babylonians</a:t>
            </a:r>
          </a:p>
        </p:txBody>
      </p:sp>
      <p:sp>
        <p:nvSpPr>
          <p:cNvPr id="39939" name="Rectangle 3"/>
          <p:cNvSpPr>
            <a:spLocks noGrp="1" noChangeArrowheads="1"/>
          </p:cNvSpPr>
          <p:nvPr>
            <p:ph type="body" sz="half" idx="1"/>
          </p:nvPr>
        </p:nvSpPr>
        <p:spPr>
          <a:xfrm>
            <a:off x="228600" y="1600200"/>
            <a:ext cx="4262438" cy="4525963"/>
          </a:xfrm>
        </p:spPr>
        <p:txBody>
          <a:bodyPr/>
          <a:lstStyle/>
          <a:p>
            <a:pPr eaLnBrk="1" hangingPunct="1">
              <a:lnSpc>
                <a:spcPct val="90000"/>
              </a:lnSpc>
            </a:pPr>
            <a:endParaRPr lang="en-US" sz="1600" i="1" smtClean="0"/>
          </a:p>
          <a:p>
            <a:pPr eaLnBrk="1" hangingPunct="1">
              <a:lnSpc>
                <a:spcPct val="90000"/>
              </a:lnSpc>
              <a:buFontTx/>
              <a:buNone/>
            </a:pPr>
            <a:endParaRPr lang="en-US" sz="2000" i="1" smtClean="0"/>
          </a:p>
          <a:p>
            <a:pPr eaLnBrk="1" hangingPunct="1">
              <a:lnSpc>
                <a:spcPct val="90000"/>
              </a:lnSpc>
            </a:pPr>
            <a:r>
              <a:rPr lang="en-US" sz="2000" smtClean="0"/>
              <a:t>creation takes place in a watery waste</a:t>
            </a:r>
          </a:p>
          <a:p>
            <a:pPr eaLnBrk="1" hangingPunct="1">
              <a:lnSpc>
                <a:spcPct val="90000"/>
              </a:lnSpc>
            </a:pPr>
            <a:r>
              <a:rPr lang="en-US" sz="2000" smtClean="0"/>
              <a:t>mingling of </a:t>
            </a:r>
            <a:r>
              <a:rPr lang="en-US" sz="2000" b="1" smtClean="0"/>
              <a:t>Apsu</a:t>
            </a:r>
            <a:r>
              <a:rPr lang="en-US" sz="2000" smtClean="0"/>
              <a:t> (sweet water) and </a:t>
            </a:r>
            <a:r>
              <a:rPr lang="en-US" sz="2000" b="1" smtClean="0"/>
              <a:t>Tiamat</a:t>
            </a:r>
            <a:r>
              <a:rPr lang="en-US" sz="2000" smtClean="0"/>
              <a:t> (salt water)</a:t>
            </a:r>
          </a:p>
          <a:p>
            <a:pPr eaLnBrk="1" hangingPunct="1">
              <a:lnSpc>
                <a:spcPct val="90000"/>
              </a:lnSpc>
            </a:pPr>
            <a:r>
              <a:rPr lang="en-US" sz="2000" smtClean="0"/>
              <a:t>The god </a:t>
            </a:r>
            <a:r>
              <a:rPr lang="en-US" sz="2000" b="1" smtClean="0"/>
              <a:t>Marduk</a:t>
            </a:r>
            <a:r>
              <a:rPr lang="en-US" sz="2000" smtClean="0"/>
              <a:t> makes the earth from the body of </a:t>
            </a:r>
            <a:r>
              <a:rPr lang="en-US" sz="2000" b="1" smtClean="0"/>
              <a:t>Tiamat</a:t>
            </a:r>
            <a:r>
              <a:rPr lang="en-US" sz="2000" smtClean="0"/>
              <a:t>, a monster he kills</a:t>
            </a:r>
          </a:p>
          <a:p>
            <a:pPr eaLnBrk="1" hangingPunct="1">
              <a:lnSpc>
                <a:spcPct val="90000"/>
              </a:lnSpc>
            </a:pPr>
            <a:r>
              <a:rPr lang="en-US" sz="2000" smtClean="0"/>
              <a:t>The heavens are formed from her upper part and the waters are the liquids which flowed from her veins</a:t>
            </a:r>
          </a:p>
        </p:txBody>
      </p:sp>
      <p:pic>
        <p:nvPicPr>
          <p:cNvPr id="39940" name="Picture 4" descr="marutia"/>
          <p:cNvPicPr>
            <a:picLocks noGrp="1" noChangeAspect="1" noChangeArrowheads="1"/>
          </p:cNvPicPr>
          <p:nvPr>
            <p:ph sz="half" idx="2"/>
          </p:nvPr>
        </p:nvPicPr>
        <p:blipFill>
          <a:blip r:embed="rId3" cstate="print"/>
          <a:srcRect/>
          <a:stretch>
            <a:fillRect/>
          </a:stretch>
        </p:blipFill>
        <p:spPr>
          <a:xfrm>
            <a:off x="4652963" y="2381250"/>
            <a:ext cx="4033837" cy="2962275"/>
          </a:xfrm>
          <a:noFill/>
        </p:spPr>
      </p:pic>
      <p:sp>
        <p:nvSpPr>
          <p:cNvPr id="39941" name="Text Box 5"/>
          <p:cNvSpPr txBox="1">
            <a:spLocks noChangeArrowheads="1"/>
          </p:cNvSpPr>
          <p:nvPr/>
        </p:nvSpPr>
        <p:spPr bwMode="ltGray">
          <a:xfrm>
            <a:off x="6172200" y="5715000"/>
            <a:ext cx="2120900" cy="214313"/>
          </a:xfrm>
          <a:prstGeom prst="rect">
            <a:avLst/>
          </a:prstGeom>
          <a:noFill/>
          <a:ln w="9525">
            <a:noFill/>
            <a:miter lim="800000"/>
            <a:headEnd/>
            <a:tailEnd/>
          </a:ln>
        </p:spPr>
        <p:txBody>
          <a:bodyPr wrap="none">
            <a:spAutoFit/>
          </a:bodyPr>
          <a:lstStyle/>
          <a:p>
            <a:pPr algn="ctr"/>
            <a:r>
              <a:rPr lang="en-US" sz="800">
                <a:latin typeface="Times New Roman" pitchFamily="18" charset="0"/>
              </a:rPr>
              <a:t>http://www.goetter-und-mythen.de/marduk.htm</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Babylonian Ishtar</a:t>
            </a:r>
          </a:p>
        </p:txBody>
      </p:sp>
      <p:sp>
        <p:nvSpPr>
          <p:cNvPr id="43011" name="Rectangle 3"/>
          <p:cNvSpPr>
            <a:spLocks noChangeArrowheads="1"/>
          </p:cNvSpPr>
          <p:nvPr/>
        </p:nvSpPr>
        <p:spPr bwMode="ltGray">
          <a:xfrm>
            <a:off x="3048000" y="2133600"/>
            <a:ext cx="5943600" cy="2850011"/>
          </a:xfrm>
          <a:prstGeom prst="rect">
            <a:avLst/>
          </a:prstGeom>
          <a:noFill/>
          <a:ln w="9525">
            <a:noFill/>
            <a:miter lim="800000"/>
            <a:headEnd/>
            <a:tailEnd/>
          </a:ln>
        </p:spPr>
        <p:txBody>
          <a:bodyPr wrap="square">
            <a:spAutoFit/>
          </a:bodyPr>
          <a:lstStyle/>
          <a:p>
            <a:pPr>
              <a:lnSpc>
                <a:spcPct val="80000"/>
              </a:lnSpc>
              <a:spcBef>
                <a:spcPct val="20000"/>
              </a:spcBef>
              <a:buSzPct val="90000"/>
              <a:buFontTx/>
              <a:buChar char="•"/>
            </a:pPr>
            <a:r>
              <a:rPr lang="en-US" sz="2800" dirty="0">
                <a:latin typeface="Times New Roman" pitchFamily="18" charset="0"/>
              </a:rPr>
              <a:t> </a:t>
            </a:r>
            <a:r>
              <a:rPr lang="en-US" sz="2800" dirty="0"/>
              <a:t>Goddess of animal and human </a:t>
            </a:r>
            <a:r>
              <a:rPr lang="en-US" sz="2800" dirty="0" smtClean="0"/>
              <a:t>fertility</a:t>
            </a:r>
          </a:p>
          <a:p>
            <a:pPr>
              <a:lnSpc>
                <a:spcPct val="80000"/>
              </a:lnSpc>
              <a:spcBef>
                <a:spcPct val="20000"/>
              </a:spcBef>
              <a:buSzPct val="90000"/>
            </a:pPr>
            <a:endParaRPr lang="en-US" sz="2800" dirty="0"/>
          </a:p>
          <a:p>
            <a:pPr>
              <a:lnSpc>
                <a:spcPct val="80000"/>
              </a:lnSpc>
              <a:spcBef>
                <a:spcPct val="20000"/>
              </a:spcBef>
              <a:buSzPct val="90000"/>
              <a:buFontTx/>
              <a:buChar char="•"/>
            </a:pPr>
            <a:r>
              <a:rPr lang="en-US" sz="2800" dirty="0"/>
              <a:t> Her influence was felt throughout the </a:t>
            </a:r>
            <a:r>
              <a:rPr lang="en-US" sz="2800" dirty="0" smtClean="0"/>
              <a:t>world</a:t>
            </a:r>
          </a:p>
          <a:p>
            <a:pPr>
              <a:lnSpc>
                <a:spcPct val="80000"/>
              </a:lnSpc>
              <a:spcBef>
                <a:spcPct val="20000"/>
              </a:spcBef>
              <a:buSzPct val="90000"/>
            </a:pPr>
            <a:endParaRPr lang="en-US" sz="2800" dirty="0"/>
          </a:p>
          <a:p>
            <a:pPr>
              <a:lnSpc>
                <a:spcPct val="80000"/>
              </a:lnSpc>
              <a:spcBef>
                <a:spcPct val="20000"/>
              </a:spcBef>
              <a:buSzPct val="90000"/>
              <a:buFontTx/>
              <a:buChar char="•"/>
            </a:pPr>
            <a:r>
              <a:rPr lang="en-US" sz="2800" dirty="0"/>
              <a:t> Worshipped by </a:t>
            </a:r>
            <a:r>
              <a:rPr lang="en-US" sz="2800" dirty="0" smtClean="0"/>
              <a:t>sex with temple </a:t>
            </a:r>
            <a:r>
              <a:rPr lang="en-US" sz="2800" dirty="0"/>
              <a:t>prostitutes</a:t>
            </a:r>
          </a:p>
        </p:txBody>
      </p:sp>
      <p:sp>
        <p:nvSpPr>
          <p:cNvPr id="43012" name="Text Box 4"/>
          <p:cNvSpPr txBox="1">
            <a:spLocks noChangeArrowheads="1"/>
          </p:cNvSpPr>
          <p:nvPr/>
        </p:nvSpPr>
        <p:spPr bwMode="ltGray">
          <a:xfrm>
            <a:off x="990600" y="5791200"/>
            <a:ext cx="2389188" cy="214313"/>
          </a:xfrm>
          <a:prstGeom prst="rect">
            <a:avLst/>
          </a:prstGeom>
          <a:noFill/>
          <a:ln w="9525">
            <a:noFill/>
            <a:miter lim="800000"/>
            <a:headEnd/>
            <a:tailEnd/>
          </a:ln>
        </p:spPr>
        <p:txBody>
          <a:bodyPr wrap="none">
            <a:spAutoFit/>
          </a:bodyPr>
          <a:lstStyle/>
          <a:p>
            <a:pPr algn="ctr"/>
            <a:r>
              <a:rPr lang="en-US" sz="800">
                <a:latin typeface="Times New Roman" pitchFamily="18" charset="0"/>
              </a:rPr>
              <a:t>http://www.astroconsulting.com/FAQs/goddesses.htm</a:t>
            </a:r>
          </a:p>
        </p:txBody>
      </p:sp>
      <p:pic>
        <p:nvPicPr>
          <p:cNvPr id="43013" name="Picture 5" descr="ISHTAR"/>
          <p:cNvPicPr>
            <a:picLocks noGrp="1" noChangeAspect="1" noChangeArrowheads="1"/>
          </p:cNvPicPr>
          <p:nvPr>
            <p:ph idx="1"/>
          </p:nvPr>
        </p:nvPicPr>
        <p:blipFill>
          <a:blip r:embed="rId3" cstate="print"/>
          <a:srcRect/>
          <a:stretch>
            <a:fillRect/>
          </a:stretch>
        </p:blipFill>
        <p:spPr>
          <a:xfrm>
            <a:off x="457200" y="1219200"/>
            <a:ext cx="2490788" cy="3810000"/>
          </a:xfrm>
          <a:noFill/>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09600" y="457200"/>
            <a:ext cx="6172200" cy="1447800"/>
          </a:xfrm>
        </p:spPr>
        <p:txBody>
          <a:bodyPr>
            <a:normAutofit/>
          </a:bodyPr>
          <a:lstStyle/>
          <a:p>
            <a:r>
              <a:rPr lang="en-US" sz="3200" b="1" dirty="0" smtClean="0"/>
              <a:t>Where was th</a:t>
            </a:r>
            <a:r>
              <a:rPr lang="en-US" sz="3200" b="1" dirty="0" smtClean="0"/>
              <a:t>is god worshipped?</a:t>
            </a:r>
            <a:endParaRPr lang="en-US" sz="3200" b="1" dirty="0"/>
          </a:p>
        </p:txBody>
      </p:sp>
      <p:grpSp>
        <p:nvGrpSpPr>
          <p:cNvPr id="4" name="StatObject0"/>
          <p:cNvGrpSpPr/>
          <p:nvPr>
            <p:custDataLst>
              <p:tags r:id="rId3"/>
            </p:custDataLst>
          </p:nvPr>
        </p:nvGrpSpPr>
        <p:grpSpPr>
          <a:xfrm>
            <a:off x="2349500" y="6286500"/>
            <a:ext cx="4445000" cy="444500"/>
            <a:chOff x="2349500" y="6286500"/>
            <a:chExt cx="4445000" cy="444500"/>
          </a:xfrm>
        </p:grpSpPr>
        <p:sp>
          <p:nvSpPr>
            <p:cNvPr id="15" name="STShape"/>
            <p:cNvSpPr/>
            <p:nvPr/>
          </p:nvSpPr>
          <p:spPr>
            <a:xfrm>
              <a:off x="2349500" y="6286500"/>
              <a:ext cx="4445000" cy="444500"/>
            </a:xfrm>
            <a:prstGeom prst="roundRect">
              <a:avLst/>
            </a:prstGeom>
            <a:solidFill>
              <a:schemeClr val="accent1">
                <a:alpha val="5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Text"/>
            <p:cNvSpPr/>
            <p:nvPr/>
          </p:nvSpPr>
          <p:spPr>
            <a:xfrm>
              <a:off x="2349500" y="6286500"/>
              <a:ext cx="4445000" cy="44450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US" sz="2400" b="1" smtClean="0">
                  <a:solidFill>
                    <a:srgbClr val="000000"/>
                  </a:solidFill>
                </a:rPr>
                <a:t>Mean = </a:t>
              </a:r>
              <a:endParaRPr lang="en-US" sz="2400" b="1">
                <a:solidFill>
                  <a:srgbClr val="000000"/>
                </a:solidFill>
              </a:endParaRPr>
            </a:p>
          </p:txBody>
        </p:sp>
      </p:grpSp>
      <p:grpSp>
        <p:nvGrpSpPr>
          <p:cNvPr id="5" name="Countdown"/>
          <p:cNvGrpSpPr/>
          <p:nvPr>
            <p:custDataLst>
              <p:tags r:id="rId4"/>
            </p:custDataLst>
          </p:nvPr>
        </p:nvGrpSpPr>
        <p:grpSpPr>
          <a:xfrm>
            <a:off x="457200" y="4876800"/>
            <a:ext cx="838200" cy="1514475"/>
            <a:chOff x="457200" y="5105400"/>
            <a:chExt cx="838200" cy="1514475"/>
          </a:xfrm>
        </p:grpSpPr>
        <p:sp>
          <p:nvSpPr>
            <p:cNvPr id="12" name="CDGlassBottom"/>
            <p:cNvSpPr/>
            <p:nvPr/>
          </p:nvSpPr>
          <p:spPr>
            <a:xfrm rot="16200000">
              <a:off x="676275" y="6134100"/>
              <a:ext cx="381000" cy="266700"/>
            </a:xfrm>
            <a:prstGeom prst="homePlate">
              <a:avLst/>
            </a:prstGeom>
            <a:solidFill>
              <a:schemeClr val="accent1">
                <a:alpha val="0"/>
              </a:schemeClr>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DGlassTop"/>
            <p:cNvSpPr/>
            <p:nvPr/>
          </p:nvSpPr>
          <p:spPr>
            <a:xfrm rot="5400000">
              <a:off x="676275" y="5753100"/>
              <a:ext cx="381000" cy="266700"/>
            </a:xfrm>
            <a:prstGeom prst="homePlate">
              <a:avLst/>
            </a:prstGeom>
            <a:solidFill>
              <a:schemeClr val="accent1"/>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DText"/>
            <p:cNvSpPr txBox="1"/>
            <p:nvPr/>
          </p:nvSpPr>
          <p:spPr>
            <a:xfrm>
              <a:off x="457200" y="5105400"/>
              <a:ext cx="838200" cy="519112"/>
            </a:xfrm>
            <a:prstGeom prst="rect">
              <a:avLst/>
            </a:prstGeom>
            <a:noFill/>
          </p:spPr>
          <p:txBody>
            <a:bodyPr vert="horz" rtlCol="0">
              <a:noAutofit/>
            </a:bodyPr>
            <a:lstStyle/>
            <a:p>
              <a:pPr algn="ctr"/>
              <a:r>
                <a:rPr lang="en-US" sz="2800" b="1" smtClean="0">
                  <a:latin typeface="Times New Roman"/>
                </a:rPr>
                <a:t>10</a:t>
              </a:r>
              <a:endParaRPr lang="en-US" sz="2800" b="1">
                <a:latin typeface="Times New Roman"/>
              </a:endParaRPr>
            </a:p>
          </p:txBody>
        </p:sp>
        <p:sp>
          <p:nvSpPr>
            <p:cNvPr id="9" name="CDCapTop"/>
            <p:cNvSpPr/>
            <p:nvPr/>
          </p:nvSpPr>
          <p:spPr>
            <a:xfrm>
              <a:off x="600075" y="5534025"/>
              <a:ext cx="533400" cy="152400"/>
            </a:xfrm>
            <a:prstGeom prst="trapezoid">
              <a:avLst/>
            </a:prstGeom>
            <a:gradFill flip="none" rotWithShape="1">
              <a:gsLst>
                <a:gs pos="0">
                  <a:srgbClr val="D6B19C"/>
                </a:gs>
                <a:gs pos="30000">
                  <a:srgbClr val="D49E6C"/>
                </a:gs>
                <a:gs pos="70000">
                  <a:srgbClr val="A65528"/>
                </a:gs>
                <a:gs pos="100000">
                  <a:srgbClr val="663012"/>
                </a:gs>
              </a:gsLst>
              <a:lin ang="5400000" scaled="1"/>
              <a:tileRect/>
            </a:gra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DCapBottom"/>
            <p:cNvSpPr/>
            <p:nvPr/>
          </p:nvSpPr>
          <p:spPr>
            <a:xfrm rot="10800000">
              <a:off x="600075" y="6467475"/>
              <a:ext cx="533400" cy="152400"/>
            </a:xfrm>
            <a:prstGeom prst="trapezoid">
              <a:avLst/>
            </a:prstGeom>
            <a:gradFill flip="none" rotWithShape="1">
              <a:gsLst>
                <a:gs pos="0">
                  <a:srgbClr val="D6B19C"/>
                </a:gs>
                <a:gs pos="30000">
                  <a:srgbClr val="D49E6C"/>
                </a:gs>
                <a:gs pos="70000">
                  <a:srgbClr val="A65528"/>
                </a:gs>
                <a:gs pos="100000">
                  <a:srgbClr val="663012"/>
                </a:gs>
              </a:gsLst>
              <a:lin ang="5400000" scaled="1"/>
              <a:tileRect/>
            </a:gra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TPChart"/>
          <p:cNvGraphicFramePr>
            <a:graphicFrameLocks noChangeAspect="1"/>
          </p:cNvGraphicFramePr>
          <p:nvPr/>
        </p:nvGraphicFramePr>
        <p:xfrm>
          <a:off x="3200400" y="1143000"/>
          <a:ext cx="4572000" cy="5143500"/>
        </p:xfrm>
        <a:graphic>
          <a:graphicData uri="http://schemas.openxmlformats.org/presentationml/2006/ole">
            <p:oleObj spid="_x0000_s3074" name="Chart" r:id="rId10" imgW="4572000" imgH="5143500" progId="MSGraph.Chart.8">
              <p:embed followColorScheme="full"/>
            </p:oleObj>
          </a:graphicData>
        </a:graphic>
      </p:graphicFrame>
      <p:grpSp>
        <p:nvGrpSpPr>
          <p:cNvPr id="6" name="ResponseCounter"/>
          <p:cNvGrpSpPr/>
          <p:nvPr>
            <p:custDataLst>
              <p:tags r:id="rId5"/>
            </p:custDataLst>
          </p:nvPr>
        </p:nvGrpSpPr>
        <p:grpSpPr>
          <a:xfrm>
            <a:off x="127000" y="1308100"/>
            <a:ext cx="2057400" cy="5422900"/>
            <a:chOff x="190500" y="1054100"/>
            <a:chExt cx="1511300" cy="5422900"/>
          </a:xfrm>
        </p:grpSpPr>
        <p:cxnSp>
          <p:nvCxnSpPr>
            <p:cNvPr id="22" name="RCPole"/>
            <p:cNvCxnSpPr/>
            <p:nvPr/>
          </p:nvCxnSpPr>
          <p:spPr>
            <a:xfrm>
              <a:off x="381000" y="1270000"/>
              <a:ext cx="0" cy="50800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9" name="RCFlag"/>
            <p:cNvSpPr/>
            <p:nvPr/>
          </p:nvSpPr>
          <p:spPr>
            <a:xfrm>
              <a:off x="431800" y="5588000"/>
              <a:ext cx="1270000" cy="762000"/>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latin typeface="Tahoma"/>
                </a:rPr>
                <a:t>0</a:t>
              </a:r>
              <a:endParaRPr lang="en-US" sz="1400" b="1">
                <a:latin typeface="Tahoma"/>
              </a:endParaRPr>
            </a:p>
          </p:txBody>
        </p:sp>
        <p:sp>
          <p:nvSpPr>
            <p:cNvPr id="20" name="RCTop"/>
            <p:cNvSpPr/>
            <p:nvPr/>
          </p:nvSpPr>
          <p:spPr>
            <a:xfrm>
              <a:off x="190500" y="1054100"/>
              <a:ext cx="381000" cy="25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rgbClr val="FFFFFF"/>
                  </a:solidFill>
                  <a:latin typeface="Tahoma"/>
                </a:rPr>
                <a:t>5</a:t>
              </a:r>
              <a:endParaRPr lang="en-US" sz="700" b="1">
                <a:solidFill>
                  <a:srgbClr val="FFFFFF"/>
                </a:solidFill>
                <a:latin typeface="Tahoma"/>
              </a:endParaRPr>
            </a:p>
          </p:txBody>
        </p:sp>
        <p:sp>
          <p:nvSpPr>
            <p:cNvPr id="21"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6" descr="File:Ptah standing.svg">
            <a:hlinkClick r:id="rId11"/>
          </p:cNvPr>
          <p:cNvPicPr>
            <a:picLocks noChangeAspect="1" noChangeArrowheads="1"/>
          </p:cNvPicPr>
          <p:nvPr/>
        </p:nvPicPr>
        <p:blipFill>
          <a:blip r:embed="rId12" cstate="print"/>
          <a:srcRect/>
          <a:stretch>
            <a:fillRect/>
          </a:stretch>
        </p:blipFill>
        <p:spPr bwMode="auto">
          <a:xfrm>
            <a:off x="6922878" y="304800"/>
            <a:ext cx="2221122" cy="4572000"/>
          </a:xfrm>
          <a:prstGeom prst="rect">
            <a:avLst/>
          </a:prstGeom>
          <a:noFill/>
          <a:ln w="9525">
            <a:noFill/>
            <a:miter lim="800000"/>
            <a:headEnd/>
            <a:tailEnd/>
          </a:ln>
        </p:spPr>
      </p:pic>
      <p:sp>
        <p:nvSpPr>
          <p:cNvPr id="3" name="TPAnswers"/>
          <p:cNvSpPr>
            <a:spLocks noGrp="1"/>
          </p:cNvSpPr>
          <p:nvPr>
            <p:ph type="body" idx="1"/>
            <p:custDataLst>
              <p:tags r:id="rId6"/>
            </p:custDataLst>
          </p:nvPr>
        </p:nvSpPr>
        <p:spPr>
          <a:xfrm>
            <a:off x="1066800" y="1981200"/>
            <a:ext cx="6172200" cy="2743200"/>
          </a:xfrm>
        </p:spPr>
        <p:txBody>
          <a:bodyPr tIns="45719" bIns="45719">
            <a:noAutofit/>
          </a:bodyPr>
          <a:lstStyle/>
          <a:p>
            <a:pPr marL="514350" indent="-514350">
              <a:buAutoNum type="arabicPeriod"/>
            </a:pPr>
            <a:r>
              <a:rPr lang="en-US" sz="2400" b="1" dirty="0" smtClean="0"/>
              <a:t>Greece</a:t>
            </a:r>
            <a:endParaRPr lang="en-US" sz="2400" b="1" dirty="0" smtClean="0"/>
          </a:p>
          <a:p>
            <a:pPr marL="514350" indent="-514350">
              <a:buAutoNum type="arabicPeriod"/>
            </a:pPr>
            <a:r>
              <a:rPr lang="en-US" sz="2400" b="1" dirty="0" smtClean="0"/>
              <a:t>Rome</a:t>
            </a:r>
            <a:endParaRPr lang="en-US" sz="2400" b="1" dirty="0" smtClean="0"/>
          </a:p>
          <a:p>
            <a:pPr marL="514350" indent="-514350">
              <a:buAutoNum type="arabicPeriod"/>
            </a:pPr>
            <a:r>
              <a:rPr lang="en-US" sz="2400" b="1" dirty="0" smtClean="0"/>
              <a:t>Egypt</a:t>
            </a:r>
            <a:endParaRPr lang="en-US" sz="2400" b="1" dirty="0" smtClean="0"/>
          </a:p>
          <a:p>
            <a:pPr marL="514350" indent="-514350">
              <a:buAutoNum type="arabicPeriod"/>
            </a:pPr>
            <a:r>
              <a:rPr lang="en-US" sz="2400" b="1" dirty="0" smtClean="0"/>
              <a:t>North America</a:t>
            </a:r>
            <a:endParaRPr lang="en-US" sz="2400" b="1" dirty="0" smtClean="0"/>
          </a:p>
        </p:txBody>
      </p:sp>
      <p:sp>
        <p:nvSpPr>
          <p:cNvPr id="25" name="CorShape1"/>
          <p:cNvSpPr/>
          <p:nvPr>
            <p:custDataLst>
              <p:tags r:id="rId7"/>
            </p:custDataLst>
          </p:nvPr>
        </p:nvSpPr>
        <p:spPr>
          <a:xfrm>
            <a:off x="853439" y="2920490"/>
            <a:ext cx="266700" cy="2667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8">
                                            <p:subSp spid="_x0000_s3074"/>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 grpId="0"/>
      <p:bldOleChart spid="18" grpId="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25602" name="Picture 2" descr="http://www.outline-world-map.com/map-images-original/outline-blank-transparent-world-map-b1b.png"/>
          <p:cNvPicPr>
            <a:picLocks noChangeAspect="1" noChangeArrowheads="1"/>
          </p:cNvPicPr>
          <p:nvPr/>
        </p:nvPicPr>
        <p:blipFill>
          <a:blip r:embed="rId3" cstate="print"/>
          <a:srcRect/>
          <a:stretch>
            <a:fillRect/>
          </a:stretch>
        </p:blipFill>
        <p:spPr bwMode="auto">
          <a:xfrm>
            <a:off x="0" y="914400"/>
            <a:ext cx="9385339" cy="4343400"/>
          </a:xfrm>
          <a:prstGeom prst="rect">
            <a:avLst/>
          </a:prstGeom>
          <a:noFill/>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09600" y="457200"/>
            <a:ext cx="6172200" cy="1447800"/>
          </a:xfrm>
        </p:spPr>
        <p:txBody>
          <a:bodyPr>
            <a:normAutofit/>
          </a:bodyPr>
          <a:lstStyle/>
          <a:p>
            <a:r>
              <a:rPr lang="en-US" sz="3200" b="1" dirty="0" smtClean="0"/>
              <a:t>Who is this Egyptian god?</a:t>
            </a:r>
            <a:endParaRPr lang="en-US" sz="3200" b="1" dirty="0"/>
          </a:p>
        </p:txBody>
      </p:sp>
      <p:grpSp>
        <p:nvGrpSpPr>
          <p:cNvPr id="4" name="StatObject0"/>
          <p:cNvGrpSpPr/>
          <p:nvPr>
            <p:custDataLst>
              <p:tags r:id="rId3"/>
            </p:custDataLst>
          </p:nvPr>
        </p:nvGrpSpPr>
        <p:grpSpPr>
          <a:xfrm>
            <a:off x="2349500" y="6286500"/>
            <a:ext cx="4445000" cy="444500"/>
            <a:chOff x="2349500" y="6286500"/>
            <a:chExt cx="4445000" cy="444500"/>
          </a:xfrm>
        </p:grpSpPr>
        <p:sp>
          <p:nvSpPr>
            <p:cNvPr id="15" name="STShape"/>
            <p:cNvSpPr/>
            <p:nvPr/>
          </p:nvSpPr>
          <p:spPr>
            <a:xfrm>
              <a:off x="2349500" y="6286500"/>
              <a:ext cx="4445000" cy="444500"/>
            </a:xfrm>
            <a:prstGeom prst="roundRect">
              <a:avLst/>
            </a:prstGeom>
            <a:solidFill>
              <a:schemeClr val="accent1">
                <a:alpha val="5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Text"/>
            <p:cNvSpPr/>
            <p:nvPr/>
          </p:nvSpPr>
          <p:spPr>
            <a:xfrm>
              <a:off x="2349500" y="6286500"/>
              <a:ext cx="4445000" cy="44450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US" sz="2400" b="1" smtClean="0">
                  <a:solidFill>
                    <a:srgbClr val="000000"/>
                  </a:solidFill>
                </a:rPr>
                <a:t>Mean = </a:t>
              </a:r>
              <a:endParaRPr lang="en-US" sz="2400" b="1">
                <a:solidFill>
                  <a:srgbClr val="000000"/>
                </a:solidFill>
              </a:endParaRPr>
            </a:p>
          </p:txBody>
        </p:sp>
      </p:grpSp>
      <p:grpSp>
        <p:nvGrpSpPr>
          <p:cNvPr id="5" name="Countdown"/>
          <p:cNvGrpSpPr/>
          <p:nvPr>
            <p:custDataLst>
              <p:tags r:id="rId4"/>
            </p:custDataLst>
          </p:nvPr>
        </p:nvGrpSpPr>
        <p:grpSpPr>
          <a:xfrm>
            <a:off x="457200" y="4876800"/>
            <a:ext cx="838200" cy="1514475"/>
            <a:chOff x="457200" y="5105400"/>
            <a:chExt cx="838200" cy="1514475"/>
          </a:xfrm>
        </p:grpSpPr>
        <p:sp>
          <p:nvSpPr>
            <p:cNvPr id="12" name="CDGlassBottom"/>
            <p:cNvSpPr/>
            <p:nvPr/>
          </p:nvSpPr>
          <p:spPr>
            <a:xfrm rot="16200000">
              <a:off x="676275" y="6134100"/>
              <a:ext cx="381000" cy="266700"/>
            </a:xfrm>
            <a:prstGeom prst="homePlate">
              <a:avLst/>
            </a:prstGeom>
            <a:solidFill>
              <a:schemeClr val="accent1">
                <a:alpha val="0"/>
              </a:schemeClr>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DGlassTop"/>
            <p:cNvSpPr/>
            <p:nvPr/>
          </p:nvSpPr>
          <p:spPr>
            <a:xfrm rot="5400000">
              <a:off x="676275" y="5753100"/>
              <a:ext cx="381000" cy="266700"/>
            </a:xfrm>
            <a:prstGeom prst="homePlate">
              <a:avLst/>
            </a:prstGeom>
            <a:solidFill>
              <a:schemeClr val="accent1"/>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DText"/>
            <p:cNvSpPr txBox="1"/>
            <p:nvPr/>
          </p:nvSpPr>
          <p:spPr>
            <a:xfrm>
              <a:off x="457200" y="5105400"/>
              <a:ext cx="838200" cy="519112"/>
            </a:xfrm>
            <a:prstGeom prst="rect">
              <a:avLst/>
            </a:prstGeom>
            <a:noFill/>
          </p:spPr>
          <p:txBody>
            <a:bodyPr vert="horz" rtlCol="0">
              <a:noAutofit/>
            </a:bodyPr>
            <a:lstStyle/>
            <a:p>
              <a:pPr algn="ctr"/>
              <a:r>
                <a:rPr lang="en-US" sz="2800" b="1" smtClean="0">
                  <a:latin typeface="Times New Roman"/>
                </a:rPr>
                <a:t>10</a:t>
              </a:r>
              <a:endParaRPr lang="en-US" sz="2800" b="1">
                <a:latin typeface="Times New Roman"/>
              </a:endParaRPr>
            </a:p>
          </p:txBody>
        </p:sp>
        <p:sp>
          <p:nvSpPr>
            <p:cNvPr id="9" name="CDCapTop"/>
            <p:cNvSpPr/>
            <p:nvPr/>
          </p:nvSpPr>
          <p:spPr>
            <a:xfrm>
              <a:off x="600075" y="5534025"/>
              <a:ext cx="533400" cy="152400"/>
            </a:xfrm>
            <a:prstGeom prst="trapezoid">
              <a:avLst/>
            </a:prstGeom>
            <a:gradFill flip="none" rotWithShape="1">
              <a:gsLst>
                <a:gs pos="0">
                  <a:srgbClr val="D6B19C"/>
                </a:gs>
                <a:gs pos="30000">
                  <a:srgbClr val="D49E6C"/>
                </a:gs>
                <a:gs pos="70000">
                  <a:srgbClr val="A65528"/>
                </a:gs>
                <a:gs pos="100000">
                  <a:srgbClr val="663012"/>
                </a:gs>
              </a:gsLst>
              <a:lin ang="5400000" scaled="1"/>
              <a:tileRect/>
            </a:gra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DCapBottom"/>
            <p:cNvSpPr/>
            <p:nvPr/>
          </p:nvSpPr>
          <p:spPr>
            <a:xfrm rot="10800000">
              <a:off x="600075" y="6467475"/>
              <a:ext cx="533400" cy="152400"/>
            </a:xfrm>
            <a:prstGeom prst="trapezoid">
              <a:avLst/>
            </a:prstGeom>
            <a:gradFill flip="none" rotWithShape="1">
              <a:gsLst>
                <a:gs pos="0">
                  <a:srgbClr val="D6B19C"/>
                </a:gs>
                <a:gs pos="30000">
                  <a:srgbClr val="D49E6C"/>
                </a:gs>
                <a:gs pos="70000">
                  <a:srgbClr val="A65528"/>
                </a:gs>
                <a:gs pos="100000">
                  <a:srgbClr val="663012"/>
                </a:gs>
              </a:gsLst>
              <a:lin ang="5400000" scaled="1"/>
              <a:tileRect/>
            </a:gra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TPChart"/>
          <p:cNvGraphicFramePr>
            <a:graphicFrameLocks noChangeAspect="1"/>
          </p:cNvGraphicFramePr>
          <p:nvPr/>
        </p:nvGraphicFramePr>
        <p:xfrm>
          <a:off x="3200400" y="1143000"/>
          <a:ext cx="4572000" cy="5143500"/>
        </p:xfrm>
        <a:graphic>
          <a:graphicData uri="http://schemas.openxmlformats.org/presentationml/2006/ole">
            <p:oleObj spid="_x0000_s23554" name="Chart" r:id="rId10" imgW="4572000" imgH="5143500" progId="MSGraph.Chart.8">
              <p:embed followColorScheme="full"/>
            </p:oleObj>
          </a:graphicData>
        </a:graphic>
      </p:graphicFrame>
      <p:grpSp>
        <p:nvGrpSpPr>
          <p:cNvPr id="6" name="ResponseCounter"/>
          <p:cNvGrpSpPr/>
          <p:nvPr>
            <p:custDataLst>
              <p:tags r:id="rId5"/>
            </p:custDataLst>
          </p:nvPr>
        </p:nvGrpSpPr>
        <p:grpSpPr>
          <a:xfrm>
            <a:off x="127000" y="1308100"/>
            <a:ext cx="2057400" cy="5422900"/>
            <a:chOff x="190500" y="1054100"/>
            <a:chExt cx="1511300" cy="5422900"/>
          </a:xfrm>
        </p:grpSpPr>
        <p:cxnSp>
          <p:nvCxnSpPr>
            <p:cNvPr id="22" name="RCPole"/>
            <p:cNvCxnSpPr/>
            <p:nvPr/>
          </p:nvCxnSpPr>
          <p:spPr>
            <a:xfrm>
              <a:off x="381000" y="1270000"/>
              <a:ext cx="0" cy="50800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9" name="RCFlag"/>
            <p:cNvSpPr/>
            <p:nvPr/>
          </p:nvSpPr>
          <p:spPr>
            <a:xfrm>
              <a:off x="431800" y="5588000"/>
              <a:ext cx="1270000" cy="762000"/>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latin typeface="Tahoma"/>
                </a:rPr>
                <a:t>0</a:t>
              </a:r>
              <a:endParaRPr lang="en-US" sz="1400" b="1">
                <a:latin typeface="Tahoma"/>
              </a:endParaRPr>
            </a:p>
          </p:txBody>
        </p:sp>
        <p:sp>
          <p:nvSpPr>
            <p:cNvPr id="20" name="RCTop"/>
            <p:cNvSpPr/>
            <p:nvPr/>
          </p:nvSpPr>
          <p:spPr>
            <a:xfrm>
              <a:off x="190500" y="1054100"/>
              <a:ext cx="381000" cy="25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rgbClr val="FFFFFF"/>
                  </a:solidFill>
                  <a:latin typeface="Tahoma"/>
                </a:rPr>
                <a:t>30</a:t>
              </a:r>
              <a:endParaRPr lang="en-US" sz="700" b="1">
                <a:solidFill>
                  <a:srgbClr val="FFFFFF"/>
                </a:solidFill>
                <a:latin typeface="Tahoma"/>
              </a:endParaRPr>
            </a:p>
          </p:txBody>
        </p:sp>
        <p:sp>
          <p:nvSpPr>
            <p:cNvPr id="21"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6" descr="File:Ptah standing.svg">
            <a:hlinkClick r:id="rId11"/>
          </p:cNvPr>
          <p:cNvPicPr>
            <a:picLocks noChangeAspect="1" noChangeArrowheads="1"/>
          </p:cNvPicPr>
          <p:nvPr/>
        </p:nvPicPr>
        <p:blipFill>
          <a:blip r:embed="rId12" cstate="print"/>
          <a:srcRect/>
          <a:stretch>
            <a:fillRect/>
          </a:stretch>
        </p:blipFill>
        <p:spPr bwMode="auto">
          <a:xfrm>
            <a:off x="6922878" y="304800"/>
            <a:ext cx="2221122" cy="4572000"/>
          </a:xfrm>
          <a:prstGeom prst="rect">
            <a:avLst/>
          </a:prstGeom>
          <a:noFill/>
          <a:ln w="9525">
            <a:noFill/>
            <a:miter lim="800000"/>
            <a:headEnd/>
            <a:tailEnd/>
          </a:ln>
        </p:spPr>
      </p:pic>
      <p:sp>
        <p:nvSpPr>
          <p:cNvPr id="26" name="CorShape1"/>
          <p:cNvSpPr/>
          <p:nvPr>
            <p:custDataLst>
              <p:tags r:id="rId6"/>
            </p:custDataLst>
          </p:nvPr>
        </p:nvSpPr>
        <p:spPr>
          <a:xfrm>
            <a:off x="853439" y="2115818"/>
            <a:ext cx="266700" cy="266700"/>
          </a:xfrm>
          <a:prstGeom prst="star5">
            <a:avLst/>
          </a:prstGeom>
          <a:gradFill flip="none" rotWithShape="1">
            <a:gsLst>
              <a:gs pos="0">
                <a:srgbClr val="FFFF00"/>
              </a:gs>
              <a:gs pos="100000">
                <a:srgbClr val="FFFFFF"/>
              </a:gs>
            </a:gsLst>
            <a:path path="rect">
              <a:fillToRect l="50000" t="50000" r="50000" b="50000"/>
            </a:path>
            <a:tileRect/>
          </a:gra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7"/>
            </p:custDataLst>
          </p:nvPr>
        </p:nvSpPr>
        <p:spPr>
          <a:xfrm>
            <a:off x="1066800" y="1981200"/>
            <a:ext cx="6172200" cy="2743200"/>
          </a:xfrm>
        </p:spPr>
        <p:txBody>
          <a:bodyPr tIns="45719" bIns="45719">
            <a:noAutofit/>
          </a:bodyPr>
          <a:lstStyle/>
          <a:p>
            <a:pPr marL="514350" indent="-514350">
              <a:buAutoNum type="arabicPeriod"/>
            </a:pPr>
            <a:r>
              <a:rPr lang="en-US" sz="2400" b="1" dirty="0" err="1" smtClean="0"/>
              <a:t>Ptah</a:t>
            </a:r>
            <a:endParaRPr lang="en-US" sz="2400" b="1" dirty="0" smtClean="0"/>
          </a:p>
          <a:p>
            <a:pPr marL="514350" indent="-514350">
              <a:buAutoNum type="arabicPeriod"/>
            </a:pPr>
            <a:r>
              <a:rPr lang="en-US" sz="2400" b="1" dirty="0" smtClean="0"/>
              <a:t>Osiris</a:t>
            </a:r>
          </a:p>
          <a:p>
            <a:pPr marL="514350" indent="-514350">
              <a:buAutoNum type="arabicPeriod"/>
            </a:pPr>
            <a:r>
              <a:rPr lang="en-US" sz="2400" b="1" dirty="0" smtClean="0"/>
              <a:t>Horus</a:t>
            </a:r>
          </a:p>
          <a:p>
            <a:pPr marL="514350" indent="-514350">
              <a:buAutoNum type="arabicPeriod"/>
            </a:pPr>
            <a:r>
              <a:rPr lang="en-US" sz="2400" b="1" dirty="0" smtClean="0"/>
              <a:t>Ra</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
                                            <p:subSp spid="_x0000_s23554"/>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 grpId="0"/>
      <p:bldOleChart spid="18" grpId="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09600" y="457200"/>
            <a:ext cx="6172200" cy="1447800"/>
          </a:xfrm>
        </p:spPr>
        <p:txBody>
          <a:bodyPr>
            <a:normAutofit/>
          </a:bodyPr>
          <a:lstStyle/>
          <a:p>
            <a:r>
              <a:rPr lang="en-US" sz="3200" b="1" dirty="0" err="1" smtClean="0"/>
              <a:t>Ptah</a:t>
            </a:r>
            <a:r>
              <a:rPr lang="en-US" sz="3200" b="1" dirty="0" smtClean="0"/>
              <a:t> is the Egyptian god of the:</a:t>
            </a:r>
            <a:endParaRPr lang="en-US" sz="3200" b="1" dirty="0"/>
          </a:p>
        </p:txBody>
      </p:sp>
      <p:grpSp>
        <p:nvGrpSpPr>
          <p:cNvPr id="4" name="StatObject0"/>
          <p:cNvGrpSpPr/>
          <p:nvPr>
            <p:custDataLst>
              <p:tags r:id="rId3"/>
            </p:custDataLst>
          </p:nvPr>
        </p:nvGrpSpPr>
        <p:grpSpPr>
          <a:xfrm>
            <a:off x="2349500" y="6286500"/>
            <a:ext cx="4445000" cy="444500"/>
            <a:chOff x="2349500" y="6286500"/>
            <a:chExt cx="4445000" cy="444500"/>
          </a:xfrm>
        </p:grpSpPr>
        <p:sp>
          <p:nvSpPr>
            <p:cNvPr id="15" name="STShape"/>
            <p:cNvSpPr/>
            <p:nvPr/>
          </p:nvSpPr>
          <p:spPr>
            <a:xfrm>
              <a:off x="2349500" y="6286500"/>
              <a:ext cx="4445000" cy="444500"/>
            </a:xfrm>
            <a:prstGeom prst="roundRect">
              <a:avLst/>
            </a:prstGeom>
            <a:solidFill>
              <a:schemeClr val="accent1">
                <a:alpha val="5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Text"/>
            <p:cNvSpPr/>
            <p:nvPr/>
          </p:nvSpPr>
          <p:spPr>
            <a:xfrm>
              <a:off x="2349500" y="6286500"/>
              <a:ext cx="4445000" cy="44450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US" sz="2400" b="1" smtClean="0">
                  <a:solidFill>
                    <a:srgbClr val="000000"/>
                  </a:solidFill>
                </a:rPr>
                <a:t>Mean = </a:t>
              </a:r>
              <a:endParaRPr lang="en-US" sz="2400" b="1">
                <a:solidFill>
                  <a:srgbClr val="000000"/>
                </a:solidFill>
              </a:endParaRPr>
            </a:p>
          </p:txBody>
        </p:sp>
      </p:grpSp>
      <p:grpSp>
        <p:nvGrpSpPr>
          <p:cNvPr id="5" name="Countdown"/>
          <p:cNvGrpSpPr/>
          <p:nvPr>
            <p:custDataLst>
              <p:tags r:id="rId4"/>
            </p:custDataLst>
          </p:nvPr>
        </p:nvGrpSpPr>
        <p:grpSpPr>
          <a:xfrm>
            <a:off x="457200" y="4876800"/>
            <a:ext cx="838200" cy="1514475"/>
            <a:chOff x="457200" y="5105400"/>
            <a:chExt cx="838200" cy="1514475"/>
          </a:xfrm>
        </p:grpSpPr>
        <p:sp>
          <p:nvSpPr>
            <p:cNvPr id="12" name="CDGlassBottom"/>
            <p:cNvSpPr/>
            <p:nvPr/>
          </p:nvSpPr>
          <p:spPr>
            <a:xfrm rot="16200000">
              <a:off x="676275" y="6134100"/>
              <a:ext cx="381000" cy="266700"/>
            </a:xfrm>
            <a:prstGeom prst="homePlate">
              <a:avLst/>
            </a:prstGeom>
            <a:solidFill>
              <a:schemeClr val="accent1">
                <a:alpha val="0"/>
              </a:schemeClr>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DGlassTop"/>
            <p:cNvSpPr/>
            <p:nvPr/>
          </p:nvSpPr>
          <p:spPr>
            <a:xfrm rot="5400000">
              <a:off x="676275" y="5753100"/>
              <a:ext cx="381000" cy="266700"/>
            </a:xfrm>
            <a:prstGeom prst="homePlate">
              <a:avLst/>
            </a:prstGeom>
            <a:solidFill>
              <a:schemeClr val="accent1"/>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DText"/>
            <p:cNvSpPr txBox="1"/>
            <p:nvPr/>
          </p:nvSpPr>
          <p:spPr>
            <a:xfrm>
              <a:off x="457200" y="5105400"/>
              <a:ext cx="838200" cy="519112"/>
            </a:xfrm>
            <a:prstGeom prst="rect">
              <a:avLst/>
            </a:prstGeom>
            <a:noFill/>
          </p:spPr>
          <p:txBody>
            <a:bodyPr vert="horz" rtlCol="0">
              <a:noAutofit/>
            </a:bodyPr>
            <a:lstStyle/>
            <a:p>
              <a:pPr algn="ctr"/>
              <a:r>
                <a:rPr lang="en-US" sz="2800" b="1" smtClean="0">
                  <a:latin typeface="Times New Roman"/>
                </a:rPr>
                <a:t>10</a:t>
              </a:r>
              <a:endParaRPr lang="en-US" sz="2800" b="1">
                <a:latin typeface="Times New Roman"/>
              </a:endParaRPr>
            </a:p>
          </p:txBody>
        </p:sp>
        <p:sp>
          <p:nvSpPr>
            <p:cNvPr id="9" name="CDCapTop"/>
            <p:cNvSpPr/>
            <p:nvPr/>
          </p:nvSpPr>
          <p:spPr>
            <a:xfrm>
              <a:off x="600075" y="5534025"/>
              <a:ext cx="533400" cy="152400"/>
            </a:xfrm>
            <a:prstGeom prst="trapezoid">
              <a:avLst/>
            </a:prstGeom>
            <a:gradFill flip="none" rotWithShape="1">
              <a:gsLst>
                <a:gs pos="0">
                  <a:srgbClr val="D6B19C"/>
                </a:gs>
                <a:gs pos="30000">
                  <a:srgbClr val="D49E6C"/>
                </a:gs>
                <a:gs pos="70000">
                  <a:srgbClr val="A65528"/>
                </a:gs>
                <a:gs pos="100000">
                  <a:srgbClr val="663012"/>
                </a:gs>
              </a:gsLst>
              <a:lin ang="5400000" scaled="1"/>
              <a:tileRect/>
            </a:gra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DCapBottom"/>
            <p:cNvSpPr/>
            <p:nvPr/>
          </p:nvSpPr>
          <p:spPr>
            <a:xfrm rot="10800000">
              <a:off x="600075" y="6467475"/>
              <a:ext cx="533400" cy="152400"/>
            </a:xfrm>
            <a:prstGeom prst="trapezoid">
              <a:avLst/>
            </a:prstGeom>
            <a:gradFill flip="none" rotWithShape="1">
              <a:gsLst>
                <a:gs pos="0">
                  <a:srgbClr val="D6B19C"/>
                </a:gs>
                <a:gs pos="30000">
                  <a:srgbClr val="D49E6C"/>
                </a:gs>
                <a:gs pos="70000">
                  <a:srgbClr val="A65528"/>
                </a:gs>
                <a:gs pos="100000">
                  <a:srgbClr val="663012"/>
                </a:gs>
              </a:gsLst>
              <a:lin ang="5400000" scaled="1"/>
              <a:tileRect/>
            </a:gra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TPChart"/>
          <p:cNvGraphicFramePr>
            <a:graphicFrameLocks noChangeAspect="1"/>
          </p:cNvGraphicFramePr>
          <p:nvPr/>
        </p:nvGraphicFramePr>
        <p:xfrm>
          <a:off x="3200400" y="1143000"/>
          <a:ext cx="4572000" cy="5143500"/>
        </p:xfrm>
        <a:graphic>
          <a:graphicData uri="http://schemas.openxmlformats.org/presentationml/2006/ole">
            <p:oleObj spid="_x0000_s24578" name="Chart" r:id="rId10" imgW="4572000" imgH="5143500" progId="MSGraph.Chart.8">
              <p:embed followColorScheme="full"/>
            </p:oleObj>
          </a:graphicData>
        </a:graphic>
      </p:graphicFrame>
      <p:grpSp>
        <p:nvGrpSpPr>
          <p:cNvPr id="6" name="ResponseCounter"/>
          <p:cNvGrpSpPr/>
          <p:nvPr>
            <p:custDataLst>
              <p:tags r:id="rId5"/>
            </p:custDataLst>
          </p:nvPr>
        </p:nvGrpSpPr>
        <p:grpSpPr>
          <a:xfrm>
            <a:off x="127000" y="1308100"/>
            <a:ext cx="2057400" cy="5422900"/>
            <a:chOff x="190500" y="1054100"/>
            <a:chExt cx="1511300" cy="5422900"/>
          </a:xfrm>
        </p:grpSpPr>
        <p:cxnSp>
          <p:nvCxnSpPr>
            <p:cNvPr id="22" name="RCPole"/>
            <p:cNvCxnSpPr/>
            <p:nvPr/>
          </p:nvCxnSpPr>
          <p:spPr>
            <a:xfrm>
              <a:off x="381000" y="1270000"/>
              <a:ext cx="0" cy="50800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9" name="RCFlag"/>
            <p:cNvSpPr/>
            <p:nvPr/>
          </p:nvSpPr>
          <p:spPr>
            <a:xfrm>
              <a:off x="431800" y="5588000"/>
              <a:ext cx="1270000" cy="762000"/>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latin typeface="Tahoma"/>
                </a:rPr>
                <a:t>0</a:t>
              </a:r>
              <a:endParaRPr lang="en-US" sz="1400" b="1">
                <a:latin typeface="Tahoma"/>
              </a:endParaRPr>
            </a:p>
          </p:txBody>
        </p:sp>
        <p:sp>
          <p:nvSpPr>
            <p:cNvPr id="20" name="RCTop"/>
            <p:cNvSpPr/>
            <p:nvPr/>
          </p:nvSpPr>
          <p:spPr>
            <a:xfrm>
              <a:off x="190500" y="1054100"/>
              <a:ext cx="381000" cy="25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rgbClr val="FFFFFF"/>
                  </a:solidFill>
                  <a:latin typeface="Tahoma"/>
                </a:rPr>
                <a:t>5</a:t>
              </a:r>
              <a:endParaRPr lang="en-US" sz="700" b="1">
                <a:solidFill>
                  <a:srgbClr val="FFFFFF"/>
                </a:solidFill>
                <a:latin typeface="Tahoma"/>
              </a:endParaRPr>
            </a:p>
          </p:txBody>
        </p:sp>
        <p:sp>
          <p:nvSpPr>
            <p:cNvPr id="21"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6" descr="File:Ptah standing.svg">
            <a:hlinkClick r:id="rId11"/>
          </p:cNvPr>
          <p:cNvPicPr>
            <a:picLocks noChangeAspect="1" noChangeArrowheads="1"/>
          </p:cNvPicPr>
          <p:nvPr/>
        </p:nvPicPr>
        <p:blipFill>
          <a:blip r:embed="rId12" cstate="print"/>
          <a:srcRect/>
          <a:stretch>
            <a:fillRect/>
          </a:stretch>
        </p:blipFill>
        <p:spPr bwMode="auto">
          <a:xfrm>
            <a:off x="6922878" y="304800"/>
            <a:ext cx="2221122" cy="4572000"/>
          </a:xfrm>
          <a:prstGeom prst="rect">
            <a:avLst/>
          </a:prstGeom>
          <a:noFill/>
          <a:ln w="9525">
            <a:noFill/>
            <a:miter lim="800000"/>
            <a:headEnd/>
            <a:tailEnd/>
          </a:ln>
        </p:spPr>
      </p:pic>
      <p:sp>
        <p:nvSpPr>
          <p:cNvPr id="25" name="CorShape1"/>
          <p:cNvSpPr/>
          <p:nvPr>
            <p:custDataLst>
              <p:tags r:id="rId6"/>
            </p:custDataLst>
          </p:nvPr>
        </p:nvSpPr>
        <p:spPr>
          <a:xfrm>
            <a:off x="853439" y="3359403"/>
            <a:ext cx="266700" cy="2667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7"/>
            </p:custDataLst>
          </p:nvPr>
        </p:nvSpPr>
        <p:spPr>
          <a:xfrm>
            <a:off x="1066800" y="1981200"/>
            <a:ext cx="6172200" cy="2743200"/>
          </a:xfrm>
        </p:spPr>
        <p:txBody>
          <a:bodyPr tIns="45719" bIns="45719">
            <a:noAutofit/>
          </a:bodyPr>
          <a:lstStyle/>
          <a:p>
            <a:pPr marL="514350" indent="-514350">
              <a:buAutoNum type="arabicPeriod"/>
            </a:pPr>
            <a:r>
              <a:rPr lang="en-US" sz="2400" b="1" dirty="0" smtClean="0"/>
              <a:t>s</a:t>
            </a:r>
            <a:r>
              <a:rPr lang="en-US" sz="2400" b="1" dirty="0" smtClean="0"/>
              <a:t>un</a:t>
            </a:r>
            <a:endParaRPr lang="en-US" sz="2400" b="1" dirty="0" smtClean="0"/>
          </a:p>
          <a:p>
            <a:pPr marL="514350" indent="-514350">
              <a:buAutoNum type="arabicPeriod"/>
            </a:pPr>
            <a:r>
              <a:rPr lang="en-US" sz="2400" b="1" dirty="0" smtClean="0"/>
              <a:t>moon</a:t>
            </a:r>
          </a:p>
          <a:p>
            <a:pPr marL="514350" indent="-514350">
              <a:buAutoNum type="arabicPeriod"/>
            </a:pPr>
            <a:r>
              <a:rPr lang="en-US" sz="2400" b="1" dirty="0" smtClean="0"/>
              <a:t>sky</a:t>
            </a:r>
            <a:endParaRPr lang="en-US" sz="2400" b="1" dirty="0" smtClean="0"/>
          </a:p>
          <a:p>
            <a:pPr marL="514350" indent="-514350">
              <a:buAutoNum type="arabicPeriod"/>
            </a:pPr>
            <a:r>
              <a:rPr lang="en-US" sz="2400" b="1" dirty="0" smtClean="0"/>
              <a:t>p</a:t>
            </a:r>
            <a:r>
              <a:rPr lang="en-US" sz="2400" b="1" dirty="0" smtClean="0"/>
              <a:t>rimordial mound</a:t>
            </a:r>
            <a:endParaRPr lang="en-US" sz="2400" b="1" dirty="0" smtClean="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
                                            <p:subSp spid="_x0000_s24578"/>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 grpId="0"/>
      <p:bldOleChart spid="18" grpId="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09600" y="457200"/>
            <a:ext cx="6172200" cy="1447800"/>
          </a:xfrm>
        </p:spPr>
        <p:txBody>
          <a:bodyPr>
            <a:normAutofit/>
          </a:bodyPr>
          <a:lstStyle/>
          <a:p>
            <a:r>
              <a:rPr lang="en-US" sz="3200" b="1" dirty="0" smtClean="0"/>
              <a:t>Who is this goddess?</a:t>
            </a:r>
            <a:endParaRPr lang="en-US" sz="3200" b="1" dirty="0"/>
          </a:p>
        </p:txBody>
      </p:sp>
      <p:grpSp>
        <p:nvGrpSpPr>
          <p:cNvPr id="4" name="StatObject0"/>
          <p:cNvGrpSpPr/>
          <p:nvPr>
            <p:custDataLst>
              <p:tags r:id="rId3"/>
            </p:custDataLst>
          </p:nvPr>
        </p:nvGrpSpPr>
        <p:grpSpPr>
          <a:xfrm>
            <a:off x="2349500" y="6286500"/>
            <a:ext cx="4445000" cy="444500"/>
            <a:chOff x="2349500" y="6286500"/>
            <a:chExt cx="4445000" cy="444500"/>
          </a:xfrm>
        </p:grpSpPr>
        <p:sp>
          <p:nvSpPr>
            <p:cNvPr id="15" name="STShape"/>
            <p:cNvSpPr/>
            <p:nvPr/>
          </p:nvSpPr>
          <p:spPr>
            <a:xfrm>
              <a:off x="2349500" y="6286500"/>
              <a:ext cx="4445000" cy="444500"/>
            </a:xfrm>
            <a:prstGeom prst="roundRect">
              <a:avLst/>
            </a:prstGeom>
            <a:solidFill>
              <a:schemeClr val="accent1">
                <a:alpha val="5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Text"/>
            <p:cNvSpPr/>
            <p:nvPr/>
          </p:nvSpPr>
          <p:spPr>
            <a:xfrm>
              <a:off x="2349500" y="6286500"/>
              <a:ext cx="4445000" cy="44450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US" sz="2400" b="1" smtClean="0">
                  <a:solidFill>
                    <a:srgbClr val="000000"/>
                  </a:solidFill>
                </a:rPr>
                <a:t>Mean = </a:t>
              </a:r>
              <a:endParaRPr lang="en-US" sz="2400" b="1">
                <a:solidFill>
                  <a:srgbClr val="000000"/>
                </a:solidFill>
              </a:endParaRPr>
            </a:p>
          </p:txBody>
        </p:sp>
      </p:grpSp>
      <p:grpSp>
        <p:nvGrpSpPr>
          <p:cNvPr id="5" name="Countdown"/>
          <p:cNvGrpSpPr/>
          <p:nvPr>
            <p:custDataLst>
              <p:tags r:id="rId4"/>
            </p:custDataLst>
          </p:nvPr>
        </p:nvGrpSpPr>
        <p:grpSpPr>
          <a:xfrm>
            <a:off x="457200" y="4876800"/>
            <a:ext cx="838200" cy="1514475"/>
            <a:chOff x="457200" y="5105400"/>
            <a:chExt cx="838200" cy="1514475"/>
          </a:xfrm>
        </p:grpSpPr>
        <p:sp>
          <p:nvSpPr>
            <p:cNvPr id="12" name="CDGlassBottom"/>
            <p:cNvSpPr/>
            <p:nvPr/>
          </p:nvSpPr>
          <p:spPr>
            <a:xfrm rot="16200000">
              <a:off x="676275" y="6134100"/>
              <a:ext cx="381000" cy="266700"/>
            </a:xfrm>
            <a:prstGeom prst="homePlate">
              <a:avLst/>
            </a:prstGeom>
            <a:solidFill>
              <a:schemeClr val="accent1">
                <a:alpha val="0"/>
              </a:schemeClr>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DGlassTop"/>
            <p:cNvSpPr/>
            <p:nvPr/>
          </p:nvSpPr>
          <p:spPr>
            <a:xfrm rot="5400000">
              <a:off x="676275" y="5753100"/>
              <a:ext cx="381000" cy="266700"/>
            </a:xfrm>
            <a:prstGeom prst="homePlate">
              <a:avLst/>
            </a:prstGeom>
            <a:solidFill>
              <a:schemeClr val="accent1"/>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DText"/>
            <p:cNvSpPr txBox="1"/>
            <p:nvPr/>
          </p:nvSpPr>
          <p:spPr>
            <a:xfrm>
              <a:off x="457200" y="5105400"/>
              <a:ext cx="838200" cy="519112"/>
            </a:xfrm>
            <a:prstGeom prst="rect">
              <a:avLst/>
            </a:prstGeom>
            <a:noFill/>
          </p:spPr>
          <p:txBody>
            <a:bodyPr vert="horz" rtlCol="0">
              <a:noAutofit/>
            </a:bodyPr>
            <a:lstStyle/>
            <a:p>
              <a:pPr algn="ctr"/>
              <a:r>
                <a:rPr lang="en-US" sz="2800" b="1" smtClean="0">
                  <a:latin typeface="Times New Roman"/>
                </a:rPr>
                <a:t>10</a:t>
              </a:r>
              <a:endParaRPr lang="en-US" sz="2800" b="1">
                <a:latin typeface="Times New Roman"/>
              </a:endParaRPr>
            </a:p>
          </p:txBody>
        </p:sp>
        <p:sp>
          <p:nvSpPr>
            <p:cNvPr id="9" name="CDCapTop"/>
            <p:cNvSpPr/>
            <p:nvPr/>
          </p:nvSpPr>
          <p:spPr>
            <a:xfrm>
              <a:off x="600075" y="5534025"/>
              <a:ext cx="533400" cy="152400"/>
            </a:xfrm>
            <a:prstGeom prst="trapezoid">
              <a:avLst/>
            </a:prstGeom>
            <a:gradFill flip="none" rotWithShape="1">
              <a:gsLst>
                <a:gs pos="0">
                  <a:srgbClr val="D6B19C"/>
                </a:gs>
                <a:gs pos="30000">
                  <a:srgbClr val="D49E6C"/>
                </a:gs>
                <a:gs pos="70000">
                  <a:srgbClr val="A65528"/>
                </a:gs>
                <a:gs pos="100000">
                  <a:srgbClr val="663012"/>
                </a:gs>
              </a:gsLst>
              <a:lin ang="5400000" scaled="1"/>
              <a:tileRect/>
            </a:gra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DCapBottom"/>
            <p:cNvSpPr/>
            <p:nvPr/>
          </p:nvSpPr>
          <p:spPr>
            <a:xfrm rot="10800000">
              <a:off x="600075" y="6467475"/>
              <a:ext cx="533400" cy="152400"/>
            </a:xfrm>
            <a:prstGeom prst="trapezoid">
              <a:avLst/>
            </a:prstGeom>
            <a:gradFill flip="none" rotWithShape="1">
              <a:gsLst>
                <a:gs pos="0">
                  <a:srgbClr val="D6B19C"/>
                </a:gs>
                <a:gs pos="30000">
                  <a:srgbClr val="D49E6C"/>
                </a:gs>
                <a:gs pos="70000">
                  <a:srgbClr val="A65528"/>
                </a:gs>
                <a:gs pos="100000">
                  <a:srgbClr val="663012"/>
                </a:gs>
              </a:gsLst>
              <a:lin ang="5400000" scaled="1"/>
              <a:tileRect/>
            </a:gra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TPChart"/>
          <p:cNvGraphicFramePr>
            <a:graphicFrameLocks noChangeAspect="1"/>
          </p:cNvGraphicFramePr>
          <p:nvPr/>
        </p:nvGraphicFramePr>
        <p:xfrm>
          <a:off x="2286000" y="1143000"/>
          <a:ext cx="4572000" cy="5143500"/>
        </p:xfrm>
        <a:graphic>
          <a:graphicData uri="http://schemas.openxmlformats.org/presentationml/2006/ole">
            <p:oleObj spid="_x0000_s4098" name="Chart" r:id="rId10" imgW="4572000" imgH="5143500" progId="MSGraph.Chart.8">
              <p:embed followColorScheme="full"/>
            </p:oleObj>
          </a:graphicData>
        </a:graphic>
      </p:graphicFrame>
      <p:grpSp>
        <p:nvGrpSpPr>
          <p:cNvPr id="6" name="ResponseCounter"/>
          <p:cNvGrpSpPr/>
          <p:nvPr>
            <p:custDataLst>
              <p:tags r:id="rId5"/>
            </p:custDataLst>
          </p:nvPr>
        </p:nvGrpSpPr>
        <p:grpSpPr>
          <a:xfrm>
            <a:off x="127000" y="1308100"/>
            <a:ext cx="2057400" cy="5422900"/>
            <a:chOff x="190500" y="1054100"/>
            <a:chExt cx="1511300" cy="5422900"/>
          </a:xfrm>
        </p:grpSpPr>
        <p:cxnSp>
          <p:nvCxnSpPr>
            <p:cNvPr id="22" name="RCPole"/>
            <p:cNvCxnSpPr/>
            <p:nvPr/>
          </p:nvCxnSpPr>
          <p:spPr>
            <a:xfrm>
              <a:off x="381000" y="1270000"/>
              <a:ext cx="0" cy="50800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9" name="RCFlag"/>
            <p:cNvSpPr/>
            <p:nvPr/>
          </p:nvSpPr>
          <p:spPr>
            <a:xfrm>
              <a:off x="431800" y="5588000"/>
              <a:ext cx="1270000" cy="762000"/>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latin typeface="Tahoma"/>
                </a:rPr>
                <a:t>0</a:t>
              </a:r>
              <a:endParaRPr lang="en-US" sz="1400" b="1">
                <a:latin typeface="Tahoma"/>
              </a:endParaRPr>
            </a:p>
          </p:txBody>
        </p:sp>
        <p:sp>
          <p:nvSpPr>
            <p:cNvPr id="20" name="RCTop"/>
            <p:cNvSpPr/>
            <p:nvPr/>
          </p:nvSpPr>
          <p:spPr>
            <a:xfrm>
              <a:off x="190500" y="1054100"/>
              <a:ext cx="381000" cy="25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rgbClr val="FFFFFF"/>
                  </a:solidFill>
                  <a:latin typeface="Tahoma"/>
                </a:rPr>
                <a:t>30</a:t>
              </a:r>
              <a:endParaRPr lang="en-US" sz="700" b="1">
                <a:solidFill>
                  <a:srgbClr val="FFFFFF"/>
                </a:solidFill>
                <a:latin typeface="Tahoma"/>
              </a:endParaRPr>
            </a:p>
          </p:txBody>
        </p:sp>
        <p:sp>
          <p:nvSpPr>
            <p:cNvPr id="21"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5" descr="isis-roman-fromhadriansvilla1"/>
          <p:cNvPicPr>
            <a:picLocks noChangeAspect="1" noChangeArrowheads="1"/>
          </p:cNvPicPr>
          <p:nvPr/>
        </p:nvPicPr>
        <p:blipFill>
          <a:blip r:embed="rId11" cstate="print"/>
          <a:srcRect/>
          <a:stretch>
            <a:fillRect/>
          </a:stretch>
        </p:blipFill>
        <p:spPr bwMode="auto">
          <a:xfrm>
            <a:off x="6172200" y="0"/>
            <a:ext cx="2971800" cy="5133975"/>
          </a:xfrm>
          <a:prstGeom prst="rect">
            <a:avLst/>
          </a:prstGeom>
          <a:noFill/>
          <a:ln w="9525">
            <a:noFill/>
            <a:miter lim="800000"/>
            <a:headEnd/>
            <a:tailEnd/>
          </a:ln>
        </p:spPr>
      </p:pic>
      <p:sp>
        <p:nvSpPr>
          <p:cNvPr id="28" name="CorShape1"/>
          <p:cNvSpPr/>
          <p:nvPr>
            <p:custDataLst>
              <p:tags r:id="rId6"/>
            </p:custDataLst>
          </p:nvPr>
        </p:nvSpPr>
        <p:spPr>
          <a:xfrm>
            <a:off x="853439" y="2481578"/>
            <a:ext cx="266700" cy="2667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7"/>
            </p:custDataLst>
          </p:nvPr>
        </p:nvSpPr>
        <p:spPr>
          <a:xfrm>
            <a:off x="1066800" y="1981200"/>
            <a:ext cx="6172200" cy="2743200"/>
          </a:xfrm>
        </p:spPr>
        <p:txBody>
          <a:bodyPr tIns="45719" bIns="45719">
            <a:noAutofit/>
          </a:bodyPr>
          <a:lstStyle/>
          <a:p>
            <a:pPr marL="514350" indent="-514350">
              <a:buAutoNum type="arabicPeriod"/>
            </a:pPr>
            <a:r>
              <a:rPr lang="en-US" sz="2400" b="1" dirty="0" smtClean="0"/>
              <a:t>Nun</a:t>
            </a:r>
          </a:p>
          <a:p>
            <a:pPr marL="514350" indent="-514350">
              <a:buAutoNum type="arabicPeriod"/>
            </a:pPr>
            <a:r>
              <a:rPr lang="en-US" sz="2400" b="1" dirty="0" smtClean="0"/>
              <a:t>Osiris</a:t>
            </a:r>
          </a:p>
          <a:p>
            <a:pPr marL="514350" indent="-514350">
              <a:buAutoNum type="arabicPeriod"/>
            </a:pPr>
            <a:r>
              <a:rPr lang="en-US" sz="2400" b="1" dirty="0" smtClean="0"/>
              <a:t>Isis</a:t>
            </a:r>
          </a:p>
          <a:p>
            <a:pPr marL="514350" indent="-514350">
              <a:buAutoNum type="arabicPeriod"/>
            </a:pPr>
            <a:r>
              <a:rPr lang="en-US" sz="2400" b="1" dirty="0" err="1" smtClean="0"/>
              <a:t>Nephthys</a:t>
            </a:r>
            <a:endParaRPr lang="en-US" sz="2400" b="1" dirty="0" smtClean="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
                                            <p:subSp spid="_x0000_s4098"/>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 grpId="0"/>
      <p:bldOleChart spid="18" grpId="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09600" y="457200"/>
            <a:ext cx="6172200" cy="1447800"/>
          </a:xfrm>
        </p:spPr>
        <p:txBody>
          <a:bodyPr>
            <a:normAutofit fontScale="90000"/>
          </a:bodyPr>
          <a:lstStyle/>
          <a:p>
            <a:r>
              <a:rPr lang="en-US" sz="3200" b="1" dirty="0" smtClean="0"/>
              <a:t>Which of these cities was not a </a:t>
            </a:r>
            <a:r>
              <a:rPr lang="en-US" sz="3200" b="1" dirty="0" err="1" smtClean="0"/>
              <a:t>regligious</a:t>
            </a:r>
            <a:r>
              <a:rPr lang="en-US" sz="3200" b="1" dirty="0" smtClean="0"/>
              <a:t> cult center in ancient Egypt?</a:t>
            </a:r>
            <a:endParaRPr lang="en-US" sz="3200" b="1" dirty="0"/>
          </a:p>
        </p:txBody>
      </p:sp>
      <p:grpSp>
        <p:nvGrpSpPr>
          <p:cNvPr id="4" name="StatObject0"/>
          <p:cNvGrpSpPr/>
          <p:nvPr>
            <p:custDataLst>
              <p:tags r:id="rId3"/>
            </p:custDataLst>
          </p:nvPr>
        </p:nvGrpSpPr>
        <p:grpSpPr>
          <a:xfrm>
            <a:off x="2349500" y="6286500"/>
            <a:ext cx="4445000" cy="444500"/>
            <a:chOff x="2349500" y="6286500"/>
            <a:chExt cx="4445000" cy="444500"/>
          </a:xfrm>
        </p:grpSpPr>
        <p:sp>
          <p:nvSpPr>
            <p:cNvPr id="15" name="STShape"/>
            <p:cNvSpPr/>
            <p:nvPr/>
          </p:nvSpPr>
          <p:spPr>
            <a:xfrm>
              <a:off x="2349500" y="6286500"/>
              <a:ext cx="4445000" cy="444500"/>
            </a:xfrm>
            <a:prstGeom prst="roundRect">
              <a:avLst/>
            </a:prstGeom>
            <a:solidFill>
              <a:schemeClr val="accent1">
                <a:alpha val="5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Text"/>
            <p:cNvSpPr/>
            <p:nvPr/>
          </p:nvSpPr>
          <p:spPr>
            <a:xfrm>
              <a:off x="2349500" y="6286500"/>
              <a:ext cx="4445000" cy="44450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US" sz="2400" b="1" smtClean="0">
                  <a:solidFill>
                    <a:srgbClr val="000000"/>
                  </a:solidFill>
                </a:rPr>
                <a:t>Mean = </a:t>
              </a:r>
              <a:endParaRPr lang="en-US" sz="2400" b="1">
                <a:solidFill>
                  <a:srgbClr val="000000"/>
                </a:solidFill>
              </a:endParaRPr>
            </a:p>
          </p:txBody>
        </p:sp>
      </p:grpSp>
      <p:grpSp>
        <p:nvGrpSpPr>
          <p:cNvPr id="5" name="Countdown"/>
          <p:cNvGrpSpPr/>
          <p:nvPr>
            <p:custDataLst>
              <p:tags r:id="rId4"/>
            </p:custDataLst>
          </p:nvPr>
        </p:nvGrpSpPr>
        <p:grpSpPr>
          <a:xfrm>
            <a:off x="457200" y="4876800"/>
            <a:ext cx="838200" cy="1514475"/>
            <a:chOff x="457200" y="5105400"/>
            <a:chExt cx="838200" cy="1514475"/>
          </a:xfrm>
        </p:grpSpPr>
        <p:sp>
          <p:nvSpPr>
            <p:cNvPr id="12" name="CDGlassBottom"/>
            <p:cNvSpPr/>
            <p:nvPr/>
          </p:nvSpPr>
          <p:spPr>
            <a:xfrm rot="16200000">
              <a:off x="676275" y="6134100"/>
              <a:ext cx="381000" cy="266700"/>
            </a:xfrm>
            <a:prstGeom prst="homePlate">
              <a:avLst/>
            </a:prstGeom>
            <a:solidFill>
              <a:schemeClr val="accent1">
                <a:alpha val="0"/>
              </a:schemeClr>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DGlassTop"/>
            <p:cNvSpPr/>
            <p:nvPr/>
          </p:nvSpPr>
          <p:spPr>
            <a:xfrm rot="5400000">
              <a:off x="676275" y="5753100"/>
              <a:ext cx="381000" cy="266700"/>
            </a:xfrm>
            <a:prstGeom prst="homePlate">
              <a:avLst/>
            </a:prstGeom>
            <a:solidFill>
              <a:schemeClr val="accent1"/>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DText"/>
            <p:cNvSpPr txBox="1"/>
            <p:nvPr/>
          </p:nvSpPr>
          <p:spPr>
            <a:xfrm>
              <a:off x="457200" y="5105400"/>
              <a:ext cx="838200" cy="519112"/>
            </a:xfrm>
            <a:prstGeom prst="rect">
              <a:avLst/>
            </a:prstGeom>
            <a:noFill/>
          </p:spPr>
          <p:txBody>
            <a:bodyPr vert="horz" rtlCol="0">
              <a:noAutofit/>
            </a:bodyPr>
            <a:lstStyle/>
            <a:p>
              <a:pPr algn="ctr"/>
              <a:r>
                <a:rPr lang="en-US" sz="2800" b="1" smtClean="0">
                  <a:latin typeface="Times New Roman"/>
                </a:rPr>
                <a:t>10</a:t>
              </a:r>
              <a:endParaRPr lang="en-US" sz="2800" b="1">
                <a:latin typeface="Times New Roman"/>
              </a:endParaRPr>
            </a:p>
          </p:txBody>
        </p:sp>
        <p:sp>
          <p:nvSpPr>
            <p:cNvPr id="9" name="CDCapTop"/>
            <p:cNvSpPr/>
            <p:nvPr/>
          </p:nvSpPr>
          <p:spPr>
            <a:xfrm>
              <a:off x="600075" y="5534025"/>
              <a:ext cx="533400" cy="152400"/>
            </a:xfrm>
            <a:prstGeom prst="trapezoid">
              <a:avLst/>
            </a:prstGeom>
            <a:gradFill flip="none" rotWithShape="1">
              <a:gsLst>
                <a:gs pos="0">
                  <a:srgbClr val="D6B19C"/>
                </a:gs>
                <a:gs pos="30000">
                  <a:srgbClr val="D49E6C"/>
                </a:gs>
                <a:gs pos="70000">
                  <a:srgbClr val="A65528"/>
                </a:gs>
                <a:gs pos="100000">
                  <a:srgbClr val="663012"/>
                </a:gs>
              </a:gsLst>
              <a:lin ang="5400000" scaled="1"/>
              <a:tileRect/>
            </a:gra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DCapBottom"/>
            <p:cNvSpPr/>
            <p:nvPr/>
          </p:nvSpPr>
          <p:spPr>
            <a:xfrm rot="10800000">
              <a:off x="600075" y="6467475"/>
              <a:ext cx="533400" cy="152400"/>
            </a:xfrm>
            <a:prstGeom prst="trapezoid">
              <a:avLst/>
            </a:prstGeom>
            <a:gradFill flip="none" rotWithShape="1">
              <a:gsLst>
                <a:gs pos="0">
                  <a:srgbClr val="D6B19C"/>
                </a:gs>
                <a:gs pos="30000">
                  <a:srgbClr val="D49E6C"/>
                </a:gs>
                <a:gs pos="70000">
                  <a:srgbClr val="A65528"/>
                </a:gs>
                <a:gs pos="100000">
                  <a:srgbClr val="663012"/>
                </a:gs>
              </a:gsLst>
              <a:lin ang="5400000" scaled="1"/>
              <a:tileRect/>
            </a:gra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TPChart"/>
          <p:cNvGraphicFramePr>
            <a:graphicFrameLocks noChangeAspect="1"/>
          </p:cNvGraphicFramePr>
          <p:nvPr/>
        </p:nvGraphicFramePr>
        <p:xfrm>
          <a:off x="4343400" y="1143000"/>
          <a:ext cx="4572000" cy="5143500"/>
        </p:xfrm>
        <a:graphic>
          <a:graphicData uri="http://schemas.openxmlformats.org/presentationml/2006/ole">
            <p:oleObj spid="_x0000_s2050" name="Chart" r:id="rId10" imgW="4572000" imgH="5143500" progId="MSGraph.Chart.8">
              <p:embed followColorScheme="full"/>
            </p:oleObj>
          </a:graphicData>
        </a:graphic>
      </p:graphicFrame>
      <p:grpSp>
        <p:nvGrpSpPr>
          <p:cNvPr id="6" name="ResponseCounter"/>
          <p:cNvGrpSpPr/>
          <p:nvPr>
            <p:custDataLst>
              <p:tags r:id="rId5"/>
            </p:custDataLst>
          </p:nvPr>
        </p:nvGrpSpPr>
        <p:grpSpPr>
          <a:xfrm>
            <a:off x="127000" y="1308100"/>
            <a:ext cx="2057400" cy="5422900"/>
            <a:chOff x="190500" y="1054100"/>
            <a:chExt cx="1511300" cy="5422900"/>
          </a:xfrm>
        </p:grpSpPr>
        <p:cxnSp>
          <p:nvCxnSpPr>
            <p:cNvPr id="22" name="RCPole"/>
            <p:cNvCxnSpPr/>
            <p:nvPr/>
          </p:nvCxnSpPr>
          <p:spPr>
            <a:xfrm>
              <a:off x="381000" y="1270000"/>
              <a:ext cx="0" cy="50800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9" name="RCFlag"/>
            <p:cNvSpPr/>
            <p:nvPr/>
          </p:nvSpPr>
          <p:spPr>
            <a:xfrm>
              <a:off x="431800" y="5588000"/>
              <a:ext cx="1270000" cy="762000"/>
            </a:xfrm>
            <a:prstGeom prst="wav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latin typeface="Tahoma"/>
                </a:rPr>
                <a:t>0</a:t>
              </a:r>
              <a:endParaRPr lang="en-US" sz="1400" b="1">
                <a:latin typeface="Tahoma"/>
              </a:endParaRPr>
            </a:p>
          </p:txBody>
        </p:sp>
        <p:sp>
          <p:nvSpPr>
            <p:cNvPr id="20" name="RCTop"/>
            <p:cNvSpPr/>
            <p:nvPr/>
          </p:nvSpPr>
          <p:spPr>
            <a:xfrm>
              <a:off x="190500" y="1054100"/>
              <a:ext cx="381000" cy="25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smtClean="0">
                  <a:solidFill>
                    <a:srgbClr val="FFFFFF"/>
                  </a:solidFill>
                  <a:latin typeface="Tahoma"/>
                </a:rPr>
                <a:t>30</a:t>
              </a:r>
              <a:endParaRPr lang="en-US" sz="700" b="1">
                <a:solidFill>
                  <a:srgbClr val="FFFFFF"/>
                </a:solidFill>
                <a:latin typeface="Tahoma"/>
              </a:endParaRPr>
            </a:p>
          </p:txBody>
        </p:sp>
        <p:sp>
          <p:nvSpPr>
            <p:cNvPr id="21" name="RCBottom"/>
            <p:cNvSpPr/>
            <p:nvPr/>
          </p:nvSpPr>
          <p:spPr>
            <a:xfrm>
              <a:off x="190500" y="6350000"/>
              <a:ext cx="406400" cy="12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orShape1"/>
          <p:cNvSpPr/>
          <p:nvPr>
            <p:custDataLst>
              <p:tags r:id="rId6"/>
            </p:custDataLst>
          </p:nvPr>
        </p:nvSpPr>
        <p:spPr>
          <a:xfrm>
            <a:off x="1234439" y="2844290"/>
            <a:ext cx="266700" cy="2667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7"/>
            </p:custDataLst>
          </p:nvPr>
        </p:nvSpPr>
        <p:spPr>
          <a:xfrm>
            <a:off x="1447800" y="1905000"/>
            <a:ext cx="6172200" cy="2743200"/>
          </a:xfrm>
        </p:spPr>
        <p:txBody>
          <a:bodyPr tIns="45719" bIns="45719">
            <a:noAutofit/>
          </a:bodyPr>
          <a:lstStyle/>
          <a:p>
            <a:pPr marL="457200" indent="-457200">
              <a:buAutoNum type="arabicPeriod"/>
            </a:pPr>
            <a:r>
              <a:rPr lang="en-US" sz="2400" dirty="0" smtClean="0"/>
              <a:t>MEMPHIS</a:t>
            </a:r>
          </a:p>
          <a:p>
            <a:pPr marL="457200" indent="-457200">
              <a:buAutoNum type="arabicPeriod"/>
            </a:pPr>
            <a:r>
              <a:rPr lang="en-US" sz="2400" dirty="0" smtClean="0"/>
              <a:t>HELIOPOLIS</a:t>
            </a:r>
          </a:p>
          <a:p>
            <a:pPr marL="457200" indent="-457200">
              <a:buAutoNum type="arabicPeriod"/>
            </a:pPr>
            <a:r>
              <a:rPr lang="en-US" sz="2400" dirty="0" smtClean="0"/>
              <a:t>ALEXANDRIA</a:t>
            </a:r>
          </a:p>
          <a:p>
            <a:pPr marL="457200" indent="-457200">
              <a:buAutoNum type="arabicPeriod"/>
            </a:pPr>
            <a:r>
              <a:rPr lang="en-US" sz="2400" dirty="0" smtClean="0"/>
              <a:t>HERMOPOLIS</a:t>
            </a:r>
          </a:p>
          <a:p>
            <a:pPr marL="457200" indent="-457200">
              <a:buAutoNum type="arabicPeriod"/>
            </a:pPr>
            <a:r>
              <a:rPr lang="en-US" sz="2400" dirty="0" smtClean="0"/>
              <a:t>THEBES</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
                                            <p:subSp spid="_x0000_s2050"/>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 grpId="0"/>
      <p:bldOleChart spid="18" grpId="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Hittites</a:t>
            </a:r>
          </a:p>
        </p:txBody>
      </p:sp>
      <p:pic>
        <p:nvPicPr>
          <p:cNvPr id="6147" name="Picture 2" descr="http://upload.wikimedia.org/wikipedia/commons/8/84/Hittite_Empire.png"/>
          <p:cNvPicPr>
            <a:picLocks noChangeAspect="1" noChangeArrowheads="1"/>
          </p:cNvPicPr>
          <p:nvPr/>
        </p:nvPicPr>
        <p:blipFill>
          <a:blip r:embed="rId3" cstate="print"/>
          <a:srcRect/>
          <a:stretch>
            <a:fillRect/>
          </a:stretch>
        </p:blipFill>
        <p:spPr bwMode="auto">
          <a:xfrm>
            <a:off x="228600" y="1219200"/>
            <a:ext cx="4762500" cy="5038725"/>
          </a:xfrm>
          <a:prstGeom prst="rect">
            <a:avLst/>
          </a:prstGeom>
          <a:noFill/>
          <a:ln w="9525">
            <a:noFill/>
            <a:miter lim="800000"/>
            <a:headEnd/>
            <a:tailEnd/>
          </a:ln>
        </p:spPr>
      </p:pic>
      <p:pic>
        <p:nvPicPr>
          <p:cNvPr id="6148" name="Picture 4" descr="File:HittiteSeatedDeityAnatolia13thCenturyBCE.jpg"/>
          <p:cNvPicPr>
            <a:picLocks noChangeAspect="1" noChangeArrowheads="1"/>
          </p:cNvPicPr>
          <p:nvPr/>
        </p:nvPicPr>
        <p:blipFill>
          <a:blip r:embed="rId4" cstate="print"/>
          <a:srcRect/>
          <a:stretch>
            <a:fillRect/>
          </a:stretch>
        </p:blipFill>
        <p:spPr bwMode="auto">
          <a:xfrm>
            <a:off x="5562600" y="1371600"/>
            <a:ext cx="2917825" cy="4572000"/>
          </a:xfrm>
          <a:prstGeom prst="rect">
            <a:avLst/>
          </a:prstGeom>
          <a:noFill/>
          <a:ln w="9525">
            <a:noFill/>
            <a:miter lim="800000"/>
            <a:headEnd/>
            <a:tailEnd/>
          </a:ln>
        </p:spPr>
      </p:pic>
      <p:sp>
        <p:nvSpPr>
          <p:cNvPr id="6149" name="TextBox 5"/>
          <p:cNvSpPr txBox="1">
            <a:spLocks noChangeArrowheads="1"/>
          </p:cNvSpPr>
          <p:nvPr/>
        </p:nvSpPr>
        <p:spPr bwMode="auto">
          <a:xfrm>
            <a:off x="5867400" y="6019800"/>
            <a:ext cx="2159000" cy="923925"/>
          </a:xfrm>
          <a:prstGeom prst="rect">
            <a:avLst/>
          </a:prstGeom>
          <a:noFill/>
          <a:ln w="9525">
            <a:noFill/>
            <a:miter lim="800000"/>
            <a:headEnd/>
            <a:tailEnd/>
          </a:ln>
        </p:spPr>
        <p:txBody>
          <a:bodyPr wrap="none">
            <a:spAutoFit/>
          </a:bodyPr>
          <a:lstStyle/>
          <a:p>
            <a:r>
              <a:rPr lang="en-US"/>
              <a:t>Seated Hittite Deity</a:t>
            </a:r>
          </a:p>
          <a:p>
            <a:r>
              <a:rPr lang="en-US"/>
              <a:t>13</a:t>
            </a:r>
            <a:r>
              <a:rPr lang="en-US" baseline="30000"/>
              <a:t>th</a:t>
            </a:r>
            <a:r>
              <a:rPr lang="en-US"/>
              <a:t> Cent. B.C</a:t>
            </a:r>
          </a:p>
          <a:p>
            <a:r>
              <a:rPr lang="en-US"/>
              <a:t>MET NYC</a:t>
            </a:r>
          </a:p>
        </p:txBody>
      </p:sp>
      <p:sp>
        <p:nvSpPr>
          <p:cNvPr id="6150" name="TextBox 6"/>
          <p:cNvSpPr txBox="1">
            <a:spLocks noChangeArrowheads="1"/>
          </p:cNvSpPr>
          <p:nvPr/>
        </p:nvSpPr>
        <p:spPr bwMode="auto">
          <a:xfrm>
            <a:off x="990600" y="6248400"/>
            <a:ext cx="2093913" cy="708025"/>
          </a:xfrm>
          <a:prstGeom prst="rect">
            <a:avLst/>
          </a:prstGeom>
          <a:noFill/>
          <a:ln w="9525">
            <a:noFill/>
            <a:miter lim="800000"/>
            <a:headEnd/>
            <a:tailEnd/>
          </a:ln>
        </p:spPr>
        <p:txBody>
          <a:bodyPr wrap="none">
            <a:spAutoFit/>
          </a:bodyPr>
          <a:lstStyle/>
          <a:p>
            <a:r>
              <a:rPr lang="en-US" sz="4000"/>
              <a:t>Telepinu</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Babylonian Creation Stories</a:t>
            </a:r>
          </a:p>
        </p:txBody>
      </p:sp>
      <p:sp>
        <p:nvSpPr>
          <p:cNvPr id="45059" name="Text Box 3"/>
          <p:cNvSpPr txBox="1">
            <a:spLocks noChangeArrowheads="1"/>
          </p:cNvSpPr>
          <p:nvPr/>
        </p:nvSpPr>
        <p:spPr bwMode="auto">
          <a:xfrm>
            <a:off x="5622925" y="1676400"/>
            <a:ext cx="3521075" cy="2800767"/>
          </a:xfrm>
          <a:prstGeom prst="rect">
            <a:avLst/>
          </a:prstGeom>
          <a:noFill/>
          <a:ln w="9525">
            <a:noFill/>
            <a:miter lim="800000"/>
            <a:headEnd/>
            <a:tailEnd/>
          </a:ln>
        </p:spPr>
        <p:txBody>
          <a:bodyPr>
            <a:spAutoFit/>
          </a:bodyPr>
          <a:lstStyle/>
          <a:p>
            <a:r>
              <a:rPr lang="en-US" sz="1600" dirty="0" smtClean="0"/>
              <a:t>anthropomorphic </a:t>
            </a:r>
            <a:r>
              <a:rPr lang="en-US" sz="1600" dirty="0"/>
              <a:t>gods</a:t>
            </a:r>
            <a:br>
              <a:rPr lang="en-US" sz="1600" dirty="0"/>
            </a:br>
            <a:r>
              <a:rPr lang="en-US" sz="1600" dirty="0"/>
              <a:t>Babylon</a:t>
            </a:r>
            <a:br>
              <a:rPr lang="en-US" sz="1600" dirty="0"/>
            </a:br>
            <a:r>
              <a:rPr lang="en-US" sz="1600" dirty="0" smtClean="0"/>
              <a:t>Mesopotamia</a:t>
            </a:r>
            <a:br>
              <a:rPr lang="en-US" sz="1600" dirty="0" smtClean="0"/>
            </a:br>
            <a:r>
              <a:rPr lang="en-US" sz="1600" dirty="0" smtClean="0"/>
              <a:t>polytheism</a:t>
            </a:r>
            <a:r>
              <a:rPr lang="en-US" sz="1600" dirty="0"/>
              <a:t/>
            </a:r>
            <a:br>
              <a:rPr lang="en-US" sz="1600" dirty="0"/>
            </a:br>
            <a:r>
              <a:rPr lang="en-US" sz="1600" i="1" dirty="0" err="1" smtClean="0"/>
              <a:t>Enuma</a:t>
            </a:r>
            <a:r>
              <a:rPr lang="en-US" sz="1600" i="1" dirty="0" smtClean="0"/>
              <a:t> </a:t>
            </a:r>
            <a:r>
              <a:rPr lang="en-US" sz="1600" i="1" dirty="0" err="1" smtClean="0"/>
              <a:t>Elish</a:t>
            </a:r>
            <a:endParaRPr lang="en-US" sz="1600" i="1" dirty="0" smtClean="0"/>
          </a:p>
          <a:p>
            <a:r>
              <a:rPr lang="en-US" sz="1600" dirty="0" err="1" smtClean="0"/>
              <a:t>Apsu</a:t>
            </a:r>
            <a:endParaRPr lang="en-US" sz="1600" dirty="0"/>
          </a:p>
          <a:p>
            <a:r>
              <a:rPr lang="en-US" sz="1600" dirty="0" err="1" smtClean="0"/>
              <a:t>Tiamat</a:t>
            </a:r>
            <a:r>
              <a:rPr lang="en-US" sz="1600" dirty="0" smtClean="0"/>
              <a:t/>
            </a:r>
            <a:br>
              <a:rPr lang="en-US" sz="1600" dirty="0" smtClean="0"/>
            </a:br>
            <a:r>
              <a:rPr lang="en-US" sz="1600" dirty="0" err="1" smtClean="0"/>
              <a:t>Marduk</a:t>
            </a:r>
            <a:endParaRPr lang="en-US" sz="1600" dirty="0" smtClean="0"/>
          </a:p>
          <a:p>
            <a:r>
              <a:rPr lang="en-US" sz="1600" dirty="0" smtClean="0"/>
              <a:t>Ishtar</a:t>
            </a:r>
          </a:p>
          <a:p>
            <a:r>
              <a:rPr lang="en-US" sz="1600" dirty="0"/>
              <a:t/>
            </a:r>
            <a:br>
              <a:rPr lang="en-US" sz="1600" dirty="0"/>
            </a:br>
            <a:endParaRPr lang="en-US" sz="1600" dirty="0"/>
          </a:p>
        </p:txBody>
      </p:sp>
      <p:sp>
        <p:nvSpPr>
          <p:cNvPr id="45061" name="Text Box 5"/>
          <p:cNvSpPr txBox="1">
            <a:spLocks noChangeArrowheads="1"/>
          </p:cNvSpPr>
          <p:nvPr/>
        </p:nvSpPr>
        <p:spPr bwMode="auto">
          <a:xfrm>
            <a:off x="669925" y="4303713"/>
            <a:ext cx="184731" cy="646331"/>
          </a:xfrm>
          <a:prstGeom prst="rect">
            <a:avLst/>
          </a:prstGeom>
          <a:noFill/>
          <a:ln w="9525">
            <a:noFill/>
            <a:miter lim="800000"/>
            <a:headEnd/>
            <a:tailEnd/>
          </a:ln>
        </p:spPr>
        <p:txBody>
          <a:bodyPr wrap="none">
            <a:spAutoFit/>
          </a:bodyPr>
          <a:lstStyle/>
          <a:p>
            <a:endParaRPr lang="en-US" i="1" dirty="0"/>
          </a:p>
          <a:p>
            <a:endParaRPr lang="en-US" i="1" dirty="0"/>
          </a:p>
        </p:txBody>
      </p:sp>
      <p:pic>
        <p:nvPicPr>
          <p:cNvPr id="6" name="Picture 6" descr="mvc_203s"/>
          <p:cNvPicPr>
            <a:picLocks noChangeAspect="1" noChangeArrowheads="1"/>
          </p:cNvPicPr>
          <p:nvPr/>
        </p:nvPicPr>
        <p:blipFill>
          <a:blip r:embed="rId3" cstate="print"/>
          <a:srcRect/>
          <a:stretch>
            <a:fillRect/>
          </a:stretch>
        </p:blipFill>
        <p:spPr bwMode="auto">
          <a:xfrm>
            <a:off x="152400" y="1828800"/>
            <a:ext cx="5476875" cy="2724150"/>
          </a:xfrm>
          <a:prstGeom prst="rect">
            <a:avLst/>
          </a:prstGeom>
          <a:noFill/>
          <a:ln w="9525">
            <a:noFill/>
            <a:miter lim="800000"/>
            <a:headEnd/>
            <a:tailEnd/>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OWERPOINTVERSION" val="12.0"/>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Lst>
</file>

<file path=ppt/tags/tag10.xml><?xml version="1.0" encoding="utf-8"?>
<p:tagLst xmlns:a="http://schemas.openxmlformats.org/drawingml/2006/main" xmlns:r="http://schemas.openxmlformats.org/officeDocument/2006/relationships" xmlns:p="http://schemas.openxmlformats.org/presentationml/2006/main">
  <p:tag name="SLIDEID" val="37DB6599A8114FE5AC504E17F2E003D0"/>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10"/>
  <p:tag name="TOTALRESPONSES" val="12"/>
  <p:tag name="RESPONSECOUNT" val="12"/>
  <p:tag name="SLICED" val="False"/>
  <p:tag name="RESPONSES" val="-;5;5;5;5;3;4;5;4;5;1;-;5;5;"/>
  <p:tag name="CHARTSTRINGSTD" val="1 0 1 2 8"/>
  <p:tag name="CHARTSTRINGREV" val="8 2 1 0 1"/>
  <p:tag name="CHARTSTRINGSTDPER" val="0.0833333333333333 0 0.0833333333333333 0.166666666666667 0.666666666666667"/>
  <p:tag name="CHARTSTRINGREVPER" val="0.666666666666667 0.166666666666667 0.0833333333333333 0 0.0833333333333333"/>
  <p:tag name="QUESTIONALIAS" val="Who is this Egyptian god?"/>
  <p:tag name="ANSWERSALIAS" val="Ptah|smicln|Osiris|smicln|Horus|smicln|Ra"/>
  <p:tag name="RESPONSESGATHERED" val="False"/>
  <p:tag name="SLIDEORDER" val="24"/>
  <p:tag name="SLIDEGUID" val="43F8D8CC73EE4BED88AA27584F96A6FB"/>
  <p:tag name="VALUES" val="Correct|smicln|Incorrect|smicln|Incorrect|smicln|Incorrect"/>
</p:tagLst>
</file>

<file path=ppt/tags/tag11.xml><?xml version="1.0" encoding="utf-8"?>
<p:tagLst xmlns:a="http://schemas.openxmlformats.org/drawingml/2006/main" xmlns:r="http://schemas.openxmlformats.org/officeDocument/2006/relationships" xmlns:p="http://schemas.openxmlformats.org/presentationml/2006/main">
  <p:tag name="STYLE" val="0"/>
</p:tagLst>
</file>

<file path=ppt/tags/tag12.xml><?xml version="1.0" encoding="utf-8"?>
<p:tagLst xmlns:a="http://schemas.openxmlformats.org/drawingml/2006/main" xmlns:r="http://schemas.openxmlformats.org/officeDocument/2006/relationships" xmlns:p="http://schemas.openxmlformats.org/presentationml/2006/main">
  <p:tag name="CDTYPE" val="Style_Hourglass"/>
  <p:tag name="CDTIMELIMIT" val="10"/>
  <p:tag name="STYLE" val="4"/>
  <p:tag name="CDTIMELEFT" val="10"/>
</p:tagLst>
</file>

<file path=ppt/tags/tag13.xml><?xml version="1.0" encoding="utf-8"?>
<p:tagLst xmlns:a="http://schemas.openxmlformats.org/drawingml/2006/main" xmlns:r="http://schemas.openxmlformats.org/officeDocument/2006/relationships" xmlns:p="http://schemas.openxmlformats.org/presentationml/2006/main">
  <p:tag name="RCTYPE" val="Style_FlagPole"/>
  <p:tag name="STYLE" val="0"/>
</p:tagLst>
</file>

<file path=ppt/tags/tag14.xml><?xml version="1.0" encoding="utf-8"?>
<p:tagLst xmlns:a="http://schemas.openxmlformats.org/drawingml/2006/main" xmlns:r="http://schemas.openxmlformats.org/officeDocument/2006/relationships" xmlns:p="http://schemas.openxmlformats.org/presentationml/2006/main">
  <p:tag name="CORSHAPE" val="True"/>
  <p:tag name="SHAPETYPE" val="4"/>
</p:tagLst>
</file>

<file path=ppt/tags/tag1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0"/>
  <p:tag name="FONTSIZE" val="24"/>
  <p:tag name="BULLETTYPE" val="ppBulletArabicPeriod"/>
  <p:tag name="ANSWERTEXT" val="Ptah&#10;Osiris&#10;Horus&#10;Ra"/>
</p:tagLst>
</file>

<file path=ppt/tags/tag16.xml><?xml version="1.0" encoding="utf-8"?>
<p:tagLst xmlns:a="http://schemas.openxmlformats.org/drawingml/2006/main" xmlns:r="http://schemas.openxmlformats.org/officeDocument/2006/relationships" xmlns:p="http://schemas.openxmlformats.org/presentationml/2006/main">
  <p:tag name="SLIDEID" val="37DB6599A8114FE5AC504E17F2E003D0"/>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10"/>
  <p:tag name="TOTALRESPONSES" val="12"/>
  <p:tag name="RESPONSECOUNT" val="12"/>
  <p:tag name="SLICED" val="False"/>
  <p:tag name="RESPONSES" val="-;5;5;5;5;3;4;5;4;5;1;-;5;5;"/>
  <p:tag name="CHARTSTRINGSTD" val="1 0 1 2 8"/>
  <p:tag name="CHARTSTRINGREV" val="8 2 1 0 1"/>
  <p:tag name="CHARTSTRINGSTDPER" val="0.0833333333333333 0 0.0833333333333333 0.166666666666667 0.666666666666667"/>
  <p:tag name="CHARTSTRINGREVPER" val="0.666666666666667 0.166666666666667 0.0833333333333333 0 0.0833333333333333"/>
  <p:tag name="SLIDEORDER" val="25"/>
  <p:tag name="SLIDEGUID" val="22477397266741E59ADFA39B56795CF2"/>
  <p:tag name="QUESTIONALIAS" val="Ptah is the Egyptian god of:"/>
  <p:tag name="ANSWERSALIAS" val="sun|smicln|moon|smicln|sky|smicln|primordial mound"/>
  <p:tag name="VALUES" val="Incorrect|smicln|Incorrect|smicln|Incorrect|smicln|Correct"/>
  <p:tag name="RESPONSESGATHERED" val="False"/>
</p:tagLst>
</file>

<file path=ppt/tags/tag17.xml><?xml version="1.0" encoding="utf-8"?>
<p:tagLst xmlns:a="http://schemas.openxmlformats.org/drawingml/2006/main" xmlns:r="http://schemas.openxmlformats.org/officeDocument/2006/relationships" xmlns:p="http://schemas.openxmlformats.org/presentationml/2006/main">
  <p:tag name="STYLE" val="0"/>
</p:tagLst>
</file>

<file path=ppt/tags/tag18.xml><?xml version="1.0" encoding="utf-8"?>
<p:tagLst xmlns:a="http://schemas.openxmlformats.org/drawingml/2006/main" xmlns:r="http://schemas.openxmlformats.org/officeDocument/2006/relationships" xmlns:p="http://schemas.openxmlformats.org/presentationml/2006/main">
  <p:tag name="CDTYPE" val="Style_Hourglass"/>
  <p:tag name="CDTIMELIMIT" val="10"/>
  <p:tag name="STYLE" val="4"/>
  <p:tag name="CDTIMELEFT" val="10"/>
</p:tagLst>
</file>

<file path=ppt/tags/tag19.xml><?xml version="1.0" encoding="utf-8"?>
<p:tagLst xmlns:a="http://schemas.openxmlformats.org/drawingml/2006/main" xmlns:r="http://schemas.openxmlformats.org/officeDocument/2006/relationships" xmlns:p="http://schemas.openxmlformats.org/presentationml/2006/main">
  <p:tag name="RCTYPE" val="Style_FlagPole"/>
  <p:tag name="STYLE" val="0"/>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9"/>
  <p:tag name="FONTSIZE" val="24"/>
  <p:tag name="BULLETTYPE" val="ppBulletArabicPeriod"/>
  <p:tag name="ANSWERTEXT" val="sun&#10;moon&#10;sky&#10;primordial mound"/>
</p:tagLst>
</file>

<file path=ppt/tags/tag22.xml><?xml version="1.0" encoding="utf-8"?>
<p:tagLst xmlns:a="http://schemas.openxmlformats.org/drawingml/2006/main" xmlns:r="http://schemas.openxmlformats.org/officeDocument/2006/relationships" xmlns:p="http://schemas.openxmlformats.org/presentationml/2006/main">
  <p:tag name="SLIDEID" val="37DB6599A8114FE5AC504E17F2E003D0"/>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10"/>
  <p:tag name="TOTALRESPONSES" val="12"/>
  <p:tag name="RESPONSECOUNT" val="12"/>
  <p:tag name="SLICED" val="False"/>
  <p:tag name="RESPONSES" val="-;5;5;5;5;3;4;5;4;5;1;-;5;5;"/>
  <p:tag name="CHARTSTRINGSTD" val="1 0 1 2 8"/>
  <p:tag name="CHARTSTRINGREV" val="8 2 1 0 1"/>
  <p:tag name="CHARTSTRINGSTDPER" val="0.0833333333333333 0 0.0833333333333333 0.166666666666667 0.666666666666667"/>
  <p:tag name="CHARTSTRINGREVPER" val="0.666666666666667 0.166666666666667 0.0833333333333333 0 0.0833333333333333"/>
  <p:tag name="SLIDEORDER" val="24"/>
  <p:tag name="SLIDEGUID" val="0A73893E97194E75B208F1221F03D7F7"/>
  <p:tag name="QUESTIONALIAS" val="Who is this goddess?"/>
  <p:tag name="ANSWERSALIAS" val="Nun|smicln|Osiris|smicln|Isis|smicln|Nephthys"/>
  <p:tag name="VALUES" val="Incorrect|smicln|Correct|smicln|Incorrect|smicln|Incorrect"/>
  <p:tag name="RESPONSESGATHERED" val="False"/>
</p:tagLst>
</file>

<file path=ppt/tags/tag23.xml><?xml version="1.0" encoding="utf-8"?>
<p:tagLst xmlns:a="http://schemas.openxmlformats.org/drawingml/2006/main" xmlns:r="http://schemas.openxmlformats.org/officeDocument/2006/relationships" xmlns:p="http://schemas.openxmlformats.org/presentationml/2006/main">
  <p:tag name="STYLE" val="0"/>
</p:tagLst>
</file>

<file path=ppt/tags/tag24.xml><?xml version="1.0" encoding="utf-8"?>
<p:tagLst xmlns:a="http://schemas.openxmlformats.org/drawingml/2006/main" xmlns:r="http://schemas.openxmlformats.org/officeDocument/2006/relationships" xmlns:p="http://schemas.openxmlformats.org/presentationml/2006/main">
  <p:tag name="CDTYPE" val="Style_Hourglass"/>
  <p:tag name="CDTIMELIMIT" val="10"/>
  <p:tag name="STYLE" val="4"/>
  <p:tag name="CDTIMELEFT" val="10"/>
</p:tagLst>
</file>

<file path=ppt/tags/tag25.xml><?xml version="1.0" encoding="utf-8"?>
<p:tagLst xmlns:a="http://schemas.openxmlformats.org/drawingml/2006/main" xmlns:r="http://schemas.openxmlformats.org/officeDocument/2006/relationships" xmlns:p="http://schemas.openxmlformats.org/presentationml/2006/main">
  <p:tag name="RCTYPE" val="Style_FlagPole"/>
  <p:tag name="STYLE" val="0"/>
</p:tagLst>
</file>

<file path=ppt/tags/tag26.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TEXTLENGTH" val="24"/>
  <p:tag name="FONTSIZE" val="24"/>
  <p:tag name="BULLETTYPE" val="ppBulletArabicPeriod"/>
  <p:tag name="ANSWERTEXT" val="Nun&#10;Osiris&#10;Isis&#10;Nephthys"/>
  <p:tag name="OLDNUMANSWERS" val="4"/>
</p:tagLst>
</file>

<file path=ppt/tags/tag28.xml><?xml version="1.0" encoding="utf-8"?>
<p:tagLst xmlns:a="http://schemas.openxmlformats.org/drawingml/2006/main" xmlns:r="http://schemas.openxmlformats.org/officeDocument/2006/relationships" xmlns:p="http://schemas.openxmlformats.org/presentationml/2006/main">
  <p:tag name="SLIDEID" val="37DB6599A8114FE5AC504E17F2E003D0"/>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10"/>
  <p:tag name="TOTALRESPONSES" val="12"/>
  <p:tag name="RESPONSECOUNT" val="12"/>
  <p:tag name="SLICED" val="False"/>
  <p:tag name="RESPONSES" val="-;5;5;5;5;3;4;5;4;5;1;-;5;5;"/>
  <p:tag name="CHARTSTRINGSTD" val="1 0 1 2 8"/>
  <p:tag name="CHARTSTRINGREV" val="8 2 1 0 1"/>
  <p:tag name="CHARTSTRINGSTDPER" val="0.0833333333333333 0 0.0833333333333333 0.166666666666667 0.666666666666667"/>
  <p:tag name="CHARTSTRINGREVPER" val="0.666666666666667 0.166666666666667 0.0833333333333333 0 0.0833333333333333"/>
  <p:tag name="SLIDEORDER" val="23"/>
  <p:tag name="SLIDEGUID" val="9B54F1F1F8104F928C28508D46F0A547"/>
  <p:tag name="QUESTIONALIAS" val="Which of these cities was not a regligious cult center in ancient Egypt?"/>
  <p:tag name="ANSWERSALIAS" val="MEMPHIS|smicln|HELIOPOLIS|smicln|ALEXANDRIA|smicln|HERMOPOLIS|smicln|THEBES"/>
  <p:tag name="VALUES" val="Incorrect|smicln|Incorrect|smicln|Correct|smicln|Incorrect|smicln|Incorrect"/>
  <p:tag name="RESPONSESGATHERED" val="False"/>
</p:tagLst>
</file>

<file path=ppt/tags/tag29.xml><?xml version="1.0" encoding="utf-8"?>
<p:tagLst xmlns:a="http://schemas.openxmlformats.org/drawingml/2006/main" xmlns:r="http://schemas.openxmlformats.org/officeDocument/2006/relationships" xmlns:p="http://schemas.openxmlformats.org/presentationml/2006/main">
  <p:tag name="STYLE" val="0"/>
</p:tagLst>
</file>

<file path=ppt/tags/tag3.xml><?xml version="1.0" encoding="utf-8"?>
<p:tagLst xmlns:a="http://schemas.openxmlformats.org/drawingml/2006/main" xmlns:r="http://schemas.openxmlformats.org/officeDocument/2006/relationships" xmlns:p="http://schemas.openxmlformats.org/presentationml/2006/main">
  <p:tag name="SLIDEID" val="37DB6599A8114FE5AC504E17F2E003D0"/>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10"/>
  <p:tag name="TOTALRESPONSES" val="12"/>
  <p:tag name="RESPONSECOUNT" val="12"/>
  <p:tag name="SLICED" val="False"/>
  <p:tag name="RESPONSES" val="-;5;5;5;5;3;4;5;4;5;1;-;5;5;"/>
  <p:tag name="CHARTSTRINGSTD" val="1 0 1 2 8"/>
  <p:tag name="CHARTSTRINGREV" val="8 2 1 0 1"/>
  <p:tag name="CHARTSTRINGSTDPER" val="0.0833333333333333 0 0.0833333333333333 0.166666666666667 0.666666666666667"/>
  <p:tag name="CHARTSTRINGREVPER" val="0.666666666666667 0.166666666666667 0.0833333333333333 0 0.0833333333333333"/>
  <p:tag name="SLIDEORDER" val="23"/>
  <p:tag name="SLIDEGUID" val="F287A6B32FB14C21BB85DDADE2F120DE"/>
  <p:tag name="QUESTIONALIAS" val="Where is this god worshipped?"/>
  <p:tag name="ANSWERSALIAS" val="Greece|smicln|Rome|smicln|Egypt|smicln|North America"/>
  <p:tag name="RESPONSESGATHERED" val="False"/>
  <p:tag name="VALUES" val="Incorrect|smicln|Incorrect|smicln|Correct|smicln|Incorrect"/>
</p:tagLst>
</file>

<file path=ppt/tags/tag30.xml><?xml version="1.0" encoding="utf-8"?>
<p:tagLst xmlns:a="http://schemas.openxmlformats.org/drawingml/2006/main" xmlns:r="http://schemas.openxmlformats.org/officeDocument/2006/relationships" xmlns:p="http://schemas.openxmlformats.org/presentationml/2006/main">
  <p:tag name="CDTYPE" val="Style_Hourglass"/>
  <p:tag name="CDTIMELIMIT" val="10"/>
  <p:tag name="STYLE" val="4"/>
  <p:tag name="CDTIMELEFT" val="10"/>
</p:tagLst>
</file>

<file path=ppt/tags/tag31.xml><?xml version="1.0" encoding="utf-8"?>
<p:tagLst xmlns:a="http://schemas.openxmlformats.org/drawingml/2006/main" xmlns:r="http://schemas.openxmlformats.org/officeDocument/2006/relationships" xmlns:p="http://schemas.openxmlformats.org/presentationml/2006/main">
  <p:tag name="RCTYPE" val="Style_FlagPole"/>
  <p:tag name="STYLE" val="0"/>
</p:tagLst>
</file>

<file path=ppt/tags/tag32.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TEXTLENGTH" val="47"/>
  <p:tag name="FONTSIZE" val="24"/>
  <p:tag name="BULLETTYPE" val="ppBulletArabicPeriod"/>
  <p:tag name="ANSWERTEXT" val="MEMPHIS&#10;HELIOPOLIS&#10;ALEXANDRIA&#10;HERMOPOLIS&#10;THEBES"/>
  <p:tag name="OLDNUMANSWERS" val="5"/>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STYLE" val="0"/>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CDTYPE" val="Style_Hourglass"/>
  <p:tag name="CDTIMELIMIT" val="10"/>
  <p:tag name="STYLE" val="4"/>
  <p:tag name="CDTIMELEFT" val="10"/>
</p:tagLst>
</file>

<file path=ppt/tags/tag6.xml><?xml version="1.0" encoding="utf-8"?>
<p:tagLst xmlns:a="http://schemas.openxmlformats.org/drawingml/2006/main" xmlns:r="http://schemas.openxmlformats.org/officeDocument/2006/relationships" xmlns:p="http://schemas.openxmlformats.org/presentationml/2006/main">
  <p:tag name="RCTYPE" val="Style_FlagPole"/>
  <p:tag name="STYLE" val="0"/>
</p:tagLst>
</file>

<file path=ppt/tags/tag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31"/>
  <p:tag name="FONTSIZE" val="24"/>
  <p:tag name="BULLETTYPE" val="ppBulletArabicPeriod"/>
  <p:tag name="ANSWERTEXT" val="Greece&#10;Rome&#10;Egypt&#10;North America"/>
</p:tagLst>
</file>

<file path=ppt/tags/tag8.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441</Words>
  <Application>Microsoft Office PowerPoint</Application>
  <PresentationFormat>On-screen Show (4:3)</PresentationFormat>
  <Paragraphs>101</Paragraphs>
  <Slides>18</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Office Theme</vt:lpstr>
      <vt:lpstr>Microsoft Graph Chart</vt:lpstr>
      <vt:lpstr>Chart</vt:lpstr>
      <vt:lpstr>Slide 1</vt:lpstr>
      <vt:lpstr>Where was this god worshipped?</vt:lpstr>
      <vt:lpstr>Slide 3</vt:lpstr>
      <vt:lpstr>Who is this Egyptian god?</vt:lpstr>
      <vt:lpstr>Ptah is the Egyptian god of the:</vt:lpstr>
      <vt:lpstr>Who is this goddess?</vt:lpstr>
      <vt:lpstr>Which of these cities was not a regligious cult center in ancient Egypt?</vt:lpstr>
      <vt:lpstr>Hittites</vt:lpstr>
      <vt:lpstr>Babylonian Creation Stories</vt:lpstr>
      <vt:lpstr>Babylon</vt:lpstr>
      <vt:lpstr>Babylonians</vt:lpstr>
      <vt:lpstr>Science of the Babylonians</vt:lpstr>
      <vt:lpstr>Science of the Babylonians (2)</vt:lpstr>
      <vt:lpstr>Slide 14</vt:lpstr>
      <vt:lpstr>Slide 15</vt:lpstr>
      <vt:lpstr>Enuma Elish</vt:lpstr>
      <vt:lpstr>Cosmology of the Babylonians</vt:lpstr>
      <vt:lpstr>Babylonian Ishtar</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Babylonian Creation Stories</dc:title>
  <dc:creator>Tom</dc:creator>
  <cp:lastModifiedBy>Tom</cp:lastModifiedBy>
  <cp:revision>6</cp:revision>
  <dcterms:created xsi:type="dcterms:W3CDTF">2010-02-18T00:43:59Z</dcterms:created>
  <dcterms:modified xsi:type="dcterms:W3CDTF">2010-02-18T15:12:59Z</dcterms:modified>
</cp:coreProperties>
</file>