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4" r:id="rId4"/>
    <p:sldId id="265" r:id="rId5"/>
    <p:sldId id="263" r:id="rId6"/>
    <p:sldId id="257" r:id="rId7"/>
    <p:sldId id="260" r:id="rId8"/>
    <p:sldId id="259" r:id="rId9"/>
    <p:sldId id="258" r:id="rId10"/>
    <p:sldId id="261" r:id="rId11"/>
    <p:sldId id="262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16AC1-3A5B-4CEB-9035-094F51EB39BD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999A-490A-4FC6-9380-3AA28B351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1999A-490A-4FC6-9380-3AA28B3516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D706-7327-4AB6-922D-4D611C9E63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D88-6C4B-433F-86F1-468B6F82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D706-7327-4AB6-922D-4D611C9E63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D88-6C4B-433F-86F1-468B6F82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D706-7327-4AB6-922D-4D611C9E63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D88-6C4B-433F-86F1-468B6F82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D706-7327-4AB6-922D-4D611C9E63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D88-6C4B-433F-86F1-468B6F82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D706-7327-4AB6-922D-4D611C9E63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D88-6C4B-433F-86F1-468B6F82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D706-7327-4AB6-922D-4D611C9E63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D88-6C4B-433F-86F1-468B6F82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D706-7327-4AB6-922D-4D611C9E63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D88-6C4B-433F-86F1-468B6F82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D706-7327-4AB6-922D-4D611C9E63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D88-6C4B-433F-86F1-468B6F82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D706-7327-4AB6-922D-4D611C9E63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D88-6C4B-433F-86F1-468B6F82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D706-7327-4AB6-922D-4D611C9E63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D88-6C4B-433F-86F1-468B6F82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D706-7327-4AB6-922D-4D611C9E63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D88-6C4B-433F-86F1-468B6F82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8D706-7327-4AB6-922D-4D611C9E63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3D88-6C4B-433F-86F1-468B6F82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ericanchronicle.com/articles/view/9585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ravot.com/Divine_Mirror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2308225"/>
          </a:xfrm>
        </p:spPr>
        <p:txBody>
          <a:bodyPr>
            <a:normAutofit/>
          </a:bodyPr>
          <a:lstStyle/>
          <a:p>
            <a:r>
              <a:rPr lang="en-US" dirty="0" err="1" smtClean="0"/>
              <a:t>Herakles</a:t>
            </a:r>
            <a:r>
              <a:rPr lang="en-US" dirty="0" smtClean="0"/>
              <a:t> (Heracles)</a:t>
            </a:r>
            <a:br>
              <a:rPr lang="en-US" dirty="0" smtClean="0"/>
            </a:br>
            <a:r>
              <a:rPr lang="en-US" dirty="0" err="1" smtClean="0"/>
              <a:t>Hercle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Hercules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1110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freshmess.files.wordpress.com/2008/05/hercules_cac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86000"/>
            <a:ext cx="2476500" cy="4267200"/>
          </a:xfrm>
          <a:prstGeom prst="rect">
            <a:avLst/>
          </a:prstGeom>
          <a:noFill/>
        </p:spPr>
      </p:pic>
      <p:pic>
        <p:nvPicPr>
          <p:cNvPr id="14" name="Picture 2" descr="http://upload.wikimedia.org/wikipedia/commons/f/fa/0064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00400"/>
            <a:ext cx="2083723" cy="3657600"/>
          </a:xfrm>
          <a:prstGeom prst="rect">
            <a:avLst/>
          </a:prstGeom>
          <a:noFill/>
        </p:spPr>
      </p:pic>
      <p:pic>
        <p:nvPicPr>
          <p:cNvPr id="15" name="Picture 7" descr="http://www.mcwtfwebdesign4girls.net/034FmkQ22/images/Hercules3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685800"/>
            <a:ext cx="3181350" cy="3400425"/>
          </a:xfrm>
          <a:prstGeom prst="rect">
            <a:avLst/>
          </a:prstGeom>
          <a:noFill/>
        </p:spPr>
      </p:pic>
      <p:pic>
        <p:nvPicPr>
          <p:cNvPr id="16" name="Picture 2" descr="Etruscan votive statue of Hercle (Herakles) 325-275 BCE Bronze by mharrsch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200400"/>
            <a:ext cx="2286000" cy="3657600"/>
          </a:xfrm>
          <a:prstGeom prst="rect">
            <a:avLst/>
          </a:prstGeom>
          <a:noFill/>
        </p:spPr>
      </p:pic>
      <p:pic>
        <p:nvPicPr>
          <p:cNvPr id="17" name="Picture 9" descr="Hercul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685800"/>
            <a:ext cx="3333750" cy="313372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7772400" y="2438400"/>
            <a:ext cx="107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American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391400" y="6019800"/>
            <a:ext cx="84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Roman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657600" y="6488668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Italian Renaissance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2000" y="6488668"/>
            <a:ext cx="99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Etruscan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05000" y="2667000"/>
            <a:ext cx="74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Greek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upload.wikimedia.org/wikipedia/commons/f/fa/0064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3646516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0" y="5105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Gilded bronze "Hercules of the Forum </a:t>
            </a:r>
            <a:r>
              <a:rPr lang="en-US" dirty="0" err="1" smtClean="0"/>
              <a:t>Boarium</a:t>
            </a:r>
            <a:r>
              <a:rPr lang="en-US" dirty="0" smtClean="0"/>
              <a:t>", with the apple of the </a:t>
            </a:r>
            <a:r>
              <a:rPr lang="en-US" dirty="0" err="1" smtClean="0"/>
              <a:t>Hesperides</a:t>
            </a:r>
            <a:r>
              <a:rPr lang="en-US" dirty="0" smtClean="0"/>
              <a:t>, Roman 2nd century BCE; found in the Forum </a:t>
            </a:r>
            <a:r>
              <a:rPr lang="en-US" dirty="0" err="1" smtClean="0"/>
              <a:t>Boarium</a:t>
            </a:r>
            <a:r>
              <a:rPr lang="en-US" dirty="0" smtClean="0"/>
              <a:t> in the 15th century (Capitoline Museums)</a:t>
            </a:r>
            <a:endParaRPr lang="en-US" dirty="0"/>
          </a:p>
        </p:txBody>
      </p:sp>
      <p:pic>
        <p:nvPicPr>
          <p:cNvPr id="9220" name="Picture 4" descr="http://www.roman-empire.net/tours/rome/pictures/forum-boarium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90600"/>
            <a:ext cx="3810000" cy="25622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638800" y="3733800"/>
            <a:ext cx="164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Forum </a:t>
            </a:r>
            <a:r>
              <a:rPr lang="en-US" dirty="0" err="1" smtClean="0"/>
              <a:t>Boarium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Hercules and </a:t>
            </a:r>
            <a:r>
              <a:rPr lang="en-US" dirty="0" err="1" smtClean="0"/>
              <a:t>Cacus</a:t>
            </a:r>
            <a:endParaRPr lang="en-US" dirty="0"/>
          </a:p>
        </p:txBody>
      </p:sp>
      <p:pic>
        <p:nvPicPr>
          <p:cNvPr id="19458" name="Picture 2" descr="http://freshmess.files.wordpress.com/2008/05/hercules_ca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3905250" cy="5200650"/>
          </a:xfrm>
          <a:prstGeom prst="rect">
            <a:avLst/>
          </a:prstGeom>
          <a:noFill/>
        </p:spPr>
      </p:pic>
      <p:pic>
        <p:nvPicPr>
          <p:cNvPr id="19460" name="Picture 4" descr="http://www.fmschmitt.com/pictures/tuscany99/10nov99-signor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4362450" cy="52006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38400" y="6324600"/>
            <a:ext cx="4575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Florentine artist Baccio Bandinelli (1525-1534)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upload.wikimedia.org/wikipedia/commons/0/05/Tetradrachm_Alexander_Herakles_C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572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Silver </a:t>
            </a:r>
            <a:r>
              <a:rPr lang="en-US" dirty="0" err="1" smtClean="0"/>
              <a:t>tetradrachm</a:t>
            </a:r>
            <a:r>
              <a:rPr lang="en-US" dirty="0" smtClean="0"/>
              <a:t> issued by </a:t>
            </a:r>
            <a:r>
              <a:rPr lang="en-US" dirty="0" err="1" smtClean="0"/>
              <a:t>Erythrai</a:t>
            </a:r>
            <a:r>
              <a:rPr lang="en-US" dirty="0" smtClean="0"/>
              <a:t> ca. 200–180 BC, obverse: Alexander the Great as </a:t>
            </a:r>
            <a:r>
              <a:rPr lang="en-US" dirty="0" err="1" smtClean="0"/>
              <a:t>Herakles</a:t>
            </a:r>
            <a:r>
              <a:rPr lang="en-US" dirty="0" smtClean="0"/>
              <a:t> wearing the lion skin.</a:t>
            </a:r>
            <a:endParaRPr lang="en-US" dirty="0"/>
          </a:p>
        </p:txBody>
      </p:sp>
      <p:pic>
        <p:nvPicPr>
          <p:cNvPr id="24580" name="Picture 4" descr="http://www.bluffton.edu/~sullivanm/italy/rome/capitolinemuseumone/0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229100" cy="5715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14800" y="57150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Marcus Aurelius </a:t>
            </a:r>
            <a:r>
              <a:rPr lang="en-US" b="1" dirty="0" smtClean="0"/>
              <a:t>Commodus</a:t>
            </a:r>
            <a:r>
              <a:rPr lang="en-US" dirty="0" smtClean="0"/>
              <a:t> </a:t>
            </a:r>
            <a:r>
              <a:rPr lang="en-US" dirty="0" err="1" smtClean="0"/>
              <a:t>Antoninus</a:t>
            </a:r>
            <a:r>
              <a:rPr lang="en-US" dirty="0" smtClean="0"/>
              <a:t> as Hercules</a:t>
            </a:r>
            <a:endParaRPr lang="en-US" dirty="0"/>
          </a:p>
          <a:p>
            <a:r>
              <a:rPr lang="en-US" dirty="0" smtClean="0"/>
              <a:t> son of Marcus Aurelius</a:t>
            </a:r>
          </a:p>
          <a:p>
            <a:r>
              <a:rPr lang="en-US" dirty="0" smtClean="0"/>
              <a:t>born 161; ruled 80 to 192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i170.photobucket.com/albums/u260/LordNinja2007/Hercules-S01/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286125" cy="45243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211669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Kevin </a:t>
            </a:r>
            <a:r>
              <a:rPr lang="en-US" dirty="0" err="1" smtClean="0"/>
              <a:t>Sorbo</a:t>
            </a:r>
            <a:endParaRPr lang="en-US" dirty="0" smtClean="0"/>
          </a:p>
          <a:p>
            <a:r>
              <a:rPr lang="en-US" dirty="0" smtClean="0"/>
              <a:t>star of the "Hercules" television show</a:t>
            </a:r>
            <a:endParaRPr lang="en-US" dirty="0"/>
          </a:p>
        </p:txBody>
      </p:sp>
      <p:pic>
        <p:nvPicPr>
          <p:cNvPr id="27652" name="Picture 4" descr="http://www.parrygamepreserve.com/images/movies/herculesGoesBananas/herculesGB2_M.jpg"/>
          <p:cNvPicPr>
            <a:picLocks noChangeAspect="1" noChangeArrowheads="1"/>
          </p:cNvPicPr>
          <p:nvPr/>
        </p:nvPicPr>
        <p:blipFill>
          <a:blip r:embed="rId3" cstate="print"/>
          <a:srcRect l="13187" t="7326" r="9890" b="13553"/>
          <a:stretch>
            <a:fillRect/>
          </a:stretch>
        </p:blipFill>
        <p:spPr bwMode="auto">
          <a:xfrm>
            <a:off x="3048000" y="0"/>
            <a:ext cx="2667000" cy="4114800"/>
          </a:xfrm>
          <a:prstGeom prst="rect">
            <a:avLst/>
          </a:prstGeom>
          <a:noFill/>
        </p:spPr>
      </p:pic>
      <p:pic>
        <p:nvPicPr>
          <p:cNvPr id="27654" name="Picture 6" descr="http://www.shootascene.com/site_images/hercpo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162" y="3200400"/>
            <a:ext cx="3629838" cy="3657600"/>
          </a:xfrm>
          <a:prstGeom prst="rect">
            <a:avLst/>
          </a:prstGeom>
          <a:noFill/>
        </p:spPr>
      </p:pic>
      <p:pic>
        <p:nvPicPr>
          <p:cNvPr id="9" name="Picture 7" descr="http://www.mcwtfwebdesign4girls.net/034FmkQ22/images/Hercules3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2650" y="0"/>
            <a:ext cx="2994212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657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Assignment: Use the images in this </a:t>
            </a:r>
            <a:r>
              <a:rPr lang="en-US" dirty="0" err="1" smtClean="0"/>
              <a:t>Powerpoint</a:t>
            </a:r>
            <a:r>
              <a:rPr lang="en-US" dirty="0" smtClean="0"/>
              <a:t> and the course readings to compare and contrast different cultural representations of the hero Hercules. </a:t>
            </a:r>
          </a:p>
          <a:p>
            <a:pPr>
              <a:buNone/>
            </a:pPr>
            <a:r>
              <a:rPr lang="en-US" dirty="0" smtClean="0"/>
              <a:t>Paper is due (via e-mail) on Tuesday, March 16.</a:t>
            </a:r>
          </a:p>
          <a:p>
            <a:pPr>
              <a:buNone/>
            </a:pPr>
            <a:r>
              <a:rPr lang="en-US" dirty="0" smtClean="0"/>
              <a:t>EXTRA CREDIT: Use this paper to respond to the archaeology lecture (attendance required) on Wednesday, March 17</a:t>
            </a:r>
            <a:endParaRPr lang="en-US" dirty="0"/>
          </a:p>
        </p:txBody>
      </p:sp>
      <p:pic>
        <p:nvPicPr>
          <p:cNvPr id="4" name="Picture 9" descr="Hercu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3333750" cy="313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Etruria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upload.wikimedia.org/wikipedia/commons/8/87/Etruscan_civilization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428625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0"/>
            <a:ext cx="37338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Etruria </a:t>
            </a:r>
            <a:br>
              <a:rPr lang="en-US" dirty="0" smtClean="0"/>
            </a:br>
            <a:r>
              <a:rPr lang="en-US" sz="3100" dirty="0" smtClean="0"/>
              <a:t>(modern Tuscany)</a:t>
            </a:r>
            <a:endParaRPr lang="en-US" sz="3100" dirty="0"/>
          </a:p>
        </p:txBody>
      </p:sp>
      <p:pic>
        <p:nvPicPr>
          <p:cNvPr id="6" name="Picture 5" descr="sarcophagus-reclining-couple_~1155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114800"/>
            <a:ext cx="3278725" cy="2743200"/>
          </a:xfrm>
          <a:prstGeom prst="rect">
            <a:avLst/>
          </a:prstGeom>
        </p:spPr>
      </p:pic>
      <p:pic>
        <p:nvPicPr>
          <p:cNvPr id="3078" name="Picture 6" descr="http://www.oldworldartisans.com/images/Web%20Pages/Fresco%20Styles/Dancing_Woman_and_Lyre_Player,_Etruscan,_5th_Century_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51549" cy="3657600"/>
          </a:xfrm>
          <a:prstGeom prst="rect">
            <a:avLst/>
          </a:prstGeom>
          <a:noFill/>
        </p:spPr>
      </p:pic>
      <p:pic>
        <p:nvPicPr>
          <p:cNvPr id="3080" name="Picture 8" descr="http://eternallycool.net/wp-content/uploads/2008/05/tarquinia.jpg"/>
          <p:cNvPicPr>
            <a:picLocks noChangeAspect="1" noChangeArrowheads="1"/>
          </p:cNvPicPr>
          <p:nvPr/>
        </p:nvPicPr>
        <p:blipFill>
          <a:blip r:embed="rId5" cstate="print"/>
          <a:srcRect t="12500"/>
          <a:stretch>
            <a:fillRect/>
          </a:stretch>
        </p:blipFill>
        <p:spPr bwMode="auto">
          <a:xfrm>
            <a:off x="0" y="3657600"/>
            <a:ext cx="5456559" cy="3200400"/>
          </a:xfrm>
          <a:prstGeom prst="rect">
            <a:avLst/>
          </a:prstGeom>
          <a:noFill/>
        </p:spPr>
      </p:pic>
      <p:pic>
        <p:nvPicPr>
          <p:cNvPr id="12" name="Picture 4" descr="http://media-2.web.britannica.com/eb-media/88/7488-004-208060B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8250" y="1524000"/>
            <a:ext cx="4095750" cy="28289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Etruscan </a:t>
            </a:r>
            <a:r>
              <a:rPr lang="en-US" dirty="0" err="1" smtClean="0"/>
              <a:t>Hercle</a:t>
            </a:r>
            <a:r>
              <a:rPr lang="en-US" dirty="0" smtClean="0"/>
              <a:t> and Greek </a:t>
            </a:r>
            <a:r>
              <a:rPr lang="en-US" dirty="0" err="1" smtClean="0"/>
              <a:t>Herakles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truscan votive statue of Hercle (Herakles) 325-275 BCE Bronze by mharrsch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500"/>
            <a:ext cx="3571875" cy="4762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56388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Etruscan votive statue of </a:t>
            </a:r>
            <a:r>
              <a:rPr lang="en-US" b="1" dirty="0" err="1" smtClean="0">
                <a:solidFill>
                  <a:srgbClr val="000000"/>
                </a:solidFill>
              </a:rPr>
              <a:t>Hercle</a:t>
            </a:r>
            <a:r>
              <a:rPr lang="en-US" b="1" dirty="0" smtClean="0">
                <a:solidFill>
                  <a:srgbClr val="000000"/>
                </a:solidFill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</a:rPr>
              <a:t>Herakles</a:t>
            </a:r>
            <a:r>
              <a:rPr lang="en-US" b="1" dirty="0" smtClean="0">
                <a:solidFill>
                  <a:srgbClr val="000000"/>
                </a:solidFill>
              </a:rPr>
              <a:t>) 325-275 BCE Bronze Getty Villa Malibu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6" name="Picture 5" descr="http://olympiada.files.wordpress.com/2009/03/hercules-afghanista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754" y="2286000"/>
            <a:ext cx="2663246" cy="4572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0" y="2895600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Bronze </a:t>
            </a:r>
            <a:r>
              <a:rPr lang="en-US" b="1" dirty="0"/>
              <a:t>Statue of Heracles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Statue </a:t>
            </a:r>
            <a:r>
              <a:rPr lang="en-US" dirty="0"/>
              <a:t>of Hercules </a:t>
            </a:r>
            <a:r>
              <a:rPr lang="en-US" dirty="0" smtClean="0"/>
              <a:t>from the  </a:t>
            </a:r>
            <a:r>
              <a:rPr lang="en-US" dirty="0"/>
              <a:t>gym of Ai </a:t>
            </a:r>
            <a:r>
              <a:rPr lang="en-US" dirty="0" err="1" smtClean="0"/>
              <a:t>Khanoum</a:t>
            </a:r>
            <a:r>
              <a:rPr lang="en-US" dirty="0" smtClean="0"/>
              <a:t>, </a:t>
            </a:r>
            <a:r>
              <a:rPr lang="en-US" dirty="0" err="1" smtClean="0"/>
              <a:t>Afganistan</a:t>
            </a:r>
            <a:r>
              <a:rPr lang="en-US" dirty="0" smtClean="0"/>
              <a:t>, Sold </a:t>
            </a:r>
            <a:r>
              <a:rPr lang="en-US" dirty="0"/>
              <a:t>in a bazaar of Pakistan in 2002 </a:t>
            </a:r>
            <a:r>
              <a:rPr lang="en-US" dirty="0" smtClean="0">
                <a:hlinkClick r:id="rId4"/>
              </a:rPr>
              <a:t>http://www.americanchronicle.com/articles/view/95856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aravot.com/Mirro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4457700" cy="4286250"/>
          </a:xfrm>
          <a:prstGeom prst="rect">
            <a:avLst/>
          </a:prstGeom>
          <a:noFill/>
        </p:spPr>
      </p:pic>
      <p:pic>
        <p:nvPicPr>
          <p:cNvPr id="2052" name="Picture 4" descr="http://www.maravot.com/Deiti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"/>
            <a:ext cx="3629025" cy="46863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53340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Mirror from </a:t>
            </a:r>
            <a:r>
              <a:rPr lang="en-US" b="1" dirty="0" err="1"/>
              <a:t>Vulci</a:t>
            </a:r>
            <a:r>
              <a:rPr lang="en-US" b="1" dirty="0"/>
              <a:t> which shows the story of Helen of Troy and the characters in the story with Etruscan names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http://www.maravot.com/Divine_Mirror.html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upload.wikimedia.org/wikipedia/commons/d/d4/Heracles%2C_Iolaus_and_Eros_-_Cista_Ficoroni_f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5143500" cy="49244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556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“Cista Ficoroni”, Etruscan bronze casting ritual vessel, 4th c. BCE. Villa Giulia, Rome</a:t>
            </a:r>
            <a:r>
              <a:rPr lang="it-IT" dirty="0" smtClean="0"/>
              <a:t>.</a:t>
            </a:r>
          </a:p>
          <a:p>
            <a:r>
              <a:rPr lang="it-IT" dirty="0" smtClean="0"/>
              <a:t>Hercle at  right, Eros in center, Iolaus at left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vroma.org/images/mcmanus_images/herc_h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4286250" cy="43243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51054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detail, red-figure </a:t>
            </a:r>
            <a:r>
              <a:rPr lang="en-US" dirty="0" err="1" smtClean="0"/>
              <a:t>lekythos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Hera suckling </a:t>
            </a:r>
            <a:r>
              <a:rPr lang="en-US" dirty="0" err="1" smtClean="0"/>
              <a:t>Herakles</a:t>
            </a:r>
            <a:r>
              <a:rPr lang="en-US" dirty="0" smtClean="0"/>
              <a:t> while Aphrodite and Iris look on; Greek, c. 360-350 BCE</a:t>
            </a:r>
            <a:br>
              <a:rPr lang="en-US" dirty="0" smtClean="0"/>
            </a:br>
            <a:r>
              <a:rPr lang="en-US" dirty="0" smtClean="0"/>
              <a:t>London, British Museum. Credits: Barbara McManus, 1986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57200" y="4766103"/>
            <a:ext cx="838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/>
              <a:t>Apotheosis of </a:t>
            </a:r>
            <a:r>
              <a:rPr lang="en-US" b="1" i="1" dirty="0" err="1"/>
              <a:t>Herakles</a:t>
            </a:r>
            <a:r>
              <a:rPr lang="en-US" b="1" i="1" dirty="0"/>
              <a:t> (</a:t>
            </a:r>
            <a:r>
              <a:rPr lang="en-US" b="1" i="1" dirty="0" err="1"/>
              <a:t>Ercole-Hercle</a:t>
            </a:r>
            <a:r>
              <a:rPr lang="en-US" b="1" i="1" dirty="0"/>
              <a:t>), </a:t>
            </a:r>
            <a:r>
              <a:rPr lang="en-US" b="1" i="1" dirty="0" err="1"/>
              <a:t>Herakles</a:t>
            </a:r>
            <a:r>
              <a:rPr lang="en-US" b="1" i="1" dirty="0"/>
              <a:t> at Hera's breast in Olympus, Etruscan Mirror, </a:t>
            </a:r>
            <a:r>
              <a:rPr lang="en-US" b="1" i="1" dirty="0" err="1"/>
              <a:t>Museo</a:t>
            </a:r>
            <a:r>
              <a:rPr lang="en-US" b="1" i="1" dirty="0"/>
              <a:t> </a:t>
            </a:r>
            <a:r>
              <a:rPr lang="en-US" b="1" i="1" dirty="0" err="1"/>
              <a:t>Archeologico</a:t>
            </a:r>
            <a:r>
              <a:rPr lang="en-US" b="1" i="1" dirty="0"/>
              <a:t>, Firenze </a:t>
            </a:r>
            <a:endParaRPr lang="en-US" b="1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1800" b="1" i="1" u="none" strike="noStrike" cap="none" normalizeH="0" baseline="0" dirty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0" u="none" strike="noStrike" cap="none" normalizeH="0" baseline="0" dirty="0" err="1" smtClean="0" bmk="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Uni</a:t>
            </a:r>
            <a:r>
              <a:rPr kumimoji="0" lang="en-US" sz="1800" b="0" i="0" u="none" strike="noStrike" cap="none" normalizeH="0" baseline="0" dirty="0" smtClean="0" bmk="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the supreme goddess of the cosmos, wife of </a:t>
            </a:r>
            <a:r>
              <a:rPr kumimoji="0" lang="en-US" sz="1800" b="0" i="0" u="none" strike="noStrike" cap="none" normalizeH="0" baseline="0" dirty="0" err="1" smtClean="0" bmk="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Tinia</a:t>
            </a:r>
            <a:r>
              <a:rPr kumimoji="0" lang="en-US" sz="1800" b="0" i="0" u="none" strike="noStrike" cap="none" normalizeH="0" baseline="0" dirty="0" smtClean="0" bmk="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and mother of </a:t>
            </a:r>
            <a:r>
              <a:rPr kumimoji="0" lang="en-US" sz="1800" b="0" i="0" u="none" strike="noStrike" cap="none" normalizeH="0" baseline="0" dirty="0" err="1" smtClean="0" bmk="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Hercle</a:t>
            </a:r>
            <a:r>
              <a:rPr kumimoji="0" lang="en-US" sz="1800" b="0" i="0" u="none" strike="noStrike" cap="none" normalizeH="0" baseline="0" dirty="0" smtClean="0" bmk="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 Here depicted on a mirror from </a:t>
            </a:r>
            <a:r>
              <a:rPr kumimoji="0" lang="en-US" sz="1800" b="0" i="0" u="none" strike="noStrike" cap="none" normalizeH="0" baseline="0" dirty="0" err="1" smtClean="0" bmk="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Volterra</a:t>
            </a:r>
            <a:r>
              <a:rPr kumimoji="0" lang="en-US" sz="1800" b="0" i="0" u="none" strike="noStrike" cap="none" normalizeH="0" baseline="0" dirty="0" smtClean="0" bmk="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suckling </a:t>
            </a:r>
            <a:r>
              <a:rPr kumimoji="0" lang="en-US" sz="1800" b="0" i="0" u="none" strike="noStrike" cap="none" normalizeH="0" baseline="0" dirty="0" err="1" smtClean="0" bmk="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Hercle</a:t>
            </a:r>
            <a:r>
              <a:rPr kumimoji="0" lang="en-US" sz="1800" b="0" i="0" u="none" strike="noStrike" cap="none" normalizeH="0" baseline="0" dirty="0" smtClean="0" bmk="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Etruscan%20Herak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3444" y="304800"/>
            <a:ext cx="5110556" cy="4572000"/>
          </a:xfrm>
          <a:prstGeom prst="rect">
            <a:avLst/>
          </a:prstGeom>
          <a:noFill/>
        </p:spPr>
      </p:pic>
      <p:pic>
        <p:nvPicPr>
          <p:cNvPr id="8" name="Picture 2" descr="http://www.mysteriousetruscans.com/u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3867150" cy="4543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289</Words>
  <Application>Microsoft Office PowerPoint</Application>
  <PresentationFormat>On-screen Show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Herakles (Heracles) Hercle Hercules</vt:lpstr>
      <vt:lpstr>Slide 2</vt:lpstr>
      <vt:lpstr>Etruria</vt:lpstr>
      <vt:lpstr>Etruria  (modern Tuscany)</vt:lpstr>
      <vt:lpstr>Etruscan Hercle and Greek Herakles</vt:lpstr>
      <vt:lpstr>Slide 6</vt:lpstr>
      <vt:lpstr>Slide 7</vt:lpstr>
      <vt:lpstr>Slide 8</vt:lpstr>
      <vt:lpstr>Slide 9</vt:lpstr>
      <vt:lpstr>Slide 10</vt:lpstr>
      <vt:lpstr>Hercules and Cacus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Herakles (Heracles) Hercle Hercules</dc:title>
  <dc:creator>Tom</dc:creator>
  <cp:lastModifiedBy>Tom</cp:lastModifiedBy>
  <cp:revision>5</cp:revision>
  <dcterms:created xsi:type="dcterms:W3CDTF">2010-02-28T17:32:37Z</dcterms:created>
  <dcterms:modified xsi:type="dcterms:W3CDTF">2010-03-04T00:18:47Z</dcterms:modified>
</cp:coreProperties>
</file>