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3"/>
  </p:notesMasterIdLst>
  <p:sldIdLst>
    <p:sldId id="271" r:id="rId2"/>
    <p:sldId id="274" r:id="rId3"/>
    <p:sldId id="281" r:id="rId4"/>
    <p:sldId id="282" r:id="rId5"/>
    <p:sldId id="276" r:id="rId6"/>
    <p:sldId id="275" r:id="rId7"/>
    <p:sldId id="270" r:id="rId8"/>
    <p:sldId id="269" r:id="rId9"/>
    <p:sldId id="272" r:id="rId10"/>
    <p:sldId id="273" r:id="rId11"/>
    <p:sldId id="27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88870" autoAdjust="0"/>
  </p:normalViewPr>
  <p:slideViewPr>
    <p:cSldViewPr>
      <p:cViewPr varScale="1">
        <p:scale>
          <a:sx n="66" d="100"/>
          <a:sy n="66" d="100"/>
        </p:scale>
        <p:origin x="-6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16AC1-3A5B-4CEB-9035-094F51EB39BD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1999A-490A-4FC6-9380-3AA28B35160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Gold brooch, with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Herclé wrestling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Nemean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lion?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without provenience, ca. 600 BCE (after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Coche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Ferté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1956, pl. 30 no. 4).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1999A-490A-4FC6-9380-3AA28B35160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Bronze tripod fragment (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no. 523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with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Herclé in an Encounter with divinities (Apotheosis of Herclé?)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from Athenian Acropolis, ca. 500 BCE (after Riis 1998, 64 fig. 60a).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1999A-490A-4FC6-9380-3AA28B35160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Etruscan black-figure column-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krater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Herclé confronting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Gēras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without provenience, ca. 480-470 BCE (http://www.mfa.org/collections/search_art.asp?recview=true&amp;id= 310955&amp;coll_keywords=&amp;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coll_package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=26122&amp;coll_start=1 [accessed 8/11/2009]).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1999A-490A-4FC6-9380-3AA28B35160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A)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Etrusco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-Corinthian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oinochoe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fragments from tomb 18 at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Satricum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ca. 620-610 BCE (after Colonna 1976, plate 95);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B)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reconstruction drawing of incised decoration depicting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Combat scene with lion-headed figure (Herclé?)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(after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Mengarelli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1898, 170).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1999A-490A-4FC6-9380-3AA28B35160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Etrusco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-Corinthian column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krater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from tomb 1, Tumulus1,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Banditaccia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Necropolis,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Cerveteri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ca. 590-570 BCE (after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Ceramica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degli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Etruschi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132 no. 85).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1999A-490A-4FC6-9380-3AA28B35160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A)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Drawing of lower body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krater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Herclé battling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Geryon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and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Centaur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Pholos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; and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B)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scenes from handle and upper body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krater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(after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Ceramica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degli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Etruschi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290-291).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1999A-490A-4FC6-9380-3AA28B35160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Bronze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lebes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used as a funerary urn with figures of Amazons circling a satyr and maenad on lid, from tomb at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Capella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Lupi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Santa Maria Capua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Veteres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end of the 6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 BCE (after Haynes 1985, 162 no. 64).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1999A-490A-4FC6-9380-3AA28B35160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Reconstruction drawing of incised frieze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(after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Benassai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1997, 56 Fig. 3).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Cacus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Episode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row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1999A-490A-4FC6-9380-3AA28B35160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A)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Bronze mirror, from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Atri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ca. 500-475 BCE;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B)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drawing showing relief on back of mirror (after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Carpino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2003, pls. 1 and 3, respectively).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1999A-490A-4FC6-9380-3AA28B35160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L: Bronze statuette of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Herclé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Promachos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from La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Contarina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(prov. of Rovigo), ca. 500-480 BCE (after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Bronzi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degli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Etruschi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 no. 95).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statuette of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Hybrid Herclé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Promachos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wearing deerskin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from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Adria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ca. 500 BCE (after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Mastrocinque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1993, Fig. 2).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1999A-490A-4FC6-9380-3AA28B35160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A)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Bronze candelabrum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without provenience, early 5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 BCE: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B)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detail, Herclé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C)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detail, pair of ithyphallic satyrs (after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2003, pls. 4 and 52 [details]).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1999A-490A-4FC6-9380-3AA28B35160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8D706-7327-4AB6-922D-4D611C9E63CF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83D88-6C4B-433F-86F1-468B6F820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8D706-7327-4AB6-922D-4D611C9E63CF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83D88-6C4B-433F-86F1-468B6F820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8D706-7327-4AB6-922D-4D611C9E63CF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83D88-6C4B-433F-86F1-468B6F820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8D706-7327-4AB6-922D-4D611C9E63CF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83D88-6C4B-433F-86F1-468B6F820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8D706-7327-4AB6-922D-4D611C9E63CF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83D88-6C4B-433F-86F1-468B6F820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8D706-7327-4AB6-922D-4D611C9E63CF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83D88-6C4B-433F-86F1-468B6F820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8D706-7327-4AB6-922D-4D611C9E63CF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83D88-6C4B-433F-86F1-468B6F820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8D706-7327-4AB6-922D-4D611C9E63CF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83D88-6C4B-433F-86F1-468B6F820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8D706-7327-4AB6-922D-4D611C9E63CF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83D88-6C4B-433F-86F1-468B6F820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8D706-7327-4AB6-922D-4D611C9E63CF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83D88-6C4B-433F-86F1-468B6F820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8D706-7327-4AB6-922D-4D611C9E63CF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83D88-6C4B-433F-86F1-468B6F820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8D706-7327-4AB6-922D-4D611C9E63CF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83D88-6C4B-433F-86F1-468B6F820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ublic\Pictures\Coche de la Ferte 1956\Plate 30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5696" y="1524000"/>
            <a:ext cx="7626304" cy="380605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438400" y="56388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Gold brooch, with </a:t>
            </a:r>
            <a:r>
              <a:rPr lang="en-US" i="1" dirty="0" err="1" smtClean="0"/>
              <a:t>Herclé</a:t>
            </a:r>
            <a:r>
              <a:rPr lang="en-US" i="1" dirty="0" smtClean="0"/>
              <a:t> wrestling </a:t>
            </a:r>
            <a:r>
              <a:rPr lang="en-US" i="1" dirty="0" err="1" smtClean="0"/>
              <a:t>Nemean</a:t>
            </a:r>
            <a:r>
              <a:rPr lang="en-US" i="1" dirty="0" smtClean="0"/>
              <a:t> lion?</a:t>
            </a:r>
            <a:r>
              <a:rPr lang="en-US" dirty="0" smtClean="0"/>
              <a:t>, without provenience, ca. 600 BCE (after </a:t>
            </a:r>
            <a:r>
              <a:rPr lang="en-US" dirty="0" err="1" smtClean="0"/>
              <a:t>Coche</a:t>
            </a:r>
            <a:r>
              <a:rPr lang="en-US" dirty="0" smtClean="0"/>
              <a:t> de la </a:t>
            </a:r>
            <a:r>
              <a:rPr lang="en-US" dirty="0" err="1" smtClean="0"/>
              <a:t>Ferté</a:t>
            </a:r>
            <a:r>
              <a:rPr lang="en-US" dirty="0" smtClean="0"/>
              <a:t> 1956, pl. 30 no. 4).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ublic\Pictures\Riis 1998\Page 64, figure 60a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28600"/>
            <a:ext cx="5674816" cy="624077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181600" y="2514600"/>
            <a:ext cx="3962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Bronze tripod fragment (</a:t>
            </a:r>
            <a:r>
              <a:rPr lang="en-US" b="1" dirty="0" smtClean="0"/>
              <a:t>no. 523</a:t>
            </a:r>
            <a:r>
              <a:rPr lang="en-US" dirty="0" smtClean="0"/>
              <a:t>) with </a:t>
            </a:r>
            <a:r>
              <a:rPr lang="en-US" i="1" dirty="0" err="1" smtClean="0"/>
              <a:t>Herclé</a:t>
            </a:r>
            <a:r>
              <a:rPr lang="en-US" i="1" dirty="0" smtClean="0"/>
              <a:t> in an Encounter with divinities (Apotheosis of </a:t>
            </a:r>
            <a:r>
              <a:rPr lang="en-US" i="1" dirty="0" err="1" smtClean="0"/>
              <a:t>Herclé</a:t>
            </a:r>
            <a:r>
              <a:rPr lang="en-US" i="1" dirty="0" smtClean="0"/>
              <a:t>?)</a:t>
            </a:r>
            <a:r>
              <a:rPr lang="en-US" dirty="0" smtClean="0"/>
              <a:t>, from Athenian Acropolis, ca. 500 BCE (after Riis 1998, 64 fig. 60a).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ictor\001 Dissertation\Dissertation images\05_Classical Images\SC8629.fpx&amp;obj=iip,1.0&amp;wid=800&amp;cell=800,800&amp;cvt=jpe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5323523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486400" y="2362200"/>
            <a:ext cx="3657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Etruscan black-figure column-</a:t>
            </a:r>
            <a:r>
              <a:rPr lang="en-US" dirty="0" err="1" smtClean="0"/>
              <a:t>krater</a:t>
            </a:r>
            <a:r>
              <a:rPr lang="en-US" dirty="0" smtClean="0"/>
              <a:t> with </a:t>
            </a:r>
            <a:r>
              <a:rPr lang="en-US" i="1" dirty="0" err="1" smtClean="0"/>
              <a:t>Herclé</a:t>
            </a:r>
            <a:r>
              <a:rPr lang="en-US" i="1" dirty="0" smtClean="0"/>
              <a:t> confronting</a:t>
            </a:r>
            <a:r>
              <a:rPr lang="en-US" dirty="0" smtClean="0"/>
              <a:t>  </a:t>
            </a:r>
            <a:r>
              <a:rPr lang="en-US" dirty="0" err="1" smtClean="0"/>
              <a:t>Gēras</a:t>
            </a:r>
            <a:r>
              <a:rPr lang="en-US" dirty="0" smtClean="0"/>
              <a:t>, without provenience, ca. 480-470 BCE (http://www.mfa.org/collections/search_art.asp?recview=true&amp;id= 310955&amp;coll_keywords=&amp;</a:t>
            </a:r>
            <a:r>
              <a:rPr lang="en-US" dirty="0" err="1" smtClean="0"/>
              <a:t>coll_package</a:t>
            </a:r>
            <a:r>
              <a:rPr lang="en-US" dirty="0" smtClean="0"/>
              <a:t>=26122&amp;coll_start=1</a:t>
            </a:r>
          </a:p>
          <a:p>
            <a:r>
              <a:rPr lang="en-US" dirty="0" smtClean="0"/>
              <a:t> </a:t>
            </a:r>
            <a:r>
              <a:rPr lang="en-US" dirty="0" smtClean="0"/>
              <a:t>[accessed 8/11/2009]).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ictor\001 Dissertation\Dissertation images\03_Orientalizing Images\Colonna 1976, plate 9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28600"/>
            <a:ext cx="9082376" cy="2971800"/>
          </a:xfrm>
          <a:prstGeom prst="rect">
            <a:avLst/>
          </a:prstGeom>
          <a:noFill/>
        </p:spPr>
      </p:pic>
      <p:pic>
        <p:nvPicPr>
          <p:cNvPr id="3075" name="Picture 3" descr="C:\Users\Victor\001 Dissertation\Dissertation images\03_Orientalizing Images\Mengarelli 1898, page 17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657600"/>
            <a:ext cx="9061188" cy="23622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0" y="255183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lphaUcParenR"/>
            </a:pPr>
            <a:r>
              <a:rPr lang="en-US" dirty="0" err="1" smtClean="0"/>
              <a:t>Etrusco</a:t>
            </a:r>
            <a:r>
              <a:rPr lang="en-US" dirty="0" smtClean="0"/>
              <a:t>-Corinthian </a:t>
            </a:r>
            <a:r>
              <a:rPr lang="en-US" dirty="0" err="1" smtClean="0"/>
              <a:t>oinochoe</a:t>
            </a:r>
            <a:r>
              <a:rPr lang="en-US" dirty="0" smtClean="0"/>
              <a:t> fragments from tomb 18 at </a:t>
            </a:r>
            <a:r>
              <a:rPr lang="en-US" dirty="0" err="1" smtClean="0"/>
              <a:t>Satricum</a:t>
            </a:r>
            <a:r>
              <a:rPr lang="en-US" dirty="0" smtClean="0"/>
              <a:t>, ca. 620-610 BCE (after Colonna 1976, plate 95); </a:t>
            </a:r>
            <a:endParaRPr lang="en-US" dirty="0" smtClean="0"/>
          </a:p>
          <a:p>
            <a:pPr marL="342900" indent="-342900"/>
            <a:r>
              <a:rPr lang="en-US" b="1" dirty="0" smtClean="0"/>
              <a:t>B</a:t>
            </a:r>
            <a:r>
              <a:rPr lang="en-US" b="1" dirty="0" smtClean="0"/>
              <a:t>)</a:t>
            </a:r>
            <a:r>
              <a:rPr lang="en-US" dirty="0" smtClean="0"/>
              <a:t> reconstruction drawing of incised decoration depicting </a:t>
            </a:r>
            <a:r>
              <a:rPr lang="en-US" i="1" dirty="0" smtClean="0"/>
              <a:t>Combat scene with lion-headed figure (</a:t>
            </a:r>
            <a:r>
              <a:rPr lang="en-US" i="1" dirty="0" err="1" smtClean="0"/>
              <a:t>Herclé</a:t>
            </a:r>
            <a:r>
              <a:rPr lang="en-US" i="1" dirty="0" smtClean="0"/>
              <a:t>?)</a:t>
            </a:r>
            <a:r>
              <a:rPr lang="en-US" dirty="0" smtClean="0"/>
              <a:t> (after </a:t>
            </a:r>
            <a:r>
              <a:rPr lang="en-US" dirty="0" err="1" smtClean="0"/>
              <a:t>Mengarelli</a:t>
            </a:r>
            <a:r>
              <a:rPr lang="en-US" dirty="0" smtClean="0"/>
              <a:t> 1898, 170).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 132, number 8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739091" y="0"/>
            <a:ext cx="566581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676400"/>
            <a:ext cx="2514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Etrusco</a:t>
            </a:r>
            <a:r>
              <a:rPr lang="en-US" dirty="0" smtClean="0"/>
              <a:t>-Corinthian column </a:t>
            </a:r>
            <a:r>
              <a:rPr lang="en-US" dirty="0" err="1" smtClean="0"/>
              <a:t>krater</a:t>
            </a:r>
            <a:r>
              <a:rPr lang="en-US" dirty="0" smtClean="0"/>
              <a:t>, from tomb 1, Tumulus1, </a:t>
            </a:r>
            <a:r>
              <a:rPr lang="en-US" dirty="0" err="1" smtClean="0"/>
              <a:t>Banditaccia</a:t>
            </a:r>
            <a:r>
              <a:rPr lang="en-US" dirty="0" smtClean="0"/>
              <a:t> Necropolis, </a:t>
            </a:r>
            <a:r>
              <a:rPr lang="en-US" dirty="0" err="1" smtClean="0"/>
              <a:t>Cerveteri</a:t>
            </a:r>
            <a:r>
              <a:rPr lang="en-US" dirty="0" smtClean="0"/>
              <a:t>, ca. 590-570 BCE (after </a:t>
            </a:r>
            <a:r>
              <a:rPr lang="en-US" i="1" dirty="0" err="1" smtClean="0"/>
              <a:t>Ceramica</a:t>
            </a:r>
            <a:r>
              <a:rPr lang="en-US" i="1" dirty="0" smtClean="0"/>
              <a:t> </a:t>
            </a:r>
            <a:r>
              <a:rPr lang="en-US" i="1" dirty="0" err="1" smtClean="0"/>
              <a:t>degli</a:t>
            </a:r>
            <a:r>
              <a:rPr lang="en-US" i="1" dirty="0" smtClean="0"/>
              <a:t> </a:t>
            </a:r>
            <a:r>
              <a:rPr lang="en-US" i="1" dirty="0" err="1" smtClean="0"/>
              <a:t>Etruschi</a:t>
            </a:r>
            <a:r>
              <a:rPr lang="en-US" dirty="0" smtClean="0"/>
              <a:t>, 132 no. 85).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 290, number 8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28600"/>
            <a:ext cx="9144000" cy="1359114"/>
          </a:xfrm>
          <a:prstGeom prst="rect">
            <a:avLst/>
          </a:prstGeom>
        </p:spPr>
      </p:pic>
      <p:pic>
        <p:nvPicPr>
          <p:cNvPr id="3" name="Picture 2" descr="Page 291, number 85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219200" y="2209800"/>
            <a:ext cx="6327648" cy="37216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 </a:t>
            </a:r>
            <a:r>
              <a:rPr lang="en-US" b="1" dirty="0" smtClean="0"/>
              <a:t>A)</a:t>
            </a:r>
            <a:r>
              <a:rPr lang="en-US" dirty="0" smtClean="0"/>
              <a:t> Drawing of lower body of </a:t>
            </a:r>
            <a:r>
              <a:rPr lang="en-US" dirty="0" err="1" smtClean="0"/>
              <a:t>krater</a:t>
            </a:r>
            <a:r>
              <a:rPr lang="en-US" dirty="0" smtClean="0"/>
              <a:t> with </a:t>
            </a:r>
            <a:r>
              <a:rPr lang="en-US" i="1" dirty="0" err="1" smtClean="0"/>
              <a:t>Herclé</a:t>
            </a:r>
            <a:r>
              <a:rPr lang="en-US" i="1" dirty="0" smtClean="0"/>
              <a:t> battling </a:t>
            </a:r>
            <a:r>
              <a:rPr lang="en-US" i="1" dirty="0" err="1" smtClean="0"/>
              <a:t>Geryon</a:t>
            </a:r>
            <a:r>
              <a:rPr lang="en-US" dirty="0" smtClean="0"/>
              <a:t>  and </a:t>
            </a:r>
            <a:r>
              <a:rPr lang="en-US" i="1" dirty="0" smtClean="0"/>
              <a:t>Centaur </a:t>
            </a:r>
            <a:r>
              <a:rPr lang="en-US" i="1" dirty="0" err="1" smtClean="0"/>
              <a:t>Pholos</a:t>
            </a:r>
            <a:r>
              <a:rPr lang="en-US" dirty="0" smtClean="0"/>
              <a:t> ; and </a:t>
            </a:r>
            <a:r>
              <a:rPr lang="en-US" b="1" dirty="0" smtClean="0"/>
              <a:t>B)</a:t>
            </a:r>
            <a:r>
              <a:rPr lang="en-US" dirty="0" smtClean="0"/>
              <a:t> scenes from handle and upper body of </a:t>
            </a:r>
            <a:r>
              <a:rPr lang="en-US" dirty="0" err="1" smtClean="0"/>
              <a:t>krater</a:t>
            </a:r>
            <a:r>
              <a:rPr lang="en-US" dirty="0" smtClean="0"/>
              <a:t> (after </a:t>
            </a:r>
            <a:r>
              <a:rPr lang="en-US" i="1" dirty="0" err="1" smtClean="0"/>
              <a:t>Ceramica</a:t>
            </a:r>
            <a:r>
              <a:rPr lang="en-US" i="1" dirty="0" smtClean="0"/>
              <a:t> </a:t>
            </a:r>
            <a:r>
              <a:rPr lang="en-US" i="1" dirty="0" err="1" smtClean="0"/>
              <a:t>degli</a:t>
            </a:r>
            <a:r>
              <a:rPr lang="en-US" i="1" dirty="0" smtClean="0"/>
              <a:t> </a:t>
            </a:r>
            <a:r>
              <a:rPr lang="en-US" i="1" dirty="0" err="1" smtClean="0"/>
              <a:t>Etruschi</a:t>
            </a:r>
            <a:r>
              <a:rPr lang="en-US" dirty="0" smtClean="0"/>
              <a:t>, 290-291).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te 162, number 64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4800" y="0"/>
            <a:ext cx="510456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0" y="2286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Bronze </a:t>
            </a:r>
            <a:r>
              <a:rPr lang="en-US" dirty="0" err="1" smtClean="0"/>
              <a:t>lebes</a:t>
            </a:r>
            <a:r>
              <a:rPr lang="en-US" dirty="0" smtClean="0"/>
              <a:t> used as a funerary urn with figures of Amazons circling a satyr and maenad on lid, from tomb at </a:t>
            </a:r>
            <a:r>
              <a:rPr lang="en-US" dirty="0" err="1" smtClean="0"/>
              <a:t>Capella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Lupi</a:t>
            </a:r>
            <a:r>
              <a:rPr lang="en-US" dirty="0" smtClean="0"/>
              <a:t>, Santa Maria Capua </a:t>
            </a:r>
            <a:r>
              <a:rPr lang="en-US" dirty="0" err="1" smtClean="0"/>
              <a:t>Veteres</a:t>
            </a:r>
            <a:r>
              <a:rPr lang="en-US" dirty="0" smtClean="0"/>
              <a:t>, end of the 6</a:t>
            </a:r>
            <a:r>
              <a:rPr lang="en-US" baseline="30000" dirty="0" smtClean="0"/>
              <a:t>th</a:t>
            </a:r>
            <a:r>
              <a:rPr lang="en-US" dirty="0" smtClean="0"/>
              <a:t> century BCE (after Haynes 1985, 162 no. 64).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ictor\001 Dissertation\Dissertation images\04_Archaic Images\Benassai 1997, page 56, figure 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" y="381000"/>
            <a:ext cx="9103838" cy="5562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14400" y="6019800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Reconstruction drawing of incised frieze (after </a:t>
            </a:r>
            <a:r>
              <a:rPr lang="en-US" dirty="0" err="1" smtClean="0"/>
              <a:t>Benassai</a:t>
            </a:r>
            <a:r>
              <a:rPr lang="en-US" dirty="0" smtClean="0"/>
              <a:t> 1997, 56 Fig. 3).</a:t>
            </a:r>
          </a:p>
          <a:p>
            <a:r>
              <a:rPr lang="en-US" dirty="0" err="1" smtClean="0"/>
              <a:t>Cacus</a:t>
            </a:r>
            <a:r>
              <a:rPr lang="en-US" dirty="0" smtClean="0"/>
              <a:t>? Episode in row 2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ublic\Pictures\Carpino 2003\Plate 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92613" y="381000"/>
            <a:ext cx="4751387" cy="5321300"/>
          </a:xfrm>
          <a:prstGeom prst="rect">
            <a:avLst/>
          </a:prstGeom>
          <a:noFill/>
        </p:spPr>
      </p:pic>
      <p:pic>
        <p:nvPicPr>
          <p:cNvPr id="2051" name="Picture 3" descr="C:\Users\Public\Pictures\Carpino 2003\Plate 1b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228600"/>
            <a:ext cx="3962400" cy="538162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13360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A)</a:t>
            </a:r>
            <a:r>
              <a:rPr lang="en-US" dirty="0" smtClean="0"/>
              <a:t> Bronze mirror, from </a:t>
            </a:r>
            <a:r>
              <a:rPr lang="en-US" dirty="0" err="1" smtClean="0"/>
              <a:t>Atri</a:t>
            </a:r>
            <a:r>
              <a:rPr lang="en-US" dirty="0" smtClean="0"/>
              <a:t>, ca. 500-475 BCE; </a:t>
            </a:r>
            <a:r>
              <a:rPr lang="en-US" b="1" dirty="0" smtClean="0"/>
              <a:t>B)</a:t>
            </a:r>
            <a:r>
              <a:rPr lang="en-US" dirty="0" smtClean="0"/>
              <a:t> drawing showing relief on back of mirror (after </a:t>
            </a:r>
            <a:r>
              <a:rPr lang="en-US" dirty="0" err="1" smtClean="0"/>
              <a:t>Carpino</a:t>
            </a:r>
            <a:r>
              <a:rPr lang="en-US" dirty="0" smtClean="0"/>
              <a:t> 2003, pls. 1 and 3, respectively).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ublic\Pictures\Bronzi degli Etruschi\Page 200, number 9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3400" y="0"/>
            <a:ext cx="3190770" cy="5715000"/>
          </a:xfrm>
          <a:prstGeom prst="rect">
            <a:avLst/>
          </a:prstGeom>
          <a:noFill/>
        </p:spPr>
      </p:pic>
      <p:pic>
        <p:nvPicPr>
          <p:cNvPr id="9218" name="Picture 2" descr="C:\Users\Victor\001 Dissertation\Dissertation images\04_Archaic Images\Antichita dall'Umbria, page 105, figure 6-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638800" y="1"/>
            <a:ext cx="2135867" cy="57912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13360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L: Bronze statuette of </a:t>
            </a:r>
            <a:r>
              <a:rPr lang="en-US" i="1" dirty="0" err="1" smtClean="0"/>
              <a:t>Herclé</a:t>
            </a:r>
            <a:r>
              <a:rPr lang="en-US" i="1" dirty="0" smtClean="0"/>
              <a:t> </a:t>
            </a:r>
            <a:r>
              <a:rPr lang="en-US" i="1" dirty="0" err="1" smtClean="0"/>
              <a:t>Promachos</a:t>
            </a:r>
            <a:r>
              <a:rPr lang="en-US" dirty="0" smtClean="0"/>
              <a:t>, from La </a:t>
            </a:r>
            <a:r>
              <a:rPr lang="en-US" dirty="0" err="1" smtClean="0"/>
              <a:t>Contarina</a:t>
            </a:r>
            <a:r>
              <a:rPr lang="en-US" dirty="0" smtClean="0"/>
              <a:t> (prov. of Rovigo), ca. 500-480 BCE (after </a:t>
            </a:r>
            <a:r>
              <a:rPr lang="en-US" i="1" dirty="0" err="1" smtClean="0"/>
              <a:t>Bronzi</a:t>
            </a:r>
            <a:r>
              <a:rPr lang="en-US" i="1" dirty="0" smtClean="0"/>
              <a:t> </a:t>
            </a:r>
            <a:r>
              <a:rPr lang="en-US" i="1" dirty="0" err="1" smtClean="0"/>
              <a:t>degli</a:t>
            </a:r>
            <a:r>
              <a:rPr lang="en-US" i="1" dirty="0" smtClean="0"/>
              <a:t> </a:t>
            </a:r>
            <a:r>
              <a:rPr lang="en-US" i="1" dirty="0" err="1" smtClean="0"/>
              <a:t>Etruschi</a:t>
            </a:r>
            <a:r>
              <a:rPr lang="en-US" dirty="0" smtClean="0"/>
              <a:t>, 200 no. 95).</a:t>
            </a:r>
            <a:endParaRPr lang="en-US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ublic\Pictures\Naso_RGZM (2003)\Plate 52b, number 14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73327" y="3699781"/>
            <a:ext cx="3470673" cy="3158219"/>
          </a:xfrm>
          <a:prstGeom prst="rect">
            <a:avLst/>
          </a:prstGeom>
          <a:noFill/>
        </p:spPr>
      </p:pic>
      <p:pic>
        <p:nvPicPr>
          <p:cNvPr id="1027" name="Picture 3" descr="C:\Users\Public\Pictures\Naso_RGZM (2003)\Plate 51, number 14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2919475" cy="6858000"/>
          </a:xfrm>
          <a:prstGeom prst="rect">
            <a:avLst/>
          </a:prstGeom>
          <a:noFill/>
        </p:spPr>
      </p:pic>
      <p:pic>
        <p:nvPicPr>
          <p:cNvPr id="1028" name="Picture 4" descr="C:\Users\Public\Pictures\Naso_RGZM (2003)\Plate 52a, number 146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791200" y="-1"/>
            <a:ext cx="3352800" cy="31432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286000" y="609600"/>
            <a:ext cx="3429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A)</a:t>
            </a:r>
            <a:r>
              <a:rPr lang="en-US" dirty="0" smtClean="0"/>
              <a:t> Bronze </a:t>
            </a:r>
            <a:r>
              <a:rPr lang="en-US" dirty="0" smtClean="0"/>
              <a:t>candelabrum without provenience, early 5</a:t>
            </a:r>
            <a:r>
              <a:rPr lang="en-US" baseline="30000" dirty="0" smtClean="0"/>
              <a:t>th</a:t>
            </a:r>
            <a:r>
              <a:rPr lang="en-US" dirty="0" smtClean="0"/>
              <a:t> century BCE: </a:t>
            </a:r>
            <a:endParaRPr lang="en-US" dirty="0" smtClean="0"/>
          </a:p>
          <a:p>
            <a:r>
              <a:rPr lang="en-US" b="1" dirty="0" smtClean="0"/>
              <a:t>B</a:t>
            </a:r>
            <a:r>
              <a:rPr lang="en-US" b="1" dirty="0" smtClean="0"/>
              <a:t>)</a:t>
            </a:r>
            <a:r>
              <a:rPr lang="en-US" dirty="0" smtClean="0"/>
              <a:t> detail, </a:t>
            </a:r>
            <a:r>
              <a:rPr lang="en-US" dirty="0" err="1" smtClean="0"/>
              <a:t>Herclé</a:t>
            </a:r>
            <a:r>
              <a:rPr lang="en-US" dirty="0" smtClean="0"/>
              <a:t> and </a:t>
            </a:r>
            <a:r>
              <a:rPr lang="en-US" dirty="0" err="1" smtClean="0"/>
              <a:t>Uni</a:t>
            </a:r>
            <a:r>
              <a:rPr lang="en-US" dirty="0" smtClean="0"/>
              <a:t>; </a:t>
            </a:r>
            <a:endParaRPr lang="en-US" dirty="0" smtClean="0"/>
          </a:p>
          <a:p>
            <a:r>
              <a:rPr lang="en-US" b="1" dirty="0" smtClean="0"/>
              <a:t>C</a:t>
            </a:r>
            <a:r>
              <a:rPr lang="en-US" b="1" dirty="0" smtClean="0"/>
              <a:t>)</a:t>
            </a:r>
            <a:r>
              <a:rPr lang="en-US" dirty="0" smtClean="0"/>
              <a:t> detail, pair of ithyphallic satyrs (after </a:t>
            </a:r>
            <a:r>
              <a:rPr lang="en-US" dirty="0" err="1" smtClean="0"/>
              <a:t>Naso</a:t>
            </a:r>
            <a:r>
              <a:rPr lang="en-US" dirty="0" smtClean="0"/>
              <a:t> 2003, pls. 4 and 52 [details]).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732</Words>
  <Application>Microsoft Office PowerPoint</Application>
  <PresentationFormat>On-screen Show (4:3)</PresentationFormat>
  <Paragraphs>42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Herakles (Heracles) Hercle Hercules</dc:title>
  <dc:creator>Tom</dc:creator>
  <cp:lastModifiedBy>Monmouth College</cp:lastModifiedBy>
  <cp:revision>20</cp:revision>
  <dcterms:created xsi:type="dcterms:W3CDTF">2010-02-28T17:32:37Z</dcterms:created>
  <dcterms:modified xsi:type="dcterms:W3CDTF">2010-03-05T21:51:47Z</dcterms:modified>
</cp:coreProperties>
</file>