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62" r:id="rId6"/>
    <p:sldId id="258" r:id="rId7"/>
    <p:sldId id="259" r:id="rId8"/>
    <p:sldId id="260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D72D-A25D-4AE9-BCA7-62D388EA53C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C957-A15E-4691-9CD9-1B7C6FCC46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mlahanas.de/Greeks/Arts/Polyphemos.htm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Odysseus and the Cyclops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Polyphemus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uark.edu/campus-resources/dlevine/BL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3609975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learningmanchester.files.wordpress.com/2009/09/cyclops-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3832927" cy="6400800"/>
          </a:xfrm>
          <a:prstGeom prst="rect">
            <a:avLst/>
          </a:prstGeom>
          <a:noFill/>
        </p:spPr>
      </p:pic>
      <p:pic>
        <p:nvPicPr>
          <p:cNvPr id="11268" name="Picture 4" descr="http://farm4.static.flickr.com/3061/2655873076_210f828e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3571875" cy="4762500"/>
          </a:xfrm>
          <a:prstGeom prst="rect">
            <a:avLst/>
          </a:prstGeom>
          <a:noFill/>
        </p:spPr>
      </p:pic>
      <p:pic>
        <p:nvPicPr>
          <p:cNvPr id="11270" name="Picture 6" descr="http://www.mlahanas.de/Greeks/Arts/Polyphemos/OdyseusShe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00600"/>
            <a:ext cx="31908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8" name="Picture 4" descr="http://www.livius.org/a/1/greece/odysseus_cyclope_etruscan_r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715000" cy="3810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Etruscan sarcophagus from the Rijksmuseum van </a:t>
            </a:r>
            <a:r>
              <a:rPr lang="en-US" dirty="0" err="1" smtClean="0"/>
              <a:t>oudheden</a:t>
            </a:r>
            <a:r>
              <a:rPr lang="en-US" dirty="0" smtClean="0"/>
              <a:t>, Leiden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Odysseus and his men arrive at cave</a:t>
            </a:r>
          </a:p>
          <a:p>
            <a:r>
              <a:rPr lang="en-US" dirty="0" smtClean="0"/>
              <a:t>Make themselves at home</a:t>
            </a:r>
          </a:p>
          <a:p>
            <a:r>
              <a:rPr lang="en-US" dirty="0" smtClean="0"/>
              <a:t>Arrival of Cyclops (Xenia: Guest vs. Host)</a:t>
            </a:r>
          </a:p>
          <a:p>
            <a:r>
              <a:rPr lang="en-US" dirty="0" smtClean="0"/>
              <a:t>Cyclops Eats Some of Odysseus’ Men</a:t>
            </a:r>
          </a:p>
          <a:p>
            <a:r>
              <a:rPr lang="en-US" dirty="0" smtClean="0"/>
              <a:t>Odysseus Makes Cyclops Drunk (No Man)</a:t>
            </a:r>
          </a:p>
          <a:p>
            <a:r>
              <a:rPr lang="en-US" dirty="0" smtClean="0"/>
              <a:t>Odysseus Blinds the Cyclops</a:t>
            </a:r>
          </a:p>
          <a:p>
            <a:r>
              <a:rPr lang="en-US" dirty="0" smtClean="0"/>
              <a:t>Tricky Escape</a:t>
            </a:r>
          </a:p>
          <a:p>
            <a:r>
              <a:rPr lang="en-US" dirty="0" smtClean="0"/>
              <a:t>Cyclops’ Curse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uark.edu/campus-resources/dlevine/BL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267200"/>
            <a:ext cx="255573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http://faculty.maxwell.syr.edu/gaddis/HST210/Sept25/Blinding%20Cycl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3524250" cy="4333875"/>
          </a:xfrm>
          <a:prstGeom prst="rect">
            <a:avLst/>
          </a:prstGeom>
          <a:noFill/>
        </p:spPr>
      </p:pic>
      <p:pic>
        <p:nvPicPr>
          <p:cNvPr id="3080" name="Picture 8" descr="burial vessel depicting the myth of Odysseus and the Cyclops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3082" name="Picture 10" descr="burial vessel depicting the myth of Odysseus and the Cyclops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3084" name="Picture 12" descr="http://www.travelblog.org/pix/shi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3086" name="Picture 14" descr="http://static.squidoo.com/resize/squidoo_images/590/draft_lens1401069module69731171photo_5_1258705360polyphem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0600"/>
            <a:ext cx="3219450" cy="52006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2672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Eleusis amphora", a proto-attic work, c. 650 BC, museum of Eleusis, Inv. 2630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http://farm3.static.flickr.com/2372/2234973547_b1bc1ef0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762500" cy="4324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4648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Fragment of </a:t>
            </a:r>
            <a:r>
              <a:rPr lang="en-US" b="1" dirty="0" err="1" smtClean="0"/>
              <a:t>Argive</a:t>
            </a:r>
            <a:r>
              <a:rPr lang="en-US" b="1" dirty="0" smtClean="0"/>
              <a:t> Bowl, From Argos. Mid 7th century B.C. Blinding of </a:t>
            </a:r>
            <a:r>
              <a:rPr lang="en-US" b="1" dirty="0" err="1" smtClean="0"/>
              <a:t>Polyphemus</a:t>
            </a:r>
            <a:r>
              <a:rPr lang="en-US" b="1" dirty="0" smtClean="0"/>
              <a:t>: 11cm, Museum Argos.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z.about.com/d/ancienthistory/1/0/z/b/2/Odysseus_Polyphe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238750" cy="52006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6172200"/>
            <a:ext cx="3865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Laconian</a:t>
            </a:r>
            <a:r>
              <a:rPr lang="en-US" dirty="0" smtClean="0"/>
              <a:t> black-figure cup, 565-560 B.C.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heoi.com/image/L8.1Polyphe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2625" cy="4572000"/>
          </a:xfrm>
          <a:prstGeom prst="rect">
            <a:avLst/>
          </a:prstGeom>
          <a:noFill/>
        </p:spPr>
      </p:pic>
      <p:pic>
        <p:nvPicPr>
          <p:cNvPr id="5" name="Content Placeholder 4" descr="http://www.englishare.net/literature/Odysseus-Polyphemus-H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14750"/>
            <a:ext cx="3048000" cy="3143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479589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Musée</a:t>
            </a:r>
            <a:r>
              <a:rPr lang="en-US" sz="1600" dirty="0" smtClean="0"/>
              <a:t> du Louvre, Paris, France </a:t>
            </a:r>
            <a:br>
              <a:rPr lang="en-US" sz="1600" dirty="0" smtClean="0"/>
            </a:br>
            <a:r>
              <a:rPr lang="en-US" sz="1600" dirty="0" smtClean="0"/>
              <a:t>Catalogue Number: Louvre F342</a:t>
            </a:r>
            <a:br>
              <a:rPr lang="en-US" sz="1600" dirty="0" smtClean="0"/>
            </a:br>
            <a:r>
              <a:rPr lang="en-US" sz="1600" dirty="0" smtClean="0"/>
              <a:t>Beazley Archive Number: 303347</a:t>
            </a:r>
            <a:br>
              <a:rPr lang="en-US" sz="1600" dirty="0" smtClean="0"/>
            </a:br>
            <a:r>
              <a:rPr lang="en-US" sz="1600" dirty="0" smtClean="0"/>
              <a:t>Ware: Attic Black Figure</a:t>
            </a:r>
            <a:br>
              <a:rPr lang="en-US" sz="1600" dirty="0" smtClean="0"/>
            </a:br>
            <a:r>
              <a:rPr lang="en-US" sz="1600" dirty="0" smtClean="0"/>
              <a:t>Shape: </a:t>
            </a:r>
            <a:r>
              <a:rPr lang="en-US" sz="1600" dirty="0" err="1" smtClean="0"/>
              <a:t>Oinochoe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Painter: Attributed to the </a:t>
            </a:r>
            <a:r>
              <a:rPr lang="en-US" sz="1600" dirty="0" err="1" smtClean="0"/>
              <a:t>Theseus</a:t>
            </a:r>
            <a:r>
              <a:rPr lang="en-US" sz="1600" dirty="0" smtClean="0"/>
              <a:t> Painter</a:t>
            </a:r>
            <a:br>
              <a:rPr lang="en-US" sz="1600" dirty="0" smtClean="0"/>
            </a:br>
            <a:r>
              <a:rPr lang="en-US" sz="1600" dirty="0" smtClean="0"/>
              <a:t>Date: ca 510 - 490 BC</a:t>
            </a:r>
            <a:br>
              <a:rPr lang="en-US" sz="1600" dirty="0" smtClean="0"/>
            </a:br>
            <a:r>
              <a:rPr lang="en-US" sz="1600" dirty="0" smtClean="0"/>
              <a:t>Period: Late Archaic 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eoi.com/image/L8.3Polyphe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467624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theoi.com/image/L8.2Polyphe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513634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4038600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Museum Collection: British Museum, London, UK </a:t>
            </a:r>
            <a:br>
              <a:rPr lang="en-US" dirty="0" smtClean="0"/>
            </a:br>
            <a:r>
              <a:rPr lang="en-US" dirty="0" smtClean="0"/>
              <a:t>Catalogue Number: London 1947.7-14.18</a:t>
            </a:r>
            <a:br>
              <a:rPr lang="en-US" dirty="0" smtClean="0"/>
            </a:br>
            <a:r>
              <a:rPr lang="en-US" dirty="0" smtClean="0"/>
              <a:t>Beazley Archive Number: N/A</a:t>
            </a:r>
            <a:br>
              <a:rPr lang="en-US" dirty="0" smtClean="0"/>
            </a:br>
            <a:r>
              <a:rPr lang="en-US" dirty="0" smtClean="0"/>
              <a:t>Ware: </a:t>
            </a:r>
            <a:r>
              <a:rPr lang="en-US" dirty="0" err="1" smtClean="0"/>
              <a:t>Lucanian</a:t>
            </a:r>
            <a:r>
              <a:rPr lang="en-US" dirty="0" smtClean="0"/>
              <a:t> Red Figure</a:t>
            </a:r>
            <a:br>
              <a:rPr lang="en-US" dirty="0" smtClean="0"/>
            </a:br>
            <a:r>
              <a:rPr lang="en-US" dirty="0" smtClean="0"/>
              <a:t>Shape: Calyx </a:t>
            </a:r>
            <a:r>
              <a:rPr lang="en-US" dirty="0" err="1" smtClean="0"/>
              <a:t>krater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Painter: Name vase of the Cyclops Painter</a:t>
            </a:r>
            <a:br>
              <a:rPr lang="en-US" dirty="0" smtClean="0"/>
            </a:br>
            <a:r>
              <a:rPr lang="en-US" dirty="0" smtClean="0"/>
              <a:t>Date: ca 410 - 400 BC</a:t>
            </a:r>
            <a:br>
              <a:rPr lang="en-US" dirty="0" smtClean="0"/>
            </a:br>
            <a:r>
              <a:rPr lang="en-US" dirty="0" smtClean="0"/>
              <a:t>Period: Classical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www.weirdworm.com/img/misc/5-weird-legends-of-warriors-and-mythical-creatures/odysseus-and-the-giant-cyclops-polyphe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95" y="0"/>
            <a:ext cx="8422105" cy="5486400"/>
          </a:xfrm>
          <a:prstGeom prst="rect">
            <a:avLst/>
          </a:prstGeom>
          <a:noFill/>
        </p:spPr>
      </p:pic>
      <p:pic>
        <p:nvPicPr>
          <p:cNvPr id="6" name="Picture 2" descr="http://eternallycool.net/wp-content/uploads/2008/07/blinding-the-cycl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3649996" cy="2743200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b/b4/Head_Odysseus_MAR_Sperlon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3746" cy="182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81400" y="658100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5"/>
              </a:rPr>
              <a:t>http://www.mlahanas.de/Greeks/Arts/Polyphemos.htm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5486400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Tiberius’ Villa at </a:t>
            </a:r>
            <a:r>
              <a:rPr lang="en-US" sz="1200" b="1" dirty="0" err="1"/>
              <a:t>Sperlonga</a:t>
            </a:r>
            <a:r>
              <a:rPr lang="en-US" sz="1200" dirty="0"/>
              <a:t>. Sculpture based on lost bronze group by the </a:t>
            </a:r>
            <a:r>
              <a:rPr lang="en-US" sz="1200" dirty="0" err="1"/>
              <a:t>Rhodian</a:t>
            </a:r>
            <a:r>
              <a:rPr lang="en-US" sz="1200" dirty="0"/>
              <a:t> sculptors </a:t>
            </a:r>
            <a:r>
              <a:rPr lang="en-US" sz="1200" dirty="0" err="1"/>
              <a:t>Hagesander</a:t>
            </a:r>
            <a:r>
              <a:rPr lang="en-US" sz="1200" dirty="0"/>
              <a:t> , </a:t>
            </a:r>
            <a:r>
              <a:rPr lang="en-US" sz="1200" dirty="0" err="1"/>
              <a:t>Athenadorus</a:t>
            </a:r>
            <a:r>
              <a:rPr lang="en-US" sz="1200" dirty="0"/>
              <a:t> , and </a:t>
            </a:r>
            <a:r>
              <a:rPr lang="en-US" sz="1200" dirty="0" err="1"/>
              <a:t>Polydorus</a:t>
            </a:r>
            <a:r>
              <a:rPr lang="en-US" sz="1200" dirty="0"/>
              <a:t>, active between 50 </a:t>
            </a:r>
            <a:r>
              <a:rPr lang="en-US" sz="1200" dirty="0" err="1"/>
              <a:t>bc</a:t>
            </a:r>
            <a:r>
              <a:rPr lang="en-US" sz="1200" dirty="0"/>
              <a:t> and ad 25 . Pliny names these same artists as the sculptors of the </a:t>
            </a:r>
            <a:r>
              <a:rPr lang="en-US" sz="1200" dirty="0" err="1"/>
              <a:t>Laocoön</a:t>
            </a:r>
            <a:r>
              <a:rPr lang="en-US" sz="1200" dirty="0"/>
              <a:t>.</a:t>
            </a:r>
          </a:p>
        </p:txBody>
      </p:sp>
      <p:pic>
        <p:nvPicPr>
          <p:cNvPr id="9222" name="Picture 6" descr="http://www.idcrome.org/laocoon_files/Laocoon-Vatican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8684" y="4572000"/>
            <a:ext cx="1805316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170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Odysseus and the Cyclops (Polyphemus)</vt:lpstr>
      <vt:lpstr>Plot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2</cp:revision>
  <dcterms:created xsi:type="dcterms:W3CDTF">2010-02-25T13:32:19Z</dcterms:created>
  <dcterms:modified xsi:type="dcterms:W3CDTF">2010-02-25T14:19:30Z</dcterms:modified>
</cp:coreProperties>
</file>