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Default Extension="gif" ContentType="image/gif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82" r:id="rId3"/>
    <p:sldId id="283" r:id="rId4"/>
    <p:sldId id="284" r:id="rId5"/>
    <p:sldId id="286" r:id="rId6"/>
    <p:sldId id="267" r:id="rId7"/>
    <p:sldId id="269" r:id="rId8"/>
    <p:sldId id="285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59" r:id="rId21"/>
    <p:sldId id="266" r:id="rId22"/>
    <p:sldId id="264" r:id="rId23"/>
    <p:sldId id="265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67A01-7E42-4566-8002-1D00C5A8399D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C71D6-19F5-41DE-AA23-69FD55FAF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47B6F-69E6-4AC3-B460-D30FE682B36C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47B6F-69E6-4AC3-B460-D30FE682B36C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47B6F-69E6-4AC3-B460-D30FE682B36C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E5B2-D764-43E2-B2C4-235759A4CB3E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5C3F-52F4-40DE-A38E-CCDA4A056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E5B2-D764-43E2-B2C4-235759A4CB3E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5C3F-52F4-40DE-A38E-CCDA4A056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E5B2-D764-43E2-B2C4-235759A4CB3E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5C3F-52F4-40DE-A38E-CCDA4A056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F8970-76E2-4305-A416-66265341947D}" type="datetimeFigureOut">
              <a:rPr lang="en-US"/>
              <a:pPr>
                <a:defRPr/>
              </a:pPr>
              <a:t>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F17BC-4493-4D76-A55D-5B2EA3E5E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E5B2-D764-43E2-B2C4-235759A4CB3E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5C3F-52F4-40DE-A38E-CCDA4A056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E5B2-D764-43E2-B2C4-235759A4CB3E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5C3F-52F4-40DE-A38E-CCDA4A056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E5B2-D764-43E2-B2C4-235759A4CB3E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5C3F-52F4-40DE-A38E-CCDA4A056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E5B2-D764-43E2-B2C4-235759A4CB3E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5C3F-52F4-40DE-A38E-CCDA4A056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E5B2-D764-43E2-B2C4-235759A4CB3E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5C3F-52F4-40DE-A38E-CCDA4A056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E5B2-D764-43E2-B2C4-235759A4CB3E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5C3F-52F4-40DE-A38E-CCDA4A056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E5B2-D764-43E2-B2C4-235759A4CB3E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5C3F-52F4-40DE-A38E-CCDA4A056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E5B2-D764-43E2-B2C4-235759A4CB3E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5C3F-52F4-40DE-A38E-CCDA4A056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AE5B2-D764-43E2-B2C4-235759A4CB3E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05C3F-52F4-40DE-A38E-CCDA4A056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tags" Target="../tags/tag7.xml"/><Relationship Id="rId11" Type="http://schemas.openxmlformats.org/officeDocument/2006/relationships/image" Target="../media/image3.jpeg"/><Relationship Id="rId5" Type="http://schemas.openxmlformats.org/officeDocument/2006/relationships/tags" Target="../tags/tag6.xml"/><Relationship Id="rId10" Type="http://schemas.openxmlformats.org/officeDocument/2006/relationships/oleObject" Target="../embeddings/oleObject1.bin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edalus.gr/DAEI/THEME/ACrete.htm" TargetMode="External"/><Relationship Id="rId13" Type="http://schemas.openxmlformats.org/officeDocument/2006/relationships/image" Target="../media/image29.jpeg"/><Relationship Id="rId3" Type="http://schemas.openxmlformats.org/officeDocument/2006/relationships/hyperlink" Target="http://www.mlahanas.de/Greeks/war/Armor.htm" TargetMode="External"/><Relationship Id="rId7" Type="http://schemas.openxmlformats.org/officeDocument/2006/relationships/hyperlink" Target="http://jade.ccccd.edu/Andrade/WorldLitI2332/SlidesMycenae.html" TargetMode="External"/><Relationship Id="rId12" Type="http://schemas.openxmlformats.org/officeDocument/2006/relationships/hyperlink" Target="http://www.ancient-greece.org/resources/timeline.html" TargetMode="External"/><Relationship Id="rId2" Type="http://schemas.openxmlformats.org/officeDocument/2006/relationships/slideLayout" Target="../slideLayouts/slideLayout7.xml"/><Relationship Id="rId16" Type="http://schemas.openxmlformats.org/officeDocument/2006/relationships/hyperlink" Target="http://orias.berkeley.edu/hero/sunjata/interview.html" TargetMode="External"/><Relationship Id="rId1" Type="http://schemas.openxmlformats.org/officeDocument/2006/relationships/tags" Target="../tags/tag36.xml"/><Relationship Id="rId6" Type="http://schemas.openxmlformats.org/officeDocument/2006/relationships/hyperlink" Target="http://emuseum.mnsu.edu/information/biography/pqrst/schliemann_heinrich.html" TargetMode="External"/><Relationship Id="rId11" Type="http://schemas.openxmlformats.org/officeDocument/2006/relationships/hyperlink" Target="http://www.stockton.edu/~roman/fiction/timeline.htm" TargetMode="External"/><Relationship Id="rId5" Type="http://schemas.openxmlformats.org/officeDocument/2006/relationships/hyperlink" Target="http://department.monm.edu/classics/images/McatTroy99.JPG" TargetMode="External"/><Relationship Id="rId15" Type="http://schemas.openxmlformats.org/officeDocument/2006/relationships/image" Target="../media/image31.jpeg"/><Relationship Id="rId10" Type="http://schemas.openxmlformats.org/officeDocument/2006/relationships/hyperlink" Target="http://department.monm.edu/classics/Courses/Chronology.htm" TargetMode="External"/><Relationship Id="rId4" Type="http://schemas.openxmlformats.org/officeDocument/2006/relationships/hyperlink" Target="http://home.att.net/~a.a.major/waroutline.html" TargetMode="External"/><Relationship Id="rId9" Type="http://schemas.openxmlformats.org/officeDocument/2006/relationships/hyperlink" Target="http://department.monm.edu/classics/Courses/plan_of_knossos.htm" TargetMode="External"/><Relationship Id="rId1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://www.americanfolklore.net/tricksters.html" TargetMode="External"/><Relationship Id="rId7" Type="http://schemas.openxmlformats.org/officeDocument/2006/relationships/hyperlink" Target="http://www.southerncrossreview.org/18/trickster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hyperlink" Target="http://www.sacred-texts.com/bos/bos071.htm" TargetMode="External"/><Relationship Id="rId5" Type="http://schemas.openxmlformats.org/officeDocument/2006/relationships/hyperlink" Target="http://members.cox.net/academia/coyote.html#links" TargetMode="External"/><Relationship Id="rId4" Type="http://schemas.openxmlformats.org/officeDocument/2006/relationships/hyperlink" Target="http://members.cox.net/academia/coyote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tags" Target="../tags/tag13.xml"/><Relationship Id="rId11" Type="http://schemas.openxmlformats.org/officeDocument/2006/relationships/image" Target="../media/image5.jpeg"/><Relationship Id="rId5" Type="http://schemas.openxmlformats.org/officeDocument/2006/relationships/tags" Target="../tags/tag12.xml"/><Relationship Id="rId10" Type="http://schemas.openxmlformats.org/officeDocument/2006/relationships/oleObject" Target="../embeddings/oleObject2.bin"/><Relationship Id="rId4" Type="http://schemas.openxmlformats.org/officeDocument/2006/relationships/tags" Target="../tags/tag11.xml"/><Relationship Id="rId9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vmlDrawing" Target="../drawings/vmlDrawing3.vml"/><Relationship Id="rId6" Type="http://schemas.openxmlformats.org/officeDocument/2006/relationships/tags" Target="../tags/tag19.xml"/><Relationship Id="rId11" Type="http://schemas.openxmlformats.org/officeDocument/2006/relationships/image" Target="../media/image7.gif"/><Relationship Id="rId5" Type="http://schemas.openxmlformats.org/officeDocument/2006/relationships/tags" Target="../tags/tag18.xml"/><Relationship Id="rId10" Type="http://schemas.openxmlformats.org/officeDocument/2006/relationships/oleObject" Target="../embeddings/oleObject3.bin"/><Relationship Id="rId4" Type="http://schemas.openxmlformats.org/officeDocument/2006/relationships/tags" Target="../tags/tag17.xml"/><Relationship Id="rId9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lahanas.de/Greeks/war/Armor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Bierlein: What is Myth?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525963"/>
          </a:xfrm>
        </p:spPr>
        <p:txBody>
          <a:bodyPr/>
          <a:lstStyle/>
          <a:p>
            <a:pPr eaLnBrk="1" hangingPunct="1"/>
            <a:r>
              <a:rPr lang="en-US" smtClean="0"/>
              <a:t>Language and Myth</a:t>
            </a:r>
          </a:p>
          <a:p>
            <a:pPr eaLnBrk="1" hangingPunct="1"/>
            <a:r>
              <a:rPr lang="en-US" smtClean="0"/>
              <a:t>Time and Myth</a:t>
            </a:r>
          </a:p>
          <a:p>
            <a:pPr eaLnBrk="1" hangingPunct="1"/>
            <a:r>
              <a:rPr lang="en-US" smtClean="0"/>
              <a:t>Sacred Time vs. Profane Time</a:t>
            </a:r>
          </a:p>
          <a:p>
            <a:pPr eaLnBrk="1" hangingPunct="1"/>
            <a:r>
              <a:rPr lang="en-US" smtClean="0"/>
              <a:t>History and Myth</a:t>
            </a:r>
          </a:p>
          <a:p>
            <a:pPr eaLnBrk="1" hangingPunct="1"/>
            <a:r>
              <a:rPr lang="en-US" smtClean="0"/>
              <a:t>Civic Myth</a:t>
            </a:r>
          </a:p>
          <a:p>
            <a:pPr eaLnBrk="1" hangingPunct="1"/>
            <a:r>
              <a:rPr lang="en-US" smtClean="0"/>
              <a:t>Morality and Myth </a:t>
            </a:r>
          </a:p>
        </p:txBody>
      </p:sp>
      <p:pic>
        <p:nvPicPr>
          <p:cNvPr id="38916" name="Picture 4" descr="http://images.amazon.com/images/P/0345381467.01.LZZZZZZ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524000"/>
            <a:ext cx="24479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3" name="Picture 5" descr="Map of Ancient Tr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4276725" cy="5886450"/>
          </a:xfrm>
          <a:prstGeom prst="rect">
            <a:avLst/>
          </a:prstGeom>
          <a:noFill/>
        </p:spPr>
      </p:pic>
      <p:pic>
        <p:nvPicPr>
          <p:cNvPr id="12295" name="Picture 7" descr="kar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524000"/>
            <a:ext cx="3921125" cy="36591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Hissarlik</a:t>
            </a:r>
          </a:p>
        </p:txBody>
      </p:sp>
      <p:pic>
        <p:nvPicPr>
          <p:cNvPr id="13317" name="Picture 5" descr="hisarlik"/>
          <p:cNvPicPr>
            <a:picLocks noChangeAspect="1" noChangeArrowheads="1"/>
          </p:cNvPicPr>
          <p:nvPr/>
        </p:nvPicPr>
        <p:blipFill>
          <a:blip r:embed="rId3" cstate="print"/>
          <a:srcRect t="3300" b="1649"/>
          <a:stretch>
            <a:fillRect/>
          </a:stretch>
        </p:blipFill>
        <p:spPr bwMode="auto">
          <a:xfrm>
            <a:off x="762000" y="1371600"/>
            <a:ext cx="7696200" cy="5486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41" name="Picture 5" descr="Troy_Hisarlik_Phases_of_Excav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762000"/>
            <a:ext cx="6667500" cy="56864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7" name="Picture 5" descr="troyplan.jpg (150085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09600"/>
            <a:ext cx="7096125" cy="5715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1" name="Picture 5" descr="Troy Stratigraphy.gif (170908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81400"/>
            <a:ext cx="6438900" cy="3276600"/>
          </a:xfrm>
          <a:prstGeom prst="rect">
            <a:avLst/>
          </a:prstGeom>
          <a:noFill/>
        </p:spPr>
      </p:pic>
      <p:pic>
        <p:nvPicPr>
          <p:cNvPr id="19462" name="Picture 6" descr="troyplan.jpg (150085 bytes)"/>
          <p:cNvPicPr>
            <a:picLocks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057400" y="0"/>
            <a:ext cx="4543425" cy="3659188"/>
          </a:xfrm>
          <a:noFill/>
          <a:ln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70" name="Picture 6" descr="The temple of Athena in Troy, excavated by Heinrich Schlieman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8089900" cy="4572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3" name="Picture 5" descr="south-gate-of-troy-vi-imagin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838200"/>
            <a:ext cx="7905750" cy="51720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/>
          <a:lstStyle/>
          <a:p>
            <a:r>
              <a:rPr lang="en-US"/>
              <a:t>Troy Today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7" name="Picture 7" descr="Troy Walls.jpg (475700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1905000"/>
            <a:ext cx="7143750" cy="4610100"/>
          </a:xfrm>
          <a:prstGeom prst="rect">
            <a:avLst/>
          </a:prstGeom>
          <a:noFill/>
        </p:spPr>
      </p:pic>
      <p:pic>
        <p:nvPicPr>
          <p:cNvPr id="15368" name="Picture 8" descr="McatTroy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"/>
            <a:ext cx="3505200" cy="23431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Priam’s Gold</a:t>
            </a:r>
          </a:p>
        </p:txBody>
      </p:sp>
      <p:pic>
        <p:nvPicPr>
          <p:cNvPr id="10249" name="Picture 9" descr="Two Handled Golden Sauceboat, Treasure of Priam, Troy 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438400"/>
            <a:ext cx="6181725" cy="4219575"/>
          </a:xfrm>
          <a:prstGeom prst="rect">
            <a:avLst/>
          </a:prstGeom>
          <a:noFill/>
        </p:spPr>
      </p:pic>
      <p:pic>
        <p:nvPicPr>
          <p:cNvPr id="10250" name="Picture 10" descr="220px-Priam's_treasure"/>
          <p:cNvPicPr>
            <a:picLocks noChangeAspect="1" noChangeArrowheads="1"/>
          </p:cNvPicPr>
          <p:nvPr/>
        </p:nvPicPr>
        <p:blipFill>
          <a:blip r:embed="rId4" cstate="print"/>
          <a:srcRect l="3636" t="2425"/>
          <a:stretch>
            <a:fillRect/>
          </a:stretch>
        </p:blipFill>
        <p:spPr bwMode="auto">
          <a:xfrm>
            <a:off x="6781800" y="304800"/>
            <a:ext cx="2019300" cy="3067050"/>
          </a:xfrm>
          <a:prstGeom prst="rect">
            <a:avLst/>
          </a:prstGeom>
          <a:noFill/>
        </p:spPr>
      </p:pic>
      <p:pic>
        <p:nvPicPr>
          <p:cNvPr id="10251" name="Picture 11" descr="soph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04800"/>
            <a:ext cx="1714500" cy="2505075"/>
          </a:xfrm>
          <a:prstGeom prst="rect">
            <a:avLst/>
          </a:prstGeom>
          <a:noFill/>
        </p:spPr>
      </p:pic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352800" y="1752600"/>
            <a:ext cx="210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Troy “Rich in Gold”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Dates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800" dirty="0"/>
              <a:t>c.2000 B.C. Troy II (</a:t>
            </a:r>
            <a:r>
              <a:rPr lang="en-US" sz="2800" dirty="0" err="1"/>
              <a:t>Priam’s</a:t>
            </a:r>
            <a:r>
              <a:rPr lang="en-US" sz="2800" dirty="0"/>
              <a:t> Troy?)</a:t>
            </a:r>
          </a:p>
          <a:p>
            <a:r>
              <a:rPr lang="en-US" sz="2800" dirty="0"/>
              <a:t>c.1250 B.C. Troy </a:t>
            </a:r>
            <a:r>
              <a:rPr lang="en-US" sz="2800" dirty="0" err="1"/>
              <a:t>VIIa</a:t>
            </a:r>
            <a:r>
              <a:rPr lang="en-US" sz="2800" dirty="0"/>
              <a:t> destroyed by fire</a:t>
            </a:r>
          </a:p>
          <a:p>
            <a:r>
              <a:rPr lang="en-US" sz="2800" b="1" dirty="0"/>
              <a:t>1183 B.C. Traditional Date for the Fall of Troy </a:t>
            </a:r>
          </a:p>
          <a:p>
            <a:r>
              <a:rPr lang="en-US" sz="2800" dirty="0"/>
              <a:t>1871-1873 Schliemann excavates at </a:t>
            </a:r>
            <a:r>
              <a:rPr lang="en-US" sz="2800" dirty="0" err="1"/>
              <a:t>Hissarlik</a:t>
            </a:r>
            <a:endParaRPr lang="en-US" sz="2800" dirty="0"/>
          </a:p>
          <a:p>
            <a:r>
              <a:rPr lang="en-US" sz="2800" dirty="0"/>
              <a:t>1945 </a:t>
            </a:r>
            <a:r>
              <a:rPr lang="en-US" sz="2800" dirty="0" err="1"/>
              <a:t>Priam’s</a:t>
            </a:r>
            <a:r>
              <a:rPr lang="en-US" sz="2800" dirty="0"/>
              <a:t> Treasure disappears in the ruins of Berlin</a:t>
            </a:r>
          </a:p>
          <a:p>
            <a:r>
              <a:rPr lang="en-US" sz="2800" dirty="0"/>
              <a:t>1993 Treasure reappears in Pushkin Museum in Moscow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PQuestion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2011363"/>
          </a:xfrm>
        </p:spPr>
        <p:txBody>
          <a:bodyPr/>
          <a:lstStyle/>
          <a:p>
            <a:pPr algn="l"/>
            <a:r>
              <a:rPr lang="en-US" sz="2800" b="1" dirty="0" smtClean="0"/>
              <a:t>   </a:t>
            </a:r>
            <a:r>
              <a:rPr lang="en-US" sz="2400" b="1" dirty="0" smtClean="0"/>
              <a:t>the projection of human features or qualities on the divine</a:t>
            </a:r>
            <a:endParaRPr lang="en-US" sz="2400" dirty="0" smtClean="0"/>
          </a:p>
        </p:txBody>
      </p:sp>
      <p:grpSp>
        <p:nvGrpSpPr>
          <p:cNvPr id="2" name="StatObject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349500" y="6286500"/>
            <a:ext cx="4445000" cy="444500"/>
            <a:chOff x="2349500" y="6286500"/>
            <a:chExt cx="4445000" cy="444500"/>
          </a:xfrm>
        </p:grpSpPr>
        <p:sp>
          <p:nvSpPr>
            <p:cNvPr id="15" name="STShape"/>
            <p:cNvSpPr/>
            <p:nvPr/>
          </p:nvSpPr>
          <p:spPr>
            <a:xfrm>
              <a:off x="2349500" y="6286500"/>
              <a:ext cx="4445000" cy="444500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STText"/>
            <p:cNvSpPr/>
            <p:nvPr/>
          </p:nvSpPr>
          <p:spPr>
            <a:xfrm>
              <a:off x="2349500" y="6286500"/>
              <a:ext cx="4445000" cy="444500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en-US" sz="2400" b="1" smtClean="0">
                  <a:solidFill>
                    <a:srgbClr val="000000"/>
                  </a:solidFill>
                </a:rPr>
                <a:t>Mean = 2.8214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8" name="TPChart"/>
          <p:cNvGraphicFramePr>
            <a:graphicFrameLocks noChangeAspect="1"/>
          </p:cNvGraphicFramePr>
          <p:nvPr/>
        </p:nvGraphicFramePr>
        <p:xfrm>
          <a:off x="4572000" y="1143000"/>
          <a:ext cx="4572000" cy="5143500"/>
        </p:xfrm>
        <a:graphic>
          <a:graphicData uri="http://schemas.openxmlformats.org/presentationml/2006/ole">
            <p:oleObj spid="_x0000_s26626" name="Chart" r:id="rId10" imgW="4572034" imgH="5143584" progId="MSGraph.Chart.8">
              <p:embed followColorScheme="full"/>
            </p:oleObj>
          </a:graphicData>
        </a:graphic>
      </p:graphicFrame>
      <p:pic>
        <p:nvPicPr>
          <p:cNvPr id="1028" name="Picture 4" descr="http://department.monm.edu/classics/Courses/Clas230/World/2010/images/Parthenon-frieze-god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1295400"/>
            <a:ext cx="2857500" cy="1962150"/>
          </a:xfrm>
          <a:prstGeom prst="rect">
            <a:avLst/>
          </a:prstGeom>
          <a:noFill/>
        </p:spPr>
      </p:pic>
      <p:sp>
        <p:nvSpPr>
          <p:cNvPr id="25" name="CorShape1"/>
          <p:cNvSpPr/>
          <p:nvPr>
            <p:custDataLst>
              <p:tags r:id="rId4"/>
            </p:custDataLst>
          </p:nvPr>
        </p:nvSpPr>
        <p:spPr>
          <a:xfrm>
            <a:off x="1082039" y="4444491"/>
            <a:ext cx="266700" cy="2667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295400" y="3505200"/>
            <a:ext cx="7086600" cy="1752600"/>
          </a:xfrm>
        </p:spPr>
        <p:txBody>
          <a:bodyPr tIns="45719" bIns="45719">
            <a:noAutofit/>
          </a:bodyPr>
          <a:lstStyle/>
          <a:p>
            <a:pPr marL="514350" indent="-514350">
              <a:buFontTx/>
              <a:buAutoNum type="arabicPeriod"/>
            </a:pPr>
            <a:r>
              <a:rPr lang="en-US" sz="2400" b="1" dirty="0" err="1" smtClean="0"/>
              <a:t>theriomorphism</a:t>
            </a:r>
            <a:endParaRPr lang="en-US" sz="2400" b="1" dirty="0" smtClean="0"/>
          </a:p>
          <a:p>
            <a:pPr marL="514350" indent="-514350">
              <a:buFontTx/>
              <a:buAutoNum type="arabicPeriod"/>
            </a:pPr>
            <a:r>
              <a:rPr lang="en-US" sz="2400" b="1" dirty="0" smtClean="0"/>
              <a:t>personification</a:t>
            </a:r>
          </a:p>
          <a:p>
            <a:pPr marL="514350" indent="-514350">
              <a:buFontTx/>
              <a:buAutoNum type="arabicPeriod"/>
            </a:pPr>
            <a:r>
              <a:rPr lang="en-US" sz="2400" b="1" dirty="0" smtClean="0"/>
              <a:t>anthropomorphism</a:t>
            </a:r>
          </a:p>
          <a:p>
            <a:pPr marL="514350" indent="-514350">
              <a:buFontTx/>
              <a:buAutoNum type="arabicPeriod"/>
            </a:pPr>
            <a:r>
              <a:rPr lang="en-US" sz="2400" b="1" dirty="0" err="1" smtClean="0"/>
              <a:t>aetiology</a:t>
            </a:r>
            <a:endParaRPr lang="en-US" sz="2400" b="1" dirty="0" smtClean="0"/>
          </a:p>
        </p:txBody>
      </p:sp>
      <p:grpSp>
        <p:nvGrpSpPr>
          <p:cNvPr id="3" name="ResponseCounter" hidden="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27000" y="1308100"/>
            <a:ext cx="2057400" cy="5422900"/>
            <a:chOff x="190500" y="1054100"/>
            <a:chExt cx="1511300" cy="5422900"/>
          </a:xfrm>
        </p:grpSpPr>
        <p:cxnSp>
          <p:nvCxnSpPr>
            <p:cNvPr id="22" name="RCPole" hidden="1"/>
            <p:cNvCxnSpPr/>
            <p:nvPr/>
          </p:nvCxnSpPr>
          <p:spPr>
            <a:xfrm>
              <a:off x="380579" y="1270000"/>
              <a:ext cx="0" cy="50800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CFlag" hidden="1"/>
            <p:cNvSpPr/>
            <p:nvPr/>
          </p:nvSpPr>
          <p:spPr>
            <a:xfrm>
              <a:off x="431889" y="1809750"/>
              <a:ext cx="1269911" cy="762000"/>
            </a:xfrm>
            <a:prstGeom prst="wav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smtClean="0">
                  <a:latin typeface="Tahoma"/>
                </a:rPr>
                <a:t>28</a:t>
              </a:r>
              <a:endParaRPr lang="en-US" sz="1400" b="1">
                <a:latin typeface="Tahoma"/>
              </a:endParaRPr>
            </a:p>
          </p:txBody>
        </p:sp>
        <p:sp>
          <p:nvSpPr>
            <p:cNvPr id="20" name="RCTop" hidden="1"/>
            <p:cNvSpPr/>
            <p:nvPr/>
          </p:nvSpPr>
          <p:spPr>
            <a:xfrm>
              <a:off x="190500" y="1054100"/>
              <a:ext cx="381324" cy="2540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700" b="1" smtClean="0">
                  <a:solidFill>
                    <a:srgbClr val="FFFFFF"/>
                  </a:solidFill>
                  <a:latin typeface="Tahoma"/>
                </a:rPr>
                <a:t>32</a:t>
              </a:r>
              <a:endParaRPr lang="en-US" sz="700" b="1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21" name="RCBottom" hidden="1"/>
            <p:cNvSpPr/>
            <p:nvPr/>
          </p:nvSpPr>
          <p:spPr>
            <a:xfrm>
              <a:off x="190500" y="6350000"/>
              <a:ext cx="406979" cy="127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" name="Countdown" hidden="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57200" y="4876800"/>
            <a:ext cx="838200" cy="1514475"/>
            <a:chOff x="457200" y="5105400"/>
            <a:chExt cx="838200" cy="1514475"/>
          </a:xfrm>
        </p:grpSpPr>
        <p:sp>
          <p:nvSpPr>
            <p:cNvPr id="12" name="CDGlassBottom" hidden="1"/>
            <p:cNvSpPr/>
            <p:nvPr/>
          </p:nvSpPr>
          <p:spPr>
            <a:xfrm rot="16200000">
              <a:off x="676275" y="6134100"/>
              <a:ext cx="381000" cy="266700"/>
            </a:xfrm>
            <a:prstGeom prst="homePlate">
              <a:avLst/>
            </a:prstGeom>
            <a:solidFill>
              <a:schemeClr val="accent1">
                <a:alpha val="0"/>
              </a:schemeClr>
            </a:solidFill>
            <a:effectLst>
              <a:prstShdw prst="shdw14" dist="35921" dir="2700000">
                <a:scrgbClr r="0" g="0" b="0">
                  <a:alpha val="50000"/>
                </a:scrgbClr>
              </a:prst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CDGlassTop" hidden="1"/>
            <p:cNvSpPr/>
            <p:nvPr/>
          </p:nvSpPr>
          <p:spPr>
            <a:xfrm rot="5400000">
              <a:off x="676275" y="5753100"/>
              <a:ext cx="381000" cy="266700"/>
            </a:xfrm>
            <a:prstGeom prst="homePlate">
              <a:avLst/>
            </a:prstGeom>
            <a:solidFill>
              <a:schemeClr val="accent1"/>
            </a:solidFill>
            <a:effectLst>
              <a:prstShdw prst="shdw14" dist="35921" dir="2700000">
                <a:scrgbClr r="0" g="0" b="0">
                  <a:alpha val="50000"/>
                </a:scrgbClr>
              </a:prst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7" name="CDText" hidden="1"/>
            <p:cNvSpPr txBox="1">
              <a:spLocks noChangeArrowheads="1"/>
            </p:cNvSpPr>
            <p:nvPr/>
          </p:nvSpPr>
          <p:spPr bwMode="auto">
            <a:xfrm>
              <a:off x="457200" y="5105400"/>
              <a:ext cx="8382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800" b="1" smtClean="0">
                  <a:latin typeface="Times New Roman" pitchFamily="18" charset="0"/>
                </a:rPr>
                <a:t>10</a:t>
              </a:r>
              <a:endParaRPr lang="en-US" sz="2800" b="1">
                <a:latin typeface="Times New Roman" pitchFamily="18" charset="0"/>
              </a:endParaRPr>
            </a:p>
          </p:txBody>
        </p:sp>
        <p:sp>
          <p:nvSpPr>
            <p:cNvPr id="9" name="CDCapTop" hidden="1"/>
            <p:cNvSpPr/>
            <p:nvPr/>
          </p:nvSpPr>
          <p:spPr>
            <a:xfrm>
              <a:off x="600075" y="5534025"/>
              <a:ext cx="533400" cy="152400"/>
            </a:xfrm>
            <a:prstGeom prst="trapezoid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1"/>
              <a:tileRect/>
            </a:gradFill>
            <a:effectLst>
              <a:prstShdw prst="shdw14" dist="35921" dir="2700000">
                <a:scrgbClr r="0" g="0" b="0">
                  <a:alpha val="50000"/>
                </a:scrgbClr>
              </a:prst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CDCapBottom" hidden="1"/>
            <p:cNvSpPr/>
            <p:nvPr/>
          </p:nvSpPr>
          <p:spPr>
            <a:xfrm rot="10800000">
              <a:off x="600075" y="6467475"/>
              <a:ext cx="533400" cy="152400"/>
            </a:xfrm>
            <a:prstGeom prst="trapezoid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1"/>
              <a:tileRect/>
            </a:gradFill>
            <a:effectLst>
              <a:prstShdw prst="shdw14" dist="35921" dir="2700000">
                <a:scrgbClr r="0" g="0" b="0">
                  <a:alpha val="50000"/>
                </a:scrgbClr>
              </a:prst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8" grpId="0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2057400" y="3810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Myth and History</a:t>
            </a:r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1143000" y="914400"/>
            <a:ext cx="4038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hlinkClick r:id="rId3"/>
              </a:rPr>
              <a:t>Odysseus’ Boar Tusk </a:t>
            </a:r>
            <a:r>
              <a:rPr lang="en-US" sz="2400" dirty="0" smtClean="0">
                <a:hlinkClick r:id="rId3"/>
              </a:rPr>
              <a:t>Helmet</a:t>
            </a:r>
            <a:r>
              <a:rPr lang="en-US" sz="2400" dirty="0" smtClean="0"/>
              <a:t> / </a:t>
            </a:r>
            <a:r>
              <a:rPr lang="en-US" sz="2400" b="1" dirty="0" smtClean="0">
                <a:hlinkClick r:id="rId4"/>
              </a:rPr>
              <a:t>Historical </a:t>
            </a:r>
            <a:r>
              <a:rPr lang="en-US" sz="2400" b="1" dirty="0">
                <a:hlinkClick r:id="rId4"/>
              </a:rPr>
              <a:t>World behind the Trojan War</a:t>
            </a:r>
            <a:r>
              <a:rPr lang="en-US" sz="2400" b="1" dirty="0"/>
              <a:t>; </a:t>
            </a:r>
            <a:r>
              <a:rPr lang="en-US" sz="2400" b="1" dirty="0">
                <a:hlinkClick r:id="rId5"/>
              </a:rPr>
              <a:t>MC at Troy</a:t>
            </a:r>
            <a:r>
              <a:rPr lang="en-US" sz="2400" b="1" dirty="0"/>
              <a:t>; </a:t>
            </a:r>
            <a:r>
              <a:rPr lang="en-US" sz="2400" b="1" dirty="0" smtClean="0">
                <a:hlinkClick r:id="rId6"/>
              </a:rPr>
              <a:t>Schliemann</a:t>
            </a:r>
            <a:r>
              <a:rPr lang="en-US" sz="2400" b="1" dirty="0" smtClean="0"/>
              <a:t>; </a:t>
            </a:r>
            <a:r>
              <a:rPr lang="en-US" sz="2400" b="1" dirty="0" smtClean="0">
                <a:hlinkClick r:id="rId7"/>
              </a:rPr>
              <a:t>Mycenae</a:t>
            </a:r>
            <a:r>
              <a:rPr lang="en-US" sz="2400" b="1" dirty="0"/>
              <a:t>; </a:t>
            </a:r>
            <a:r>
              <a:rPr lang="en-US" sz="2400" b="1" dirty="0">
                <a:hlinkClick r:id="rId8"/>
              </a:rPr>
              <a:t>Knossos</a:t>
            </a:r>
            <a:r>
              <a:rPr lang="en-US" sz="2400" b="1" dirty="0"/>
              <a:t> / </a:t>
            </a:r>
            <a:r>
              <a:rPr lang="en-US" sz="2400" b="1" dirty="0">
                <a:hlinkClick r:id="rId9"/>
              </a:rPr>
              <a:t>Plan of Knossos</a:t>
            </a:r>
            <a:r>
              <a:rPr lang="en-US" sz="2400" b="1" dirty="0"/>
              <a:t> / </a:t>
            </a:r>
            <a:r>
              <a:rPr lang="en-US" sz="2400" b="1" dirty="0">
                <a:hlinkClick r:id="rId10"/>
              </a:rPr>
              <a:t>Chronology</a:t>
            </a:r>
            <a:r>
              <a:rPr lang="en-US" sz="2400" dirty="0"/>
              <a:t> /</a:t>
            </a:r>
            <a:r>
              <a:rPr lang="en-US" sz="2400" b="1" dirty="0">
                <a:hlinkClick r:id="rId11"/>
              </a:rPr>
              <a:t> Timeline of Roman History</a:t>
            </a:r>
            <a:r>
              <a:rPr lang="en-US" sz="2400" b="1" dirty="0"/>
              <a:t> / </a:t>
            </a:r>
            <a:r>
              <a:rPr lang="en-US" sz="2400" b="1" dirty="0">
                <a:hlinkClick r:id="rId12"/>
              </a:rPr>
              <a:t>Timeline</a:t>
            </a:r>
            <a:r>
              <a:rPr lang="en-US" sz="2400" dirty="0"/>
              <a:t> </a:t>
            </a:r>
          </a:p>
        </p:txBody>
      </p:sp>
      <p:pic>
        <p:nvPicPr>
          <p:cNvPr id="40964" name="Picture 8" descr="maskAgamemno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990600"/>
            <a:ext cx="272415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http://ecx.images-amazon.com/images/I/5185PEXV%2BNL._BO2,204,203,200_PIsitb-sticker-arrow-click,TopRight,35,-76_AA240_SH20_OU01_.jpg"/>
          <p:cNvPicPr>
            <a:picLocks noChangeAspect="1" noChangeArrowheads="1"/>
          </p:cNvPicPr>
          <p:nvPr/>
        </p:nvPicPr>
        <p:blipFill>
          <a:blip r:embed="rId14" cstate="print"/>
          <a:srcRect l="16667" t="13333" r="23333"/>
          <a:stretch>
            <a:fillRect/>
          </a:stretch>
        </p:blipFill>
        <p:spPr bwMode="auto">
          <a:xfrm>
            <a:off x="6629400" y="4495800"/>
            <a:ext cx="1371600" cy="1981201"/>
          </a:xfrm>
          <a:prstGeom prst="rect">
            <a:avLst/>
          </a:prstGeom>
          <a:noFill/>
        </p:spPr>
      </p:pic>
      <p:pic>
        <p:nvPicPr>
          <p:cNvPr id="51204" name="Picture 4" descr="http://radiotarifa.files.wordpress.com/2007/10/oasismamadou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67200" y="4114800"/>
            <a:ext cx="1855359" cy="2743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5181600"/>
            <a:ext cx="327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West Africa: </a:t>
            </a:r>
            <a:r>
              <a:rPr lang="en-US" b="1" dirty="0" err="1" smtClean="0"/>
              <a:t>Sunjata</a:t>
            </a:r>
            <a:endParaRPr lang="en-US" b="1" dirty="0" smtClean="0">
              <a:hlinkClick r:id="rId16"/>
            </a:endParaRPr>
          </a:p>
          <a:p>
            <a:endParaRPr lang="en-US" dirty="0" smtClean="0">
              <a:hlinkClick r:id="rId16"/>
            </a:endParaRPr>
          </a:p>
          <a:p>
            <a:r>
              <a:rPr lang="en-US" dirty="0" smtClean="0">
                <a:hlinkClick r:id="rId16"/>
              </a:rPr>
              <a:t>http</a:t>
            </a:r>
            <a:r>
              <a:rPr lang="en-US" dirty="0" smtClean="0">
                <a:hlinkClick r:id="rId16"/>
              </a:rPr>
              <a:t>://orias.berkeley.edu/hero/sunjata/interview.html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Tricksters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624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Sisyphus</a:t>
            </a:r>
          </a:p>
          <a:p>
            <a:r>
              <a:rPr lang="en-US" dirty="0" smtClean="0"/>
              <a:t>Hermes (Mercury)</a:t>
            </a:r>
          </a:p>
          <a:p>
            <a:r>
              <a:rPr lang="en-US" dirty="0" smtClean="0"/>
              <a:t>Prometheus</a:t>
            </a:r>
          </a:p>
          <a:p>
            <a:r>
              <a:rPr lang="en-US" dirty="0" err="1" smtClean="0"/>
              <a:t>Shaharazade</a:t>
            </a:r>
            <a:endParaRPr lang="en-US" dirty="0" smtClean="0"/>
          </a:p>
          <a:p>
            <a:r>
              <a:rPr lang="en-US" b="1" dirty="0" err="1" smtClean="0"/>
              <a:t>Anansi</a:t>
            </a:r>
            <a:r>
              <a:rPr lang="en-US" b="1" dirty="0" smtClean="0"/>
              <a:t> </a:t>
            </a:r>
            <a:r>
              <a:rPr lang="en-US" sz="2600" b="1" dirty="0" smtClean="0"/>
              <a:t>(</a:t>
            </a:r>
            <a:r>
              <a:rPr lang="en-US" sz="2600" b="1" dirty="0" err="1" smtClean="0"/>
              <a:t>Beirlein</a:t>
            </a:r>
            <a:r>
              <a:rPr lang="en-US" sz="2600" b="1" dirty="0" smtClean="0"/>
              <a:t> </a:t>
            </a:r>
            <a:r>
              <a:rPr lang="en-US" sz="2600" b="1" dirty="0" smtClean="0"/>
              <a:t>159-165)</a:t>
            </a:r>
            <a:endParaRPr lang="en-US" sz="2600" b="1" dirty="0" smtClean="0"/>
          </a:p>
          <a:p>
            <a:r>
              <a:rPr lang="en-US" b="1" dirty="0" smtClean="0"/>
              <a:t>Maui </a:t>
            </a:r>
            <a:r>
              <a:rPr lang="en-US" sz="2600" b="1" dirty="0" smtClean="0"/>
              <a:t>(</a:t>
            </a:r>
            <a:r>
              <a:rPr lang="en-US" sz="2600" b="1" dirty="0" err="1" smtClean="0"/>
              <a:t>Bierlein</a:t>
            </a:r>
            <a:r>
              <a:rPr lang="en-US" sz="2600" b="1" dirty="0" smtClean="0"/>
              <a:t> </a:t>
            </a:r>
            <a:r>
              <a:rPr lang="en-US" sz="2600" b="1" dirty="0" smtClean="0"/>
              <a:t>111-115)</a:t>
            </a:r>
            <a:endParaRPr lang="en-US" sz="2600" b="1" dirty="0" smtClean="0"/>
          </a:p>
          <a:p>
            <a:r>
              <a:rPr lang="en-US" b="1" dirty="0" smtClean="0"/>
              <a:t>Coyote</a:t>
            </a:r>
          </a:p>
          <a:p>
            <a:r>
              <a:rPr lang="en-US" b="1" dirty="0" err="1" smtClean="0"/>
              <a:t>Brer</a:t>
            </a:r>
            <a:r>
              <a:rPr lang="en-US" b="1" dirty="0" smtClean="0"/>
              <a:t> Rabbit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2362200" y="5943600"/>
            <a:ext cx="361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are almost all tricksters MALE?</a:t>
            </a:r>
            <a:endParaRPr lang="en-US" dirty="0"/>
          </a:p>
        </p:txBody>
      </p:sp>
      <p:pic>
        <p:nvPicPr>
          <p:cNvPr id="24578" name="Picture 2" descr="http://www.freemoviesandgames.com/Prometheas2/Images/Inspiration-Promethe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47800"/>
            <a:ext cx="3952875" cy="37909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Tricksters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828800"/>
            <a:ext cx="609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hlinkClick r:id="rId3"/>
              </a:rPr>
              <a:t>Trickster </a:t>
            </a:r>
            <a:r>
              <a:rPr lang="en-US" sz="3200" b="1" dirty="0" smtClean="0">
                <a:hlinkClick r:id="rId3"/>
              </a:rPr>
              <a:t>Tales</a:t>
            </a:r>
            <a:r>
              <a:rPr lang="en-US" sz="3200" b="1" dirty="0" smtClean="0"/>
              <a:t> / </a:t>
            </a:r>
            <a:r>
              <a:rPr lang="en-US" sz="3200" b="1" dirty="0" smtClean="0">
                <a:hlinkClick r:id="rId4"/>
              </a:rPr>
              <a:t>Native American Trickster Tales</a:t>
            </a:r>
            <a:r>
              <a:rPr lang="en-US" sz="3200" b="1" dirty="0" smtClean="0"/>
              <a:t> / </a:t>
            </a:r>
            <a:r>
              <a:rPr lang="en-US" sz="3200" b="1" dirty="0" smtClean="0">
                <a:hlinkClick r:id="rId5"/>
              </a:rPr>
              <a:t>Trickster &amp; Coyote Links</a:t>
            </a:r>
            <a:r>
              <a:rPr lang="en-US" sz="3200" b="1" dirty="0" smtClean="0"/>
              <a:t> / </a:t>
            </a:r>
            <a:r>
              <a:rPr lang="en-US" sz="3200" b="1" dirty="0" smtClean="0">
                <a:hlinkClick r:id="rId6"/>
              </a:rPr>
              <a:t>Riddle of the Trickster</a:t>
            </a:r>
            <a:r>
              <a:rPr lang="en-US" sz="3200" b="1" dirty="0" smtClean="0"/>
              <a:t> / </a:t>
            </a:r>
            <a:r>
              <a:rPr lang="en-US" sz="3200" b="1" dirty="0" smtClean="0">
                <a:hlinkClick r:id="rId7"/>
              </a:rPr>
              <a:t>Transformations of the Trickster</a:t>
            </a:r>
            <a:endParaRPr lang="en-US" sz="3200" dirty="0"/>
          </a:p>
        </p:txBody>
      </p:sp>
      <p:pic>
        <p:nvPicPr>
          <p:cNvPr id="26626" name="Picture 2" descr="http://www.mysite092831y.co.cc/images/tricksteronlinerevoluti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1981200"/>
            <a:ext cx="2857500" cy="342900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Trickster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mischievous</a:t>
            </a:r>
            <a:r>
              <a:rPr lang="en-US" sz="2800" dirty="0" smtClean="0"/>
              <a:t> or </a:t>
            </a:r>
            <a:r>
              <a:rPr lang="en-US" sz="2800" b="1" dirty="0" smtClean="0"/>
              <a:t>roguish</a:t>
            </a:r>
            <a:r>
              <a:rPr lang="en-US" sz="2800" dirty="0" smtClean="0"/>
              <a:t> figure</a:t>
            </a:r>
          </a:p>
          <a:p>
            <a:r>
              <a:rPr lang="en-US" sz="2800" b="1" dirty="0" smtClean="0"/>
              <a:t>vulgar</a:t>
            </a:r>
            <a:r>
              <a:rPr lang="en-US" sz="2800" dirty="0" smtClean="0"/>
              <a:t> but </a:t>
            </a:r>
            <a:r>
              <a:rPr lang="en-US" sz="2800" b="1" dirty="0" smtClean="0"/>
              <a:t>sacred</a:t>
            </a:r>
          </a:p>
          <a:p>
            <a:r>
              <a:rPr lang="en-US" sz="2800" dirty="0" smtClean="0"/>
              <a:t>makes up for physical weakness with </a:t>
            </a:r>
            <a:r>
              <a:rPr lang="en-US" sz="2800" b="1" dirty="0" smtClean="0"/>
              <a:t>cunning</a:t>
            </a:r>
            <a:r>
              <a:rPr lang="en-US" sz="2800" dirty="0" smtClean="0"/>
              <a:t> and subversive </a:t>
            </a:r>
            <a:r>
              <a:rPr lang="en-US" sz="2800" b="1" dirty="0" smtClean="0"/>
              <a:t>humor</a:t>
            </a:r>
            <a:endParaRPr lang="en-US" sz="2800" dirty="0" smtClean="0"/>
          </a:p>
          <a:p>
            <a:r>
              <a:rPr lang="en-US" sz="2800" b="1" dirty="0" smtClean="0"/>
              <a:t>alternates</a:t>
            </a:r>
            <a:r>
              <a:rPr lang="en-US" sz="2800" dirty="0" smtClean="0"/>
              <a:t> between cleverness and stupidity, kindness and cruelty, deceiver and deceived, breaker of taboos and </a:t>
            </a:r>
            <a:r>
              <a:rPr lang="en-US" sz="2800" b="1" dirty="0" smtClean="0"/>
              <a:t>creator</a:t>
            </a:r>
            <a:r>
              <a:rPr lang="en-US" sz="2800" dirty="0" smtClean="0"/>
              <a:t> of culture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5604" name="Picture 4" descr="http://www.theoi.com/image/K11.7Herm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371600"/>
            <a:ext cx="2952750" cy="485775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PQuestion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2011363"/>
          </a:xfrm>
        </p:spPr>
        <p:txBody>
          <a:bodyPr/>
          <a:lstStyle/>
          <a:p>
            <a:pPr algn="l"/>
            <a:r>
              <a:rPr lang="en-US" sz="2800" b="1" dirty="0" smtClean="0"/>
              <a:t>A separate time for a separate reality that transcends everyday routine</a:t>
            </a:r>
            <a:endParaRPr lang="en-US" sz="2400" dirty="0" smtClean="0"/>
          </a:p>
        </p:txBody>
      </p:sp>
      <p:grpSp>
        <p:nvGrpSpPr>
          <p:cNvPr id="2" name="StatObject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349500" y="6286500"/>
            <a:ext cx="4445000" cy="444500"/>
            <a:chOff x="2349500" y="6286500"/>
            <a:chExt cx="4445000" cy="444500"/>
          </a:xfrm>
        </p:grpSpPr>
        <p:sp>
          <p:nvSpPr>
            <p:cNvPr id="15" name="STShape"/>
            <p:cNvSpPr/>
            <p:nvPr/>
          </p:nvSpPr>
          <p:spPr>
            <a:xfrm>
              <a:off x="2349500" y="6286500"/>
              <a:ext cx="4445000" cy="444500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STText"/>
            <p:cNvSpPr/>
            <p:nvPr/>
          </p:nvSpPr>
          <p:spPr>
            <a:xfrm>
              <a:off x="2349500" y="6286500"/>
              <a:ext cx="4445000" cy="444500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en-US" sz="2400" b="1" smtClean="0">
                  <a:solidFill>
                    <a:srgbClr val="000000"/>
                  </a:solidFill>
                </a:rPr>
                <a:t>Mean = 1.069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8" name="TPChart"/>
          <p:cNvGraphicFramePr>
            <a:graphicFrameLocks noChangeAspect="1"/>
          </p:cNvGraphicFramePr>
          <p:nvPr/>
        </p:nvGraphicFramePr>
        <p:xfrm>
          <a:off x="4572000" y="1143000"/>
          <a:ext cx="4572000" cy="5143500"/>
        </p:xfrm>
        <a:graphic>
          <a:graphicData uri="http://schemas.openxmlformats.org/presentationml/2006/ole">
            <p:oleObj spid="_x0000_s27650" name="Chart" r:id="rId10" imgW="4572034" imgH="5143584" progId="MSGraph.Chart.8">
              <p:embed followColorScheme="full"/>
            </p:oleObj>
          </a:graphicData>
        </a:graphic>
      </p:graphicFrame>
      <p:sp>
        <p:nvSpPr>
          <p:cNvPr id="24" name="CorShape1"/>
          <p:cNvSpPr/>
          <p:nvPr>
            <p:custDataLst>
              <p:tags r:id="rId4"/>
            </p:custDataLst>
          </p:nvPr>
        </p:nvSpPr>
        <p:spPr>
          <a:xfrm>
            <a:off x="1082039" y="3639818"/>
            <a:ext cx="266700" cy="2667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295400" y="3505200"/>
            <a:ext cx="7086600" cy="1752600"/>
          </a:xfrm>
        </p:spPr>
        <p:txBody>
          <a:bodyPr tIns="45719" bIns="45719">
            <a:noAutofit/>
          </a:bodyPr>
          <a:lstStyle/>
          <a:p>
            <a:pPr marL="514350" indent="-514350">
              <a:buFontTx/>
              <a:buAutoNum type="arabicPeriod"/>
            </a:pPr>
            <a:r>
              <a:rPr lang="en-US" sz="2400" b="1" dirty="0" smtClean="0"/>
              <a:t>sacred</a:t>
            </a:r>
          </a:p>
          <a:p>
            <a:pPr marL="514350" indent="-514350">
              <a:buFontTx/>
              <a:buAutoNum type="arabicPeriod"/>
            </a:pPr>
            <a:r>
              <a:rPr lang="en-US" sz="2400" b="1" dirty="0" smtClean="0"/>
              <a:t>profane</a:t>
            </a:r>
          </a:p>
          <a:p>
            <a:pPr marL="514350" indent="-514350">
              <a:buFontTx/>
              <a:buAutoNum type="arabicPeriod"/>
            </a:pPr>
            <a:r>
              <a:rPr lang="en-US" sz="2400" b="1" dirty="0" smtClean="0"/>
              <a:t>mealtime</a:t>
            </a:r>
          </a:p>
        </p:txBody>
      </p:sp>
      <p:pic>
        <p:nvPicPr>
          <p:cNvPr id="23556" name="Picture 4" descr="http://www.techfresh.net/wp-content/uploads/2006/07/maritime-wristwatch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14800" y="1143000"/>
            <a:ext cx="2667000" cy="2667000"/>
          </a:xfrm>
          <a:prstGeom prst="rect">
            <a:avLst/>
          </a:prstGeom>
          <a:noFill/>
        </p:spPr>
      </p:pic>
      <p:grpSp>
        <p:nvGrpSpPr>
          <p:cNvPr id="4" name="Countdown" hidden="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57200" y="4876800"/>
            <a:ext cx="838200" cy="1514475"/>
            <a:chOff x="457200" y="5105400"/>
            <a:chExt cx="838200" cy="1514475"/>
          </a:xfrm>
        </p:grpSpPr>
        <p:sp>
          <p:nvSpPr>
            <p:cNvPr id="12" name="CDGlassBottom" hidden="1"/>
            <p:cNvSpPr/>
            <p:nvPr/>
          </p:nvSpPr>
          <p:spPr>
            <a:xfrm rot="16200000">
              <a:off x="676275" y="6134100"/>
              <a:ext cx="381000" cy="266700"/>
            </a:xfrm>
            <a:prstGeom prst="homePlate">
              <a:avLst/>
            </a:prstGeom>
            <a:solidFill>
              <a:schemeClr val="accent1"/>
            </a:solidFill>
            <a:effectLst>
              <a:prstShdw prst="shdw14" dist="35921" dir="2700000">
                <a:scrgbClr r="0" g="0" b="0">
                  <a:alpha val="50000"/>
                </a:scrgbClr>
              </a:prst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CDGlassTop" hidden="1"/>
            <p:cNvSpPr/>
            <p:nvPr/>
          </p:nvSpPr>
          <p:spPr>
            <a:xfrm rot="5400000">
              <a:off x="676275" y="5753100"/>
              <a:ext cx="381000" cy="266700"/>
            </a:xfrm>
            <a:prstGeom prst="homePlate">
              <a:avLst/>
            </a:prstGeom>
            <a:solidFill>
              <a:schemeClr val="accent1">
                <a:alpha val="0"/>
              </a:schemeClr>
            </a:solidFill>
            <a:effectLst>
              <a:prstShdw prst="shdw14" dist="35921" dir="2700000">
                <a:scrgbClr r="0" g="0" b="0">
                  <a:alpha val="50000"/>
                </a:scrgbClr>
              </a:prst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7" name="CDText" hidden="1"/>
            <p:cNvSpPr txBox="1">
              <a:spLocks noChangeArrowheads="1"/>
            </p:cNvSpPr>
            <p:nvPr/>
          </p:nvSpPr>
          <p:spPr bwMode="auto">
            <a:xfrm>
              <a:off x="457200" y="5105400"/>
              <a:ext cx="8382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800" b="1" smtClean="0">
                  <a:latin typeface="Times New Roman" pitchFamily="18" charset="0"/>
                </a:rPr>
                <a:t>0</a:t>
              </a:r>
              <a:endParaRPr lang="en-US" sz="2800" b="1">
                <a:latin typeface="Times New Roman" pitchFamily="18" charset="0"/>
              </a:endParaRPr>
            </a:p>
          </p:txBody>
        </p:sp>
        <p:sp>
          <p:nvSpPr>
            <p:cNvPr id="9" name="CDCapTop" hidden="1"/>
            <p:cNvSpPr/>
            <p:nvPr/>
          </p:nvSpPr>
          <p:spPr>
            <a:xfrm>
              <a:off x="600075" y="5534025"/>
              <a:ext cx="533400" cy="152400"/>
            </a:xfrm>
            <a:prstGeom prst="trapezoid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1"/>
              <a:tileRect/>
            </a:gradFill>
            <a:effectLst>
              <a:prstShdw prst="shdw14" dist="35921" dir="2700000">
                <a:scrgbClr r="0" g="0" b="0">
                  <a:alpha val="50000"/>
                </a:scrgbClr>
              </a:prst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CDCapBottom" hidden="1"/>
            <p:cNvSpPr/>
            <p:nvPr/>
          </p:nvSpPr>
          <p:spPr>
            <a:xfrm rot="10800000">
              <a:off x="600075" y="6467475"/>
              <a:ext cx="533400" cy="152400"/>
            </a:xfrm>
            <a:prstGeom prst="trapezoid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1"/>
              <a:tileRect/>
            </a:gradFill>
            <a:effectLst>
              <a:prstShdw prst="shdw14" dist="35921" dir="2700000">
                <a:scrgbClr r="0" g="0" b="0">
                  <a:alpha val="50000"/>
                </a:scrgbClr>
              </a:prst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ResponseCounter" hidden="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27000" y="1308100"/>
            <a:ext cx="2057400" cy="5422900"/>
            <a:chOff x="190500" y="1054100"/>
            <a:chExt cx="1511300" cy="5422900"/>
          </a:xfrm>
        </p:grpSpPr>
        <p:cxnSp>
          <p:nvCxnSpPr>
            <p:cNvPr id="22" name="RCPole" hidden="1"/>
            <p:cNvCxnSpPr/>
            <p:nvPr/>
          </p:nvCxnSpPr>
          <p:spPr>
            <a:xfrm>
              <a:off x="380579" y="1270000"/>
              <a:ext cx="0" cy="50800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CFlag" hidden="1"/>
            <p:cNvSpPr/>
            <p:nvPr/>
          </p:nvSpPr>
          <p:spPr>
            <a:xfrm>
              <a:off x="431889" y="1674812"/>
              <a:ext cx="1269911" cy="762000"/>
            </a:xfrm>
            <a:prstGeom prst="wav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smtClean="0">
                  <a:latin typeface="Tahoma"/>
                </a:rPr>
                <a:t>29</a:t>
              </a:r>
              <a:endParaRPr lang="en-US" sz="1400" b="1">
                <a:latin typeface="Tahoma"/>
              </a:endParaRPr>
            </a:p>
          </p:txBody>
        </p:sp>
        <p:sp>
          <p:nvSpPr>
            <p:cNvPr id="20" name="RCTop" hidden="1"/>
            <p:cNvSpPr/>
            <p:nvPr/>
          </p:nvSpPr>
          <p:spPr>
            <a:xfrm>
              <a:off x="190500" y="1054100"/>
              <a:ext cx="381324" cy="2540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700" b="1" smtClean="0">
                  <a:solidFill>
                    <a:srgbClr val="FFFFFF"/>
                  </a:solidFill>
                  <a:latin typeface="Tahoma"/>
                </a:rPr>
                <a:t>32</a:t>
              </a:r>
              <a:endParaRPr lang="en-US" sz="700" b="1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21" name="RCBottom" hidden="1"/>
            <p:cNvSpPr/>
            <p:nvPr/>
          </p:nvSpPr>
          <p:spPr>
            <a:xfrm>
              <a:off x="190500" y="6350000"/>
              <a:ext cx="406979" cy="127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8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PQuestion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2011363"/>
          </a:xfrm>
        </p:spPr>
        <p:txBody>
          <a:bodyPr/>
          <a:lstStyle/>
          <a:p>
            <a:pPr algn="l"/>
            <a:r>
              <a:rPr lang="en-US" sz="2800" b="1" dirty="0" smtClean="0"/>
              <a:t>Which of the following is not an example of sacred time?</a:t>
            </a:r>
            <a:endParaRPr lang="en-US" sz="2400" dirty="0" smtClean="0"/>
          </a:p>
        </p:txBody>
      </p:sp>
      <p:grpSp>
        <p:nvGrpSpPr>
          <p:cNvPr id="2" name="StatObject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349500" y="6286500"/>
            <a:ext cx="4445000" cy="444500"/>
            <a:chOff x="2349500" y="6286500"/>
            <a:chExt cx="4445000" cy="444500"/>
          </a:xfrm>
        </p:grpSpPr>
        <p:sp>
          <p:nvSpPr>
            <p:cNvPr id="15" name="STShape"/>
            <p:cNvSpPr/>
            <p:nvPr/>
          </p:nvSpPr>
          <p:spPr>
            <a:xfrm>
              <a:off x="2349500" y="6286500"/>
              <a:ext cx="4445000" cy="444500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STText"/>
            <p:cNvSpPr/>
            <p:nvPr/>
          </p:nvSpPr>
          <p:spPr>
            <a:xfrm>
              <a:off x="2349500" y="6286500"/>
              <a:ext cx="4445000" cy="444500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en-US" sz="2400" b="1" smtClean="0">
                  <a:solidFill>
                    <a:srgbClr val="000000"/>
                  </a:solidFill>
                </a:rPr>
                <a:t>Mean = 2.1379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8" name="TPChart"/>
          <p:cNvGraphicFramePr>
            <a:graphicFrameLocks noChangeAspect="1"/>
          </p:cNvGraphicFramePr>
          <p:nvPr/>
        </p:nvGraphicFramePr>
        <p:xfrm>
          <a:off x="4572000" y="1143000"/>
          <a:ext cx="4572000" cy="5143500"/>
        </p:xfrm>
        <a:graphic>
          <a:graphicData uri="http://schemas.openxmlformats.org/presentationml/2006/ole">
            <p:oleObj spid="_x0000_s28674" name="Chart" r:id="rId10" imgW="4572034" imgH="5143584" progId="MSGraph.Chart.8">
              <p:embed followColorScheme="full"/>
            </p:oleObj>
          </a:graphicData>
        </a:graphic>
      </p:graphicFrame>
      <p:sp>
        <p:nvSpPr>
          <p:cNvPr id="28" name="CorShape1"/>
          <p:cNvSpPr/>
          <p:nvPr>
            <p:custDataLst>
              <p:tags r:id="rId4"/>
            </p:custDataLst>
          </p:nvPr>
        </p:nvSpPr>
        <p:spPr>
          <a:xfrm>
            <a:off x="1082039" y="4005579"/>
            <a:ext cx="266700" cy="2667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295400" y="3505200"/>
            <a:ext cx="7086600" cy="1752600"/>
          </a:xfrm>
        </p:spPr>
        <p:txBody>
          <a:bodyPr tIns="45719" bIns="45719">
            <a:noAutofit/>
          </a:bodyPr>
          <a:lstStyle/>
          <a:p>
            <a:pPr marL="514350" indent="-514350">
              <a:buFontTx/>
              <a:buAutoNum type="arabicPeriod"/>
            </a:pPr>
            <a:r>
              <a:rPr lang="en-US" sz="2400" b="1" dirty="0" smtClean="0"/>
              <a:t>Christian Eucharist</a:t>
            </a:r>
          </a:p>
          <a:p>
            <a:pPr marL="514350" indent="-514350">
              <a:buFontTx/>
              <a:buAutoNum type="arabicPeriod"/>
            </a:pPr>
            <a:r>
              <a:rPr lang="en-US" sz="2400" b="1" dirty="0" smtClean="0"/>
              <a:t>a wristwatch</a:t>
            </a:r>
          </a:p>
          <a:p>
            <a:pPr marL="514350" indent="-514350">
              <a:buFontTx/>
              <a:buAutoNum type="arabicPeriod"/>
            </a:pPr>
            <a:r>
              <a:rPr lang="en-US" sz="2400" b="1" dirty="0" smtClean="0"/>
              <a:t>the Jewish Sabbath</a:t>
            </a:r>
          </a:p>
          <a:p>
            <a:pPr marL="514350" indent="-514350">
              <a:buFontTx/>
              <a:buAutoNum type="arabicPeriod"/>
            </a:pPr>
            <a:r>
              <a:rPr lang="en-US" sz="2400" b="1" dirty="0" smtClean="0"/>
              <a:t>a football game</a:t>
            </a:r>
          </a:p>
        </p:txBody>
      </p:sp>
      <p:pic>
        <p:nvPicPr>
          <p:cNvPr id="22532" name="Picture 4" descr="http://pickeringsoftball.com/images/UmpireSafeGif2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86400" y="1676400"/>
            <a:ext cx="2686050" cy="2276475"/>
          </a:xfrm>
          <a:prstGeom prst="rect">
            <a:avLst/>
          </a:prstGeom>
          <a:noFill/>
        </p:spPr>
      </p:pic>
      <p:grpSp>
        <p:nvGrpSpPr>
          <p:cNvPr id="4" name="Countdown" hidden="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57200" y="4876800"/>
            <a:ext cx="838200" cy="1514475"/>
            <a:chOff x="457200" y="5105400"/>
            <a:chExt cx="838200" cy="1514475"/>
          </a:xfrm>
        </p:grpSpPr>
        <p:sp>
          <p:nvSpPr>
            <p:cNvPr id="12" name="CDGlassBottom" hidden="1"/>
            <p:cNvSpPr/>
            <p:nvPr/>
          </p:nvSpPr>
          <p:spPr>
            <a:xfrm rot="16200000">
              <a:off x="676275" y="6134100"/>
              <a:ext cx="381000" cy="266700"/>
            </a:xfrm>
            <a:prstGeom prst="homePlate">
              <a:avLst/>
            </a:prstGeom>
            <a:solidFill>
              <a:schemeClr val="accent1">
                <a:alpha val="0"/>
              </a:schemeClr>
            </a:solidFill>
            <a:effectLst>
              <a:prstShdw prst="shdw14" dist="35921" dir="2700000">
                <a:scrgbClr r="0" g="0" b="0">
                  <a:alpha val="50000"/>
                </a:scrgbClr>
              </a:prst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CDGlassTop" hidden="1"/>
            <p:cNvSpPr/>
            <p:nvPr/>
          </p:nvSpPr>
          <p:spPr>
            <a:xfrm rot="5400000">
              <a:off x="676275" y="5753100"/>
              <a:ext cx="381000" cy="266700"/>
            </a:xfrm>
            <a:prstGeom prst="homePlate">
              <a:avLst/>
            </a:prstGeom>
            <a:solidFill>
              <a:schemeClr val="accent1"/>
            </a:solidFill>
            <a:effectLst>
              <a:prstShdw prst="shdw14" dist="35921" dir="2700000">
                <a:scrgbClr r="0" g="0" b="0">
                  <a:alpha val="50000"/>
                </a:scrgbClr>
              </a:prst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7" name="CDText" hidden="1"/>
            <p:cNvSpPr txBox="1">
              <a:spLocks noChangeArrowheads="1"/>
            </p:cNvSpPr>
            <p:nvPr/>
          </p:nvSpPr>
          <p:spPr bwMode="auto">
            <a:xfrm>
              <a:off x="457200" y="5105400"/>
              <a:ext cx="8382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800" b="1" smtClean="0">
                  <a:latin typeface="Times New Roman" pitchFamily="18" charset="0"/>
                </a:rPr>
                <a:t>10</a:t>
              </a:r>
              <a:endParaRPr lang="en-US" sz="2800" b="1">
                <a:latin typeface="Times New Roman" pitchFamily="18" charset="0"/>
              </a:endParaRPr>
            </a:p>
          </p:txBody>
        </p:sp>
        <p:sp>
          <p:nvSpPr>
            <p:cNvPr id="9" name="CDCapTop" hidden="1"/>
            <p:cNvSpPr/>
            <p:nvPr/>
          </p:nvSpPr>
          <p:spPr>
            <a:xfrm>
              <a:off x="600075" y="5534025"/>
              <a:ext cx="533400" cy="152400"/>
            </a:xfrm>
            <a:prstGeom prst="trapezoid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1"/>
              <a:tileRect/>
            </a:gradFill>
            <a:effectLst>
              <a:prstShdw prst="shdw14" dist="35921" dir="2700000">
                <a:scrgbClr r="0" g="0" b="0">
                  <a:alpha val="50000"/>
                </a:scrgbClr>
              </a:prst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CDCapBottom" hidden="1"/>
            <p:cNvSpPr/>
            <p:nvPr/>
          </p:nvSpPr>
          <p:spPr>
            <a:xfrm rot="10800000">
              <a:off x="600075" y="6467475"/>
              <a:ext cx="533400" cy="152400"/>
            </a:xfrm>
            <a:prstGeom prst="trapezoid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1"/>
              <a:tileRect/>
            </a:gradFill>
            <a:effectLst>
              <a:prstShdw prst="shdw14" dist="35921" dir="2700000">
                <a:scrgbClr r="0" g="0" b="0">
                  <a:alpha val="50000"/>
                </a:scrgbClr>
              </a:prst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ResponseCounter" hidden="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27000" y="1308100"/>
            <a:ext cx="2057400" cy="5422900"/>
            <a:chOff x="190500" y="1054100"/>
            <a:chExt cx="1511300" cy="5422900"/>
          </a:xfrm>
        </p:grpSpPr>
        <p:cxnSp>
          <p:nvCxnSpPr>
            <p:cNvPr id="22" name="RCPole" hidden="1"/>
            <p:cNvCxnSpPr/>
            <p:nvPr/>
          </p:nvCxnSpPr>
          <p:spPr>
            <a:xfrm>
              <a:off x="380579" y="1270000"/>
              <a:ext cx="0" cy="50800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CFlag" hidden="1"/>
            <p:cNvSpPr/>
            <p:nvPr/>
          </p:nvSpPr>
          <p:spPr>
            <a:xfrm>
              <a:off x="431889" y="1674812"/>
              <a:ext cx="1269911" cy="762000"/>
            </a:xfrm>
            <a:prstGeom prst="wav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smtClean="0">
                  <a:latin typeface="Tahoma"/>
                </a:rPr>
                <a:t>29</a:t>
              </a:r>
              <a:endParaRPr lang="en-US" sz="1400" b="1">
                <a:latin typeface="Tahoma"/>
              </a:endParaRPr>
            </a:p>
          </p:txBody>
        </p:sp>
        <p:sp>
          <p:nvSpPr>
            <p:cNvPr id="20" name="RCTop" hidden="1"/>
            <p:cNvSpPr/>
            <p:nvPr/>
          </p:nvSpPr>
          <p:spPr>
            <a:xfrm>
              <a:off x="190500" y="1054100"/>
              <a:ext cx="381324" cy="2540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700" b="1" smtClean="0">
                  <a:solidFill>
                    <a:srgbClr val="FFFFFF"/>
                  </a:solidFill>
                  <a:latin typeface="Tahoma"/>
                </a:rPr>
                <a:t>32</a:t>
              </a:r>
              <a:endParaRPr lang="en-US" sz="700" b="1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21" name="RCBottom" hidden="1"/>
            <p:cNvSpPr/>
            <p:nvPr/>
          </p:nvSpPr>
          <p:spPr>
            <a:xfrm>
              <a:off x="190500" y="6350000"/>
              <a:ext cx="406979" cy="127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8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Bierlein: What is Myth?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525963"/>
          </a:xfrm>
        </p:spPr>
        <p:txBody>
          <a:bodyPr/>
          <a:lstStyle/>
          <a:p>
            <a:pPr eaLnBrk="1" hangingPunct="1"/>
            <a:r>
              <a:rPr lang="en-US" smtClean="0"/>
              <a:t>Language and Myth</a:t>
            </a:r>
          </a:p>
          <a:p>
            <a:pPr eaLnBrk="1" hangingPunct="1"/>
            <a:r>
              <a:rPr lang="en-US" smtClean="0"/>
              <a:t>Time and Myth</a:t>
            </a:r>
          </a:p>
          <a:p>
            <a:pPr eaLnBrk="1" hangingPunct="1"/>
            <a:r>
              <a:rPr lang="en-US" smtClean="0"/>
              <a:t>Sacred Time vs. Profane Time</a:t>
            </a:r>
          </a:p>
          <a:p>
            <a:pPr eaLnBrk="1" hangingPunct="1"/>
            <a:r>
              <a:rPr lang="en-US" smtClean="0"/>
              <a:t>History and Myth</a:t>
            </a:r>
          </a:p>
          <a:p>
            <a:pPr eaLnBrk="1" hangingPunct="1"/>
            <a:r>
              <a:rPr lang="en-US" smtClean="0"/>
              <a:t>Civic Myth</a:t>
            </a:r>
          </a:p>
          <a:p>
            <a:pPr eaLnBrk="1" hangingPunct="1"/>
            <a:r>
              <a:rPr lang="en-US" smtClean="0"/>
              <a:t>Morality and Myth </a:t>
            </a:r>
          </a:p>
        </p:txBody>
      </p:sp>
      <p:pic>
        <p:nvPicPr>
          <p:cNvPr id="38916" name="Picture 4" descr="http://images.amazon.com/images/P/0345381467.01.LZZZZZZ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524000"/>
            <a:ext cx="24479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/>
          <a:lstStyle/>
          <a:p>
            <a:r>
              <a:rPr lang="en-US" dirty="0" smtClean="0"/>
              <a:t>Myths, History </a:t>
            </a:r>
            <a:br>
              <a:rPr lang="en-US" dirty="0" smtClean="0"/>
            </a:br>
            <a:r>
              <a:rPr lang="en-US" dirty="0" smtClean="0"/>
              <a:t>and Material Culture</a:t>
            </a:r>
            <a:endParaRPr lang="en-US" dirty="0"/>
          </a:p>
        </p:txBody>
      </p:sp>
      <p:pic>
        <p:nvPicPr>
          <p:cNvPr id="2053" name="Picture 5" descr="ArchaicTrojanHor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4460875" cy="3657600"/>
          </a:xfrm>
          <a:prstGeom prst="rect">
            <a:avLst/>
          </a:prstGeom>
          <a:noFill/>
        </p:spPr>
      </p:pic>
      <p:pic>
        <p:nvPicPr>
          <p:cNvPr id="2054" name="Picture 6" descr="theseusandminotaur1"/>
          <p:cNvPicPr>
            <a:picLocks noChangeAspect="1" noChangeArrowheads="1"/>
          </p:cNvPicPr>
          <p:nvPr>
            <p:ph type="subTitle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1828800"/>
            <a:ext cx="3748088" cy="3656013"/>
          </a:xfrm>
          <a:noFill/>
          <a:ln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33400" y="5562600"/>
            <a:ext cx="2927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Was there a Troy?</a:t>
            </a:r>
          </a:p>
          <a:p>
            <a:r>
              <a:rPr lang="en-US"/>
              <a:t>Was there a Trojan War?</a:t>
            </a:r>
          </a:p>
          <a:p>
            <a:r>
              <a:rPr lang="en-US"/>
              <a:t>Was there a Trojan Horse?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165725" y="5522913"/>
            <a:ext cx="27368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Was there a labyrinth?</a:t>
            </a:r>
          </a:p>
          <a:p>
            <a:r>
              <a:rPr lang="en-US"/>
              <a:t>Was there a minotaur?</a:t>
            </a:r>
          </a:p>
          <a:p>
            <a:r>
              <a:rPr lang="en-US"/>
              <a:t>Was there a King Minos?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657600" cy="1143000"/>
          </a:xfrm>
        </p:spPr>
        <p:txBody>
          <a:bodyPr/>
          <a:lstStyle/>
          <a:p>
            <a:r>
              <a:rPr lang="en-US"/>
              <a:t>Troy (Ilium)</a:t>
            </a:r>
          </a:p>
        </p:txBody>
      </p:sp>
      <p:pic>
        <p:nvPicPr>
          <p:cNvPr id="16391" name="Picture 7" descr="index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350" y="0"/>
            <a:ext cx="4819650" cy="5686425"/>
          </a:xfrm>
          <a:prstGeom prst="rect">
            <a:avLst/>
          </a:prstGeom>
          <a:noFill/>
        </p:spPr>
      </p:pic>
      <p:pic>
        <p:nvPicPr>
          <p:cNvPr id="16392" name="Picture 8" descr="troy_veronica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362200"/>
            <a:ext cx="4819650" cy="3286125"/>
          </a:xfrm>
          <a:prstGeom prst="rect">
            <a:avLst/>
          </a:prstGeom>
          <a:noFill/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736725" y="5903913"/>
            <a:ext cx="254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Iliad</a:t>
            </a:r>
            <a:r>
              <a:rPr lang="en-US"/>
              <a:t> = the story of Ilium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Odysseus’ Boar Tusk Helmet</a:t>
            </a:r>
            <a:endParaRPr lang="en-US" dirty="0"/>
          </a:p>
        </p:txBody>
      </p:sp>
      <p:pic>
        <p:nvPicPr>
          <p:cNvPr id="29698" name="Picture 2" descr="http://upload.wikimedia.org/wikipedia/commons/archive/4/43/20061216151401!Boar_tusk_helmet_from_Athe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371600"/>
            <a:ext cx="3571875" cy="4762500"/>
          </a:xfrm>
          <a:prstGeom prst="rect">
            <a:avLst/>
          </a:prstGeom>
          <a:noFill/>
        </p:spPr>
      </p:pic>
      <p:pic>
        <p:nvPicPr>
          <p:cNvPr id="29700" name="Picture 4" descr="http://www.hartzler.org/cc307/mycenaean/images/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600200"/>
            <a:ext cx="2981325" cy="319087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274638"/>
            <a:ext cx="4724400" cy="1143000"/>
          </a:xfrm>
        </p:spPr>
        <p:txBody>
          <a:bodyPr/>
          <a:lstStyle/>
          <a:p>
            <a:r>
              <a:rPr lang="en-US" sz="4000"/>
              <a:t>Heinrich Schliemann </a:t>
            </a:r>
          </a:p>
        </p:txBody>
      </p:sp>
      <p:pic>
        <p:nvPicPr>
          <p:cNvPr id="5127" name="Picture 7" descr="schliemann"/>
          <p:cNvPicPr>
            <a:picLocks noChangeAspect="1" noChangeArrowheads="1"/>
          </p:cNvPicPr>
          <p:nvPr/>
        </p:nvPicPr>
        <p:blipFill>
          <a:blip r:embed="rId3" cstate="print"/>
          <a:srcRect l="18750" t="6667" r="23750"/>
          <a:stretch>
            <a:fillRect/>
          </a:stretch>
        </p:blipFill>
        <p:spPr bwMode="auto">
          <a:xfrm>
            <a:off x="5334000" y="2286000"/>
            <a:ext cx="3505200" cy="4267200"/>
          </a:xfrm>
          <a:prstGeom prst="rect">
            <a:avLst/>
          </a:prstGeom>
          <a:noFill/>
        </p:spPr>
      </p:pic>
      <p:pic>
        <p:nvPicPr>
          <p:cNvPr id="5128" name="Picture 8" descr="schlieman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04800"/>
            <a:ext cx="2857500" cy="4286250"/>
          </a:xfrm>
          <a:prstGeom prst="rect">
            <a:avLst/>
          </a:prstGeom>
          <a:noFill/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41325" y="5065713"/>
            <a:ext cx="4511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/>
              <a:t>Born:</a:t>
            </a:r>
            <a:r>
              <a:rPr lang="en-US"/>
              <a:t> January 6, 1822 </a:t>
            </a:r>
            <a:br>
              <a:rPr lang="en-US"/>
            </a:br>
            <a:r>
              <a:rPr lang="en-US"/>
              <a:t>in Neu-Buckow / Mecklenburg, Germany </a:t>
            </a:r>
          </a:p>
          <a:p>
            <a:r>
              <a:rPr lang="en-US" i="1"/>
              <a:t>Died:</a:t>
            </a:r>
            <a:r>
              <a:rPr lang="en-US"/>
              <a:t> December 26, 1890 </a:t>
            </a:r>
            <a:br>
              <a:rPr lang="en-US"/>
            </a:br>
            <a:r>
              <a:rPr lang="en-US"/>
              <a:t>in Naples / Italy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1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LUIDIAENABLED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23"/>
  <p:tag name="FONTSIZE" val="24"/>
  <p:tag name="BULLETTYPE" val="ppBulletArabicPeriod"/>
  <p:tag name="ANSWERTEXT" val="sacred&#10;profane&#10;mealtim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Hourglass"/>
  <p:tag name="CDTIMELIMIT" val="10"/>
  <p:tag name="STYLE" val="4"/>
  <p:tag name="CDTIMELEFT" val="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FlagPole"/>
  <p:tag name="STYL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7DB6599A8114FE5AC504E17F2E003D0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COUNTDOWNSECONDS" val="10"/>
  <p:tag name="QUESTIONALIAS" val="Which of the following is not an example of sacred time?"/>
  <p:tag name="ANSWERSALIAS" val="Christian Eucharist|smicln|a wristwatch|smicln|the Jewish Sabbath|smicln|a football game"/>
  <p:tag name="SLIDEORDER" val="24"/>
  <p:tag name="SLIDEGUID" val="836B1F8A7A064AB79D1E3A7373DC2A67"/>
  <p:tag name="RESPONSESGATHERED" val="True"/>
  <p:tag name="TOTALRESPONSES" val="29"/>
  <p:tag name="RESPONSECOUNT" val="29"/>
  <p:tag name="SLICED" val="False"/>
  <p:tag name="RESPONSES" val="4;2;2;2;2;2;2;2;-;2;2;2;2;2;-;2;2;4;-;2;2;2;2;2;2;2;2;2;2;2;2;2;"/>
  <p:tag name="CHARTSTRINGSTD" val="0 27 0 2"/>
  <p:tag name="CHARTSTRINGREV" val="2 0 27 0"/>
  <p:tag name="CHARTSTRINGSTDPER" val="0 0.931034482758621 0 0.0689655172413793"/>
  <p:tag name="CHARTSTRINGREVPER" val="0.0689655172413793 0 0.931034482758621 0"/>
  <p:tag name="VALUES" val="Incorrect|smicln|Correct|smicln|Incorrect|smicln|Incorrec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7"/>
  <p:tag name="FONTSIZE" val="24"/>
  <p:tag name="BULLETTYPE" val="ppBulletArabicPeriod"/>
  <p:tag name="ANSWERTEXT" val="Christian Eucharist&#10;a wristwatch&#10;the Jewish Sabbath&#10;a football gam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Hourglass"/>
  <p:tag name="CDTIMELIMIT" val="10"/>
  <p:tag name="STYLE" val="4"/>
  <p:tag name="CDTIMELEFT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FlagPole"/>
  <p:tag name="STYLE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7DB6599A8114FE5AC504E17F2E003D0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COUNTDOWNSECONDS" val="10"/>
  <p:tag name="QUESTIONALIAS" val="   the projection of human features or qualities on the divine"/>
  <p:tag name="ANSWERSALIAS" val="theriomorphism|smicln|personification|smicln|anthropomorphism|smicln|aetiology"/>
  <p:tag name="SLIDEORDER" val="23"/>
  <p:tag name="SLIDEGUID" val="7E926D7D29C84388BADBC15C412C89C0"/>
  <p:tag name="VALUES" val="Incorrect|smicln|Incorrect|smicln|Correct|smicln|Incorrect"/>
  <p:tag name="RESPONSESGATHERED" val="True"/>
  <p:tag name="TOTALRESPONSES" val="28"/>
  <p:tag name="RESPONSECOUNT" val="28"/>
  <p:tag name="SLICED" val="False"/>
  <p:tag name="RESPONSES" val="3;3;3;-;3;3;3;3;-;3;3;3;2;3;-;2;3;3;-;3;3;3;3;3;2;3;3;2;3;3;2;3;"/>
  <p:tag name="CHARTSTRINGSTD" val="0 5 23 0"/>
  <p:tag name="CHARTSTRINGREV" val="0 23 5 0"/>
  <p:tag name="CHARTSTRINGSTDPER" val="0 0.178571428571429 0.821428571428571 0"/>
  <p:tag name="CHARTSTRINGREVPER" val="0 0.821428571428571 0.178571428571429 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7"/>
  <p:tag name="FONTSIZE" val="24"/>
  <p:tag name="BULLETTYPE" val="ppBulletArabicPeriod"/>
  <p:tag name="ANSWERTEXT" val="theriomorphism&#10;personification&#10;anthropomorphism&#10;aetiology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FlagPole"/>
  <p:tag name="STYL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Hourglass"/>
  <p:tag name="CDTIMELIMIT" val="10"/>
  <p:tag name="STYLE" val="4"/>
  <p:tag name="CDTIMELEFT" val="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7DB6599A8114FE5AC504E17F2E003D0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COUNTDOWNSECONDS" val="10"/>
  <p:tag name="QUESTIONALIAS" val="A separate time for a separate reality that transcends everyday routine"/>
  <p:tag name="ANSWERSALIAS" val="sacred|smicln|profane|smicln|mealtime"/>
  <p:tag name="VALUES" val="Correct|smicln|Incorrect|smicln|Incorrect"/>
  <p:tag name="SLIDEORDER" val="25"/>
  <p:tag name="SLIDEGUID" val="EBBD7BC2156C4768AE60D51AF1015204"/>
  <p:tag name="RESPONSESGATHERED" val="True"/>
  <p:tag name="TOTALRESPONSES" val="29"/>
  <p:tag name="RESPONSECOUNT" val="29"/>
  <p:tag name="SLICED" val="False"/>
  <p:tag name="RESPONSES" val="1;1;1;1;1;1;1;1;-;1;1;1;1;1;-;1;2;1;-;1;1;2;1;1;1;1;1;1;1;1;1;1;"/>
  <p:tag name="CHARTSTRINGSTD" val="27 2 0"/>
  <p:tag name="CHARTSTRINGREV" val="0 2 27"/>
  <p:tag name="CHARTSTRINGSTDPER" val="0.931034482758621 0.0689655172413793 0"/>
  <p:tag name="CHARTSTRINGREVPER" val="0 0.0689655172413793 0.9310344827586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354</Words>
  <Application>Microsoft Office PowerPoint</Application>
  <PresentationFormat>On-screen Show (4:3)</PresentationFormat>
  <Paragraphs>89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Microsoft Graph Chart</vt:lpstr>
      <vt:lpstr>Bierlein: What is Myth?</vt:lpstr>
      <vt:lpstr>   the projection of human features or qualities on the divine</vt:lpstr>
      <vt:lpstr>A separate time for a separate reality that transcends everyday routine</vt:lpstr>
      <vt:lpstr>Which of the following is not an example of sacred time?</vt:lpstr>
      <vt:lpstr>Bierlein: What is Myth?</vt:lpstr>
      <vt:lpstr>Myths, History  and Material Culture</vt:lpstr>
      <vt:lpstr>Troy (Ilium)</vt:lpstr>
      <vt:lpstr>Odysseus’ Boar Tusk Helmet</vt:lpstr>
      <vt:lpstr>Heinrich Schliemann </vt:lpstr>
      <vt:lpstr>Slide 10</vt:lpstr>
      <vt:lpstr>Hissarlik</vt:lpstr>
      <vt:lpstr>Slide 12</vt:lpstr>
      <vt:lpstr>Slide 13</vt:lpstr>
      <vt:lpstr>Slide 14</vt:lpstr>
      <vt:lpstr>Slide 15</vt:lpstr>
      <vt:lpstr>Slide 16</vt:lpstr>
      <vt:lpstr>Troy Today</vt:lpstr>
      <vt:lpstr>Priam’s Gold</vt:lpstr>
      <vt:lpstr>Important Dates</vt:lpstr>
      <vt:lpstr>Slide 20</vt:lpstr>
      <vt:lpstr>World Tricksters</vt:lpstr>
      <vt:lpstr>Tricksters</vt:lpstr>
      <vt:lpstr>Trickster Characteristics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</dc:creator>
  <cp:lastModifiedBy>Tom</cp:lastModifiedBy>
  <cp:revision>9</cp:revision>
  <dcterms:created xsi:type="dcterms:W3CDTF">2010-01-20T02:05:14Z</dcterms:created>
  <dcterms:modified xsi:type="dcterms:W3CDTF">2010-01-27T00:16:48Z</dcterms:modified>
</cp:coreProperties>
</file>