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69" r:id="rId5"/>
    <p:sldId id="261" r:id="rId6"/>
    <p:sldId id="259" r:id="rId7"/>
    <p:sldId id="260" r:id="rId8"/>
    <p:sldId id="263" r:id="rId9"/>
    <p:sldId id="265" r:id="rId10"/>
    <p:sldId id="268"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0" autoAdjust="0"/>
  </p:normalViewPr>
  <p:slideViewPr>
    <p:cSldViewPr>
      <p:cViewPr varScale="1">
        <p:scale>
          <a:sx n="106" d="100"/>
          <a:sy n="106" d="100"/>
        </p:scale>
        <p:origin x="-16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9144A3-06B1-4590-A344-127E45E2C30B}"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269801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144A3-06B1-4590-A344-127E45E2C30B}"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165198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144A3-06B1-4590-A344-127E45E2C30B}"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269381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144A3-06B1-4590-A344-127E45E2C30B}"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237308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144A3-06B1-4590-A344-127E45E2C30B}"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394867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9144A3-06B1-4590-A344-127E45E2C30B}"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429103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9144A3-06B1-4590-A344-127E45E2C30B}" type="datetimeFigureOut">
              <a:rPr lang="en-US" smtClean="0"/>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257108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9144A3-06B1-4590-A344-127E45E2C30B}"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94842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144A3-06B1-4590-A344-127E45E2C30B}"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16846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144A3-06B1-4590-A344-127E45E2C30B}"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38324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144A3-06B1-4590-A344-127E45E2C30B}"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BD9C3-3454-49B2-90D5-BFB416AE17F2}" type="slidenum">
              <a:rPr lang="en-US" smtClean="0"/>
              <a:t>‹#›</a:t>
            </a:fld>
            <a:endParaRPr lang="en-US"/>
          </a:p>
        </p:txBody>
      </p:sp>
    </p:spTree>
    <p:extLst>
      <p:ext uri="{BB962C8B-B14F-4D97-AF65-F5344CB8AC3E}">
        <p14:creationId xmlns:p14="http://schemas.microsoft.com/office/powerpoint/2010/main" val="152146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144A3-06B1-4590-A344-127E45E2C30B}" type="datetimeFigureOut">
              <a:rPr lang="en-US" smtClean="0"/>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BD9C3-3454-49B2-90D5-BFB416AE17F2}" type="slidenum">
              <a:rPr lang="en-US" smtClean="0"/>
              <a:t>‹#›</a:t>
            </a:fld>
            <a:endParaRPr lang="en-US"/>
          </a:p>
        </p:txBody>
      </p:sp>
    </p:spTree>
    <p:extLst>
      <p:ext uri="{BB962C8B-B14F-4D97-AF65-F5344CB8AC3E}">
        <p14:creationId xmlns:p14="http://schemas.microsoft.com/office/powerpoint/2010/main" val="3260746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Suovetaurilia"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Roman Animal Sacrifice</a:t>
            </a:r>
            <a:endParaRPr lang="en-US" dirty="0"/>
          </a:p>
        </p:txBody>
      </p:sp>
      <p:sp>
        <p:nvSpPr>
          <p:cNvPr id="3" name="Subtitle 2"/>
          <p:cNvSpPr>
            <a:spLocks noGrp="1"/>
          </p:cNvSpPr>
          <p:nvPr>
            <p:ph type="subTitle" idx="1"/>
          </p:nvPr>
        </p:nvSpPr>
        <p:spPr/>
        <p:txBody>
          <a:bodyPr/>
          <a:lstStyle/>
          <a:p>
            <a:endParaRPr lang="en-US"/>
          </a:p>
        </p:txBody>
      </p:sp>
      <p:pic>
        <p:nvPicPr>
          <p:cNvPr id="4" name="Picture 3" descr="http://upload.wikimedia.org/wikipedia/en/b/bb/Suovetaurilia.jp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19400"/>
            <a:ext cx="5715000" cy="2743200"/>
          </a:xfrm>
          <a:prstGeom prst="rect">
            <a:avLst/>
          </a:prstGeom>
          <a:noFill/>
          <a:ln>
            <a:noFill/>
          </a:ln>
        </p:spPr>
      </p:pic>
    </p:spTree>
    <p:extLst>
      <p:ext uri="{BB962C8B-B14F-4D97-AF65-F5344CB8AC3E}">
        <p14:creationId xmlns:p14="http://schemas.microsoft.com/office/powerpoint/2010/main" val="729512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4" descr="http://www.romanreligion.org/content/wp-content/uploads/SescepitaCoin.jpg"/>
          <p:cNvPicPr>
            <a:picLocks noChangeAspect="1" noChangeArrowheads="1"/>
          </p:cNvPicPr>
          <p:nvPr/>
        </p:nvPicPr>
        <p:blipFill>
          <a:blip r:embed="rId2" cstate="print"/>
          <a:srcRect/>
          <a:stretch>
            <a:fillRect/>
          </a:stretch>
        </p:blipFill>
        <p:spPr bwMode="auto">
          <a:xfrm>
            <a:off x="2743200" y="685800"/>
            <a:ext cx="3332716" cy="3200400"/>
          </a:xfrm>
          <a:prstGeom prst="rect">
            <a:avLst/>
          </a:prstGeom>
          <a:noFill/>
        </p:spPr>
      </p:pic>
      <p:sp>
        <p:nvSpPr>
          <p:cNvPr id="8" name="Rectangle 7"/>
          <p:cNvSpPr/>
          <p:nvPr/>
        </p:nvSpPr>
        <p:spPr>
          <a:xfrm>
            <a:off x="2438400" y="4114800"/>
            <a:ext cx="4572000" cy="1200329"/>
          </a:xfrm>
          <a:prstGeom prst="rect">
            <a:avLst/>
          </a:prstGeom>
        </p:spPr>
        <p:txBody>
          <a:bodyPr>
            <a:spAutoFit/>
          </a:bodyPr>
          <a:lstStyle/>
          <a:p>
            <a:r>
              <a:rPr lang="en-US" dirty="0" smtClean="0"/>
              <a:t>A denarius minted in Rome by P. Galba (69BC), shows the </a:t>
            </a:r>
            <a:r>
              <a:rPr lang="en-US" dirty="0" err="1" smtClean="0"/>
              <a:t>secespita</a:t>
            </a:r>
            <a:r>
              <a:rPr lang="en-US" dirty="0" smtClean="0"/>
              <a:t> (sacrificial knife), </a:t>
            </a:r>
            <a:r>
              <a:rPr lang="en-US" dirty="0" err="1" smtClean="0"/>
              <a:t>simplum</a:t>
            </a:r>
            <a:r>
              <a:rPr lang="en-US" dirty="0" smtClean="0"/>
              <a:t> (blood-catching vessel) and secures (axe) used in Roman sacrificial ritual. </a:t>
            </a:r>
            <a:endParaRPr lang="en-US" dirty="0"/>
          </a:p>
        </p:txBody>
      </p:sp>
    </p:spTree>
    <p:extLst>
      <p:ext uri="{BB962C8B-B14F-4D97-AF65-F5344CB8AC3E}">
        <p14:creationId xmlns:p14="http://schemas.microsoft.com/office/powerpoint/2010/main" val="213170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http://www.romanreligion.org/content/wp-content/uploads/altarCManlius.jpg"/>
          <p:cNvPicPr>
            <a:picLocks noChangeAspect="1" noChangeArrowheads="1"/>
          </p:cNvPicPr>
          <p:nvPr/>
        </p:nvPicPr>
        <p:blipFill>
          <a:blip r:embed="rId2" cstate="print"/>
          <a:srcRect/>
          <a:stretch>
            <a:fillRect/>
          </a:stretch>
        </p:blipFill>
        <p:spPr bwMode="auto">
          <a:xfrm>
            <a:off x="2133600" y="304800"/>
            <a:ext cx="4743450" cy="4324350"/>
          </a:xfrm>
          <a:prstGeom prst="rect">
            <a:avLst/>
          </a:prstGeom>
          <a:noFill/>
        </p:spPr>
      </p:pic>
      <p:sp>
        <p:nvSpPr>
          <p:cNvPr id="7" name="Rectangle 6"/>
          <p:cNvSpPr/>
          <p:nvPr/>
        </p:nvSpPr>
        <p:spPr>
          <a:xfrm>
            <a:off x="228600" y="5103674"/>
            <a:ext cx="8763000" cy="1754326"/>
          </a:xfrm>
          <a:prstGeom prst="rect">
            <a:avLst/>
          </a:prstGeom>
        </p:spPr>
        <p:txBody>
          <a:bodyPr wrap="square">
            <a:spAutoFit/>
          </a:bodyPr>
          <a:lstStyle/>
          <a:p>
            <a:r>
              <a:rPr lang="en-US" dirty="0" smtClean="0"/>
              <a:t>An Augustan-period altar from </a:t>
            </a:r>
            <a:r>
              <a:rPr lang="en-US" dirty="0" err="1" smtClean="0"/>
              <a:t>Cervetari</a:t>
            </a:r>
            <a:r>
              <a:rPr lang="en-US" dirty="0" smtClean="0"/>
              <a:t> dedicated to Gaius Manlius shows a male figure with his toga pulled over his head pouring wine onto an altar before which two kneeling </a:t>
            </a:r>
            <a:r>
              <a:rPr lang="en-US" dirty="0" err="1" smtClean="0"/>
              <a:t>victimarii</a:t>
            </a:r>
            <a:r>
              <a:rPr lang="en-US" dirty="0" smtClean="0"/>
              <a:t> hold the head of a bull while another prepares to swing the sacrificial axe. Behind the bull another </a:t>
            </a:r>
            <a:r>
              <a:rPr lang="en-US" dirty="0" err="1" smtClean="0"/>
              <a:t>victimarius</a:t>
            </a:r>
            <a:r>
              <a:rPr lang="en-US" dirty="0" smtClean="0"/>
              <a:t> holds the hammer used to stun the bull in his right hand and a plate with </a:t>
            </a:r>
            <a:r>
              <a:rPr lang="en-US" dirty="0" err="1" smtClean="0"/>
              <a:t>mola</a:t>
            </a:r>
            <a:r>
              <a:rPr lang="en-US" dirty="0" smtClean="0"/>
              <a:t> salsa in his left. In front of him stand a flute player and a </a:t>
            </a:r>
            <a:r>
              <a:rPr lang="en-US" dirty="0" err="1" smtClean="0"/>
              <a:t>camillus</a:t>
            </a:r>
            <a:r>
              <a:rPr lang="en-US" dirty="0" smtClean="0"/>
              <a:t> (boy sacrificial attendant). Vatican Museums, Rome</a:t>
            </a:r>
            <a:endParaRPr lang="en-US" dirty="0"/>
          </a:p>
        </p:txBody>
      </p:sp>
    </p:spTree>
    <p:extLst>
      <p:ext uri="{BB962C8B-B14F-4D97-AF65-F5344CB8AC3E}">
        <p14:creationId xmlns:p14="http://schemas.microsoft.com/office/powerpoint/2010/main" val="151592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toms\AppData\Local\Microsoft\Windows\Temporary Internet Files\Content.Outlook\PKEQ9X7P\Aldrete - Sacri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85950"/>
            <a:ext cx="36576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Roman Sacrifice</a:t>
            </a:r>
            <a:br>
              <a:rPr lang="en-US" dirty="0" smtClean="0"/>
            </a:br>
            <a:endParaRPr lang="en-US" dirty="0"/>
          </a:p>
        </p:txBody>
      </p:sp>
      <p:sp>
        <p:nvSpPr>
          <p:cNvPr id="3" name="Content Placeholder 2"/>
          <p:cNvSpPr>
            <a:spLocks noGrp="1"/>
          </p:cNvSpPr>
          <p:nvPr>
            <p:ph idx="1"/>
          </p:nvPr>
        </p:nvSpPr>
        <p:spPr>
          <a:xfrm>
            <a:off x="457200" y="990600"/>
            <a:ext cx="8229600" cy="5562600"/>
          </a:xfrm>
        </p:spPr>
        <p:txBody>
          <a:bodyPr>
            <a:normAutofit fontScale="55000" lnSpcReduction="20000"/>
          </a:bodyPr>
          <a:lstStyle/>
          <a:p>
            <a:pPr marL="0" lvl="0" indent="0">
              <a:buNone/>
            </a:pPr>
            <a:r>
              <a:rPr lang="en-US" dirty="0" smtClean="0"/>
              <a:t>1. Lustration </a:t>
            </a:r>
            <a:r>
              <a:rPr lang="en-US" dirty="0"/>
              <a:t>(Purification)</a:t>
            </a:r>
          </a:p>
          <a:p>
            <a:pPr lvl="1">
              <a:buFont typeface="Arial" panose="020B0604020202020204" pitchFamily="34" charset="0"/>
              <a:buChar char="•"/>
            </a:pPr>
            <a:r>
              <a:rPr lang="en-US" dirty="0"/>
              <a:t>Circular procession around the victim, usually three times</a:t>
            </a:r>
          </a:p>
          <a:p>
            <a:pPr marL="0" lvl="0" indent="0">
              <a:buNone/>
            </a:pPr>
            <a:r>
              <a:rPr lang="en-US" dirty="0" smtClean="0"/>
              <a:t>2. Procession </a:t>
            </a:r>
            <a:r>
              <a:rPr lang="en-US" dirty="0"/>
              <a:t>to the altar</a:t>
            </a:r>
          </a:p>
          <a:p>
            <a:pPr marL="0" lvl="0" indent="0">
              <a:buNone/>
            </a:pPr>
            <a:r>
              <a:rPr lang="en-US" dirty="0" smtClean="0"/>
              <a:t>3. </a:t>
            </a:r>
            <a:r>
              <a:rPr lang="en-US" dirty="0" err="1" smtClean="0"/>
              <a:t>Praefatio</a:t>
            </a:r>
            <a:r>
              <a:rPr lang="en-US" dirty="0" smtClean="0"/>
              <a:t> </a:t>
            </a:r>
            <a:r>
              <a:rPr lang="en-US" dirty="0"/>
              <a:t>(Preface)</a:t>
            </a:r>
          </a:p>
          <a:p>
            <a:pPr lvl="1">
              <a:buFont typeface="Arial" panose="020B0604020202020204" pitchFamily="34" charset="0"/>
              <a:buChar char="•"/>
            </a:pPr>
            <a:r>
              <a:rPr lang="en-US" dirty="0"/>
              <a:t>Offerings of incense and wine on the altar</a:t>
            </a:r>
          </a:p>
          <a:p>
            <a:pPr lvl="1">
              <a:buFont typeface="Arial" panose="020B0604020202020204" pitchFamily="34" charset="0"/>
              <a:buChar char="•"/>
            </a:pPr>
            <a:r>
              <a:rPr lang="en-US" dirty="0"/>
              <a:t>The opening of ritual space</a:t>
            </a:r>
          </a:p>
          <a:p>
            <a:pPr marL="0" lvl="0" indent="0">
              <a:buNone/>
            </a:pPr>
            <a:r>
              <a:rPr lang="en-US" dirty="0" smtClean="0"/>
              <a:t>4. </a:t>
            </a:r>
            <a:r>
              <a:rPr lang="en-US" dirty="0" err="1" smtClean="0"/>
              <a:t>Immolatio</a:t>
            </a:r>
            <a:endParaRPr lang="en-US" dirty="0" smtClean="0"/>
          </a:p>
          <a:p>
            <a:pPr marL="857250" lvl="1" indent="-457200">
              <a:buFont typeface="Arial" panose="020B0604020202020204" pitchFamily="34" charset="0"/>
              <a:buChar char="•"/>
            </a:pPr>
            <a:r>
              <a:rPr lang="en-US" dirty="0"/>
              <a:t>	</a:t>
            </a:r>
            <a:r>
              <a:rPr lang="en-US" dirty="0" smtClean="0"/>
              <a:t>Pouring of wine over victim’s head</a:t>
            </a:r>
          </a:p>
          <a:p>
            <a:pPr marL="857250" lvl="1" indent="-457200">
              <a:buFont typeface="Arial" panose="020B0604020202020204" pitchFamily="34" charset="0"/>
              <a:buChar char="•"/>
            </a:pPr>
            <a:r>
              <a:rPr lang="en-US" dirty="0" smtClean="0"/>
              <a:t>Sprinkling </a:t>
            </a:r>
            <a:r>
              <a:rPr lang="en-US" dirty="0"/>
              <a:t>back with salted </a:t>
            </a:r>
            <a:r>
              <a:rPr lang="en-US" dirty="0" smtClean="0"/>
              <a:t>flour</a:t>
            </a:r>
          </a:p>
          <a:p>
            <a:pPr marL="857250" lvl="1" indent="-457200">
              <a:buFont typeface="Arial" panose="020B0604020202020204" pitchFamily="34" charset="0"/>
              <a:buChar char="•"/>
            </a:pPr>
            <a:r>
              <a:rPr lang="en-US" dirty="0" smtClean="0"/>
              <a:t>Passing </a:t>
            </a:r>
            <a:r>
              <a:rPr lang="en-US" dirty="0"/>
              <a:t>sacrificial knife over victim’s </a:t>
            </a:r>
            <a:r>
              <a:rPr lang="en-US" dirty="0" smtClean="0"/>
              <a:t>spine</a:t>
            </a:r>
          </a:p>
          <a:p>
            <a:pPr marL="857250" lvl="1" indent="-457200">
              <a:buFont typeface="Arial" panose="020B0604020202020204" pitchFamily="34" charset="0"/>
              <a:buChar char="•"/>
            </a:pPr>
            <a:r>
              <a:rPr lang="en-US" dirty="0" smtClean="0"/>
              <a:t>Prayers </a:t>
            </a:r>
            <a:r>
              <a:rPr lang="en-US" dirty="0"/>
              <a:t>transferring the victim from human to divine possession</a:t>
            </a:r>
          </a:p>
          <a:p>
            <a:pPr marL="0" lvl="0" indent="0">
              <a:buNone/>
            </a:pPr>
            <a:r>
              <a:rPr lang="en-US" dirty="0" smtClean="0"/>
              <a:t>5. Slaughtering</a:t>
            </a:r>
            <a:endParaRPr lang="en-US" dirty="0"/>
          </a:p>
          <a:p>
            <a:pPr lvl="1">
              <a:buFont typeface="Arial" panose="020B0604020202020204" pitchFamily="34" charset="0"/>
              <a:buChar char="•"/>
            </a:pPr>
            <a:r>
              <a:rPr lang="en-US" dirty="0"/>
              <a:t>  	Victim is felled and butchered.</a:t>
            </a:r>
          </a:p>
          <a:p>
            <a:pPr lvl="1">
              <a:buFont typeface="Arial" panose="020B0604020202020204" pitchFamily="34" charset="0"/>
              <a:buChar char="•"/>
            </a:pPr>
            <a:r>
              <a:rPr lang="en-US" dirty="0"/>
              <a:t>	The corpse is opened up and the vital organs inspected. (If the vital organs look 		</a:t>
            </a:r>
            <a:r>
              <a:rPr lang="en-US" dirty="0" smtClean="0"/>
              <a:t>suspicious</a:t>
            </a:r>
            <a:r>
              <a:rPr lang="en-US" dirty="0"/>
              <a:t>, the sacrifice needs to begin again with a different victim</a:t>
            </a:r>
            <a:r>
              <a:rPr lang="en-US" dirty="0" smtClean="0"/>
              <a:t>.)</a:t>
            </a:r>
          </a:p>
          <a:p>
            <a:pPr marL="0" indent="0">
              <a:buNone/>
            </a:pPr>
            <a:r>
              <a:rPr lang="en-US" dirty="0" smtClean="0"/>
              <a:t>6. Banquet</a:t>
            </a:r>
            <a:endParaRPr lang="en-US" dirty="0"/>
          </a:p>
          <a:p>
            <a:pPr lvl="1">
              <a:buFont typeface="Arial" panose="020B0604020202020204" pitchFamily="34" charset="0"/>
              <a:buChar char="•"/>
            </a:pPr>
            <a:r>
              <a:rPr lang="en-US" dirty="0"/>
              <a:t>Beheading of the victim</a:t>
            </a:r>
          </a:p>
          <a:p>
            <a:pPr lvl="1">
              <a:buFont typeface="Arial" panose="020B0604020202020204" pitchFamily="34" charset="0"/>
              <a:buChar char="•"/>
            </a:pPr>
            <a:r>
              <a:rPr lang="en-US" dirty="0"/>
              <a:t>Vital organs are set aside and prepared as offerings to the gods (either boiled or </a:t>
            </a:r>
            <a:r>
              <a:rPr lang="en-US" dirty="0" smtClean="0"/>
              <a:t>roasted</a:t>
            </a:r>
            <a:r>
              <a:rPr lang="en-US" dirty="0"/>
              <a:t>)</a:t>
            </a:r>
          </a:p>
          <a:p>
            <a:pPr lvl="1">
              <a:buFont typeface="Arial" panose="020B0604020202020204" pitchFamily="34" charset="0"/>
              <a:buChar char="•"/>
            </a:pPr>
            <a:r>
              <a:rPr lang="en-US" dirty="0"/>
              <a:t>Then the meat of the victim was cooked and eaten in a sacrificial meal.</a:t>
            </a:r>
          </a:p>
          <a:p>
            <a:endParaRPr lang="en-US" dirty="0"/>
          </a:p>
        </p:txBody>
      </p:sp>
    </p:spTree>
    <p:extLst>
      <p:ext uri="{BB962C8B-B14F-4D97-AF65-F5344CB8AC3E}">
        <p14:creationId xmlns:p14="http://schemas.microsoft.com/office/powerpoint/2010/main" val="411243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Suovetaurilia</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http://upload.wikimedia.org/wikipedia/en/b/bb/Suovetaurilia.jpg"/>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057400"/>
            <a:ext cx="5715000" cy="2743200"/>
          </a:xfrm>
          <a:prstGeom prst="rect">
            <a:avLst/>
          </a:prstGeom>
          <a:noFill/>
          <a:ln>
            <a:noFill/>
          </a:ln>
        </p:spPr>
      </p:pic>
      <p:sp>
        <p:nvSpPr>
          <p:cNvPr id="8" name="Rectangle 7"/>
          <p:cNvSpPr/>
          <p:nvPr/>
        </p:nvSpPr>
        <p:spPr>
          <a:xfrm>
            <a:off x="1066800" y="5105400"/>
            <a:ext cx="7543800" cy="1200329"/>
          </a:xfrm>
          <a:prstGeom prst="rect">
            <a:avLst/>
          </a:prstGeom>
        </p:spPr>
        <p:txBody>
          <a:bodyPr wrap="square">
            <a:spAutoFit/>
          </a:bodyPr>
          <a:lstStyle/>
          <a:p>
            <a:r>
              <a:rPr lang="en-US" dirty="0" smtClean="0"/>
              <a:t>The </a:t>
            </a:r>
            <a:r>
              <a:rPr lang="en-US" dirty="0" err="1" smtClean="0"/>
              <a:t>suovetaurilia</a:t>
            </a:r>
            <a:r>
              <a:rPr lang="en-US" dirty="0" smtClean="0"/>
              <a:t> or </a:t>
            </a:r>
            <a:r>
              <a:rPr lang="en-US" dirty="0" err="1" smtClean="0"/>
              <a:t>suovitaurilia</a:t>
            </a:r>
            <a:r>
              <a:rPr lang="en-US" dirty="0" smtClean="0"/>
              <a:t> : the sacrifice of a pig (</a:t>
            </a:r>
            <a:r>
              <a:rPr lang="en-US" dirty="0" err="1" smtClean="0"/>
              <a:t>sus</a:t>
            </a:r>
            <a:r>
              <a:rPr lang="en-US" dirty="0" smtClean="0"/>
              <a:t>), a sheep (</a:t>
            </a:r>
            <a:r>
              <a:rPr lang="en-US" dirty="0" err="1" smtClean="0"/>
              <a:t>ovis</a:t>
            </a:r>
            <a:r>
              <a:rPr lang="en-US" dirty="0" smtClean="0"/>
              <a:t>) and a bull (</a:t>
            </a:r>
            <a:r>
              <a:rPr lang="en-US" dirty="0" err="1" smtClean="0"/>
              <a:t>taurus</a:t>
            </a:r>
            <a:r>
              <a:rPr lang="en-US" dirty="0" smtClean="0"/>
              <a:t>) to the deity Mars to bless and purify land (</a:t>
            </a:r>
            <a:r>
              <a:rPr lang="en-US" dirty="0" err="1"/>
              <a:t>l</a:t>
            </a:r>
            <a:r>
              <a:rPr lang="en-US" dirty="0" err="1" smtClean="0"/>
              <a:t>ustratio</a:t>
            </a:r>
            <a:r>
              <a:rPr lang="en-US" dirty="0" smtClean="0"/>
              <a:t>).</a:t>
            </a:r>
          </a:p>
          <a:p>
            <a:endParaRPr lang="en-US" dirty="0"/>
          </a:p>
          <a:p>
            <a:r>
              <a:rPr lang="en-US" dirty="0" smtClean="0">
                <a:hlinkClick r:id="rId3"/>
              </a:rPr>
              <a:t>http://en.wikipedia.org/wiki/Suovetaurilia</a:t>
            </a:r>
            <a:r>
              <a:rPr lang="en-US" dirty="0" smtClean="0"/>
              <a:t> </a:t>
            </a:r>
            <a:endParaRPr lang="en-US" dirty="0"/>
          </a:p>
        </p:txBody>
      </p:sp>
    </p:spTree>
    <p:extLst>
      <p:ext uri="{BB962C8B-B14F-4D97-AF65-F5344CB8AC3E}">
        <p14:creationId xmlns:p14="http://schemas.microsoft.com/office/powerpoint/2010/main" val="113635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609600" y="1299883"/>
            <a:ext cx="8229600" cy="39260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lvl="0" eaLnBrk="0" hangingPunct="0"/>
            <a:r>
              <a:rPr lang="en-US" altLang="en-US" dirty="0"/>
              <a:t>The ritual is preserved in Cato the Elder's De </a:t>
            </a:r>
            <a:r>
              <a:rPr lang="en-US" altLang="en-US" dirty="0" err="1"/>
              <a:t>Agri</a:t>
            </a:r>
            <a:r>
              <a:rPr lang="en-US" altLang="en-US" dirty="0"/>
              <a:t> </a:t>
            </a:r>
            <a:r>
              <a:rPr lang="en-US" altLang="en-US" dirty="0" err="1"/>
              <a:t>Cultura</a:t>
            </a:r>
            <a:r>
              <a:rPr lang="en-US" altLang="en-US" dirty="0"/>
              <a:t>, "On Agriculture". </a:t>
            </a:r>
            <a:endParaRPr lang="en-US" altLang="en-US" dirty="0" smtClean="0"/>
          </a:p>
          <a:p>
            <a:pPr lvl="0" eaLnBrk="0" hangingPunct="0"/>
            <a:endParaRPr lang="en-US" altLang="en-US" dirty="0"/>
          </a:p>
          <a:p>
            <a:pPr lvl="0" eaLnBrk="0" hangingPunct="0"/>
            <a:r>
              <a:rPr lang="en-US" altLang="en-US" dirty="0" smtClean="0"/>
              <a:t>The </a:t>
            </a:r>
            <a:r>
              <a:rPr lang="en-US" altLang="en-US" dirty="0"/>
              <a:t>first step was to lead the three animals around the boundaries f the land to be blessed, pronouncing the following words</a:t>
            </a:r>
            <a:r>
              <a:rPr lang="en-US" altLang="en-US" dirty="0" smtClean="0"/>
              <a:t>:</a:t>
            </a:r>
          </a:p>
          <a:p>
            <a:pPr lvl="0" eaLnBrk="0" hangingPunct="0"/>
            <a:endParaRPr lang="en-US" altLang="en-US" dirty="0"/>
          </a:p>
          <a:p>
            <a:pPr lvl="0" eaLnBrk="0" hangingPunct="0"/>
            <a:r>
              <a:rPr lang="en-US" altLang="en-US" i="1" dirty="0"/>
              <a:t>Cum </a:t>
            </a:r>
            <a:r>
              <a:rPr lang="en-US" altLang="en-US" i="1" dirty="0" err="1"/>
              <a:t>divis</a:t>
            </a:r>
            <a:r>
              <a:rPr lang="en-US" altLang="en-US" i="1" dirty="0"/>
              <a:t> </a:t>
            </a:r>
            <a:r>
              <a:rPr lang="en-US" altLang="en-US" i="1" dirty="0" err="1"/>
              <a:t>volentibus</a:t>
            </a:r>
            <a:r>
              <a:rPr lang="en-US" altLang="en-US" i="1" dirty="0"/>
              <a:t> </a:t>
            </a:r>
            <a:r>
              <a:rPr lang="en-US" altLang="en-US" i="1" dirty="0" err="1"/>
              <a:t>quodque</a:t>
            </a:r>
            <a:r>
              <a:rPr lang="en-US" altLang="en-US" i="1" dirty="0"/>
              <a:t> </a:t>
            </a:r>
            <a:r>
              <a:rPr lang="en-US" altLang="en-US" i="1" dirty="0" err="1"/>
              <a:t>bene</a:t>
            </a:r>
            <a:r>
              <a:rPr lang="en-US" altLang="en-US" i="1" dirty="0"/>
              <a:t> </a:t>
            </a:r>
            <a:r>
              <a:rPr lang="en-US" altLang="en-US" i="1" dirty="0" err="1"/>
              <a:t>eveniat</a:t>
            </a:r>
            <a:r>
              <a:rPr lang="en-US" altLang="en-US" i="1" dirty="0"/>
              <a:t>, </a:t>
            </a:r>
            <a:r>
              <a:rPr lang="en-US" altLang="en-US" i="1" dirty="0" err="1"/>
              <a:t>mando</a:t>
            </a:r>
            <a:r>
              <a:rPr lang="en-US" altLang="en-US" i="1" dirty="0"/>
              <a:t> </a:t>
            </a:r>
            <a:r>
              <a:rPr lang="en-US" altLang="en-US" i="1" dirty="0" err="1"/>
              <a:t>tibi</a:t>
            </a:r>
            <a:r>
              <a:rPr lang="en-US" altLang="en-US" i="1" dirty="0"/>
              <a:t>, Mani, </a:t>
            </a:r>
            <a:r>
              <a:rPr lang="en-US" altLang="en-US" i="1" dirty="0" err="1"/>
              <a:t>uti</a:t>
            </a:r>
            <a:r>
              <a:rPr lang="en-US" altLang="en-US" i="1" dirty="0"/>
              <a:t> </a:t>
            </a:r>
            <a:r>
              <a:rPr lang="en-US" altLang="en-US" i="1" dirty="0" err="1"/>
              <a:t>illace</a:t>
            </a:r>
            <a:r>
              <a:rPr lang="en-US" altLang="en-US" i="1" dirty="0"/>
              <a:t> </a:t>
            </a:r>
            <a:r>
              <a:rPr lang="en-US" altLang="en-US" i="1" dirty="0" err="1"/>
              <a:t>suovitaurilia</a:t>
            </a:r>
            <a:r>
              <a:rPr lang="en-US" altLang="en-US" i="1" dirty="0"/>
              <a:t> </a:t>
            </a:r>
            <a:r>
              <a:rPr lang="en-US" altLang="en-US" i="1" dirty="0" err="1"/>
              <a:t>fundum</a:t>
            </a:r>
            <a:r>
              <a:rPr lang="en-US" altLang="en-US" i="1" dirty="0"/>
              <a:t> </a:t>
            </a:r>
            <a:r>
              <a:rPr lang="en-US" altLang="en-US" i="1" dirty="0" err="1"/>
              <a:t>agrum</a:t>
            </a:r>
            <a:r>
              <a:rPr lang="en-US" altLang="en-US" i="1" dirty="0"/>
              <a:t> </a:t>
            </a:r>
            <a:r>
              <a:rPr lang="en-US" altLang="en-US" i="1" dirty="0" err="1"/>
              <a:t>terramque</a:t>
            </a:r>
            <a:r>
              <a:rPr lang="en-US" altLang="en-US" i="1" dirty="0"/>
              <a:t> </a:t>
            </a:r>
            <a:r>
              <a:rPr lang="en-US" altLang="en-US" i="1" dirty="0" err="1"/>
              <a:t>meam</a:t>
            </a:r>
            <a:r>
              <a:rPr lang="en-US" altLang="en-US" i="1" dirty="0"/>
              <a:t> quota ex parte </a:t>
            </a:r>
            <a:r>
              <a:rPr lang="en-US" altLang="en-US" i="1" dirty="0" err="1"/>
              <a:t>sive</a:t>
            </a:r>
            <a:r>
              <a:rPr lang="en-US" altLang="en-US" i="1" dirty="0"/>
              <a:t> </a:t>
            </a:r>
            <a:r>
              <a:rPr lang="en-US" altLang="en-US" i="1" dirty="0" err="1"/>
              <a:t>circumagi</a:t>
            </a:r>
            <a:r>
              <a:rPr lang="en-US" altLang="en-US" i="1" dirty="0"/>
              <a:t> </a:t>
            </a:r>
            <a:r>
              <a:rPr lang="en-US" altLang="en-US" i="1" dirty="0" err="1"/>
              <a:t>sive</a:t>
            </a:r>
            <a:r>
              <a:rPr lang="en-US" altLang="en-US" i="1" dirty="0"/>
              <a:t> </a:t>
            </a:r>
            <a:r>
              <a:rPr lang="en-US" altLang="en-US" i="1" dirty="0" err="1"/>
              <a:t>circumferenda</a:t>
            </a:r>
            <a:r>
              <a:rPr lang="en-US" altLang="en-US" i="1" dirty="0"/>
              <a:t> </a:t>
            </a:r>
            <a:r>
              <a:rPr lang="en-US" altLang="en-US" i="1" dirty="0" err="1"/>
              <a:t>censeas</a:t>
            </a:r>
            <a:r>
              <a:rPr lang="en-US" altLang="en-US" i="1" dirty="0"/>
              <a:t>, </a:t>
            </a:r>
            <a:r>
              <a:rPr lang="en-US" altLang="en-US" i="1" dirty="0" err="1"/>
              <a:t>uti</a:t>
            </a:r>
            <a:r>
              <a:rPr lang="en-US" altLang="en-US" i="1" dirty="0"/>
              <a:t> cures </a:t>
            </a:r>
            <a:r>
              <a:rPr lang="en-US" altLang="en-US" i="1" dirty="0" err="1"/>
              <a:t>lustrare</a:t>
            </a:r>
            <a:r>
              <a:rPr lang="en-US" altLang="en-US" i="1" dirty="0" smtClean="0"/>
              <a:t>.</a:t>
            </a:r>
          </a:p>
          <a:p>
            <a:pPr lvl="0" eaLnBrk="0" hangingPunct="0"/>
            <a:endParaRPr lang="en-US" altLang="en-US" i="1" dirty="0"/>
          </a:p>
          <a:p>
            <a:pPr lvl="0" eaLnBrk="0" hangingPunct="0"/>
            <a:r>
              <a:rPr lang="en-US" altLang="en-US" dirty="0"/>
              <a:t>"That with the good help of the gods success may crown our work, I bid thee, </a:t>
            </a:r>
            <a:r>
              <a:rPr lang="en-US" altLang="en-US" dirty="0" err="1"/>
              <a:t>Manius</a:t>
            </a:r>
            <a:r>
              <a:rPr lang="en-US" altLang="en-US" dirty="0"/>
              <a:t>, to take care to purify my farm, my land, my ground with this </a:t>
            </a:r>
            <a:r>
              <a:rPr lang="en-US" altLang="en-US" dirty="0" err="1"/>
              <a:t>suovetaurilia</a:t>
            </a:r>
            <a:r>
              <a:rPr lang="en-US" altLang="en-US" dirty="0"/>
              <a:t>, in whatever part thou </a:t>
            </a:r>
          </a:p>
          <a:p>
            <a:pPr lvl="0" eaLnBrk="0" hangingPunct="0"/>
            <a:r>
              <a:rPr lang="en-US" altLang="en-US" dirty="0" err="1"/>
              <a:t>thinkest</a:t>
            </a:r>
            <a:r>
              <a:rPr lang="en-US" altLang="en-US" dirty="0"/>
              <a:t> best for them to be driven or carried around."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2583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2"/>
          <p:cNvSpPr>
            <a:spLocks noChangeArrowheads="1"/>
          </p:cNvSpPr>
          <p:nvPr/>
        </p:nvSpPr>
        <p:spPr bwMode="auto">
          <a:xfrm>
            <a:off x="0" y="-162537"/>
            <a:ext cx="256464" cy="3250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31740" rIns="0" bIns="1587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5" name="Rectangle 4"/>
          <p:cNvSpPr/>
          <p:nvPr/>
        </p:nvSpPr>
        <p:spPr>
          <a:xfrm>
            <a:off x="533400" y="1397675"/>
            <a:ext cx="7848600" cy="4462760"/>
          </a:xfrm>
          <a:prstGeom prst="rect">
            <a:avLst/>
          </a:prstGeom>
        </p:spPr>
        <p:txBody>
          <a:bodyPr wrap="square">
            <a:spAutoFit/>
          </a:bodyPr>
          <a:lstStyle/>
          <a:p>
            <a:pPr lvl="0" eaLnBrk="0" fontAlgn="base" hangingPunct="0">
              <a:spcBef>
                <a:spcPct val="0"/>
              </a:spcBef>
              <a:spcAft>
                <a:spcPct val="0"/>
              </a:spcAft>
            </a:pPr>
            <a:r>
              <a:rPr lang="en-US" altLang="en-US" sz="1400" dirty="0" smtClean="0">
                <a:latin typeface="Arial" charset="0"/>
                <a:cs typeface="Arial" charset="0"/>
              </a:rPr>
              <a:t>Mars pater, </a:t>
            </a:r>
            <a:r>
              <a:rPr lang="en-US" altLang="en-US" sz="1400" dirty="0" err="1" smtClean="0">
                <a:latin typeface="Arial" charset="0"/>
                <a:cs typeface="Arial" charset="0"/>
              </a:rPr>
              <a:t>te</a:t>
            </a:r>
            <a:r>
              <a:rPr lang="en-US" altLang="en-US" sz="1400" dirty="0" smtClean="0">
                <a:latin typeface="Arial" charset="0"/>
                <a:cs typeface="Arial" charset="0"/>
              </a:rPr>
              <a:t> </a:t>
            </a:r>
            <a:r>
              <a:rPr lang="en-US" altLang="en-US" sz="1400" dirty="0" err="1" smtClean="0">
                <a:latin typeface="Arial" charset="0"/>
                <a:cs typeface="Arial" charset="0"/>
              </a:rPr>
              <a:t>precor</a:t>
            </a:r>
            <a:r>
              <a:rPr lang="en-US" altLang="en-US" sz="1400" dirty="0" smtClean="0">
                <a:latin typeface="Arial" charset="0"/>
                <a:cs typeface="Arial" charset="0"/>
              </a:rPr>
              <a:t> </a:t>
            </a:r>
            <a:r>
              <a:rPr lang="en-US" altLang="en-US" sz="1400" dirty="0" err="1" smtClean="0">
                <a:latin typeface="Arial" charset="0"/>
                <a:cs typeface="Arial" charset="0"/>
              </a:rPr>
              <a:t>quaesoque</a:t>
            </a:r>
            <a:r>
              <a:rPr lang="en-US" altLang="en-US" sz="1400" dirty="0" smtClean="0">
                <a:latin typeface="Arial" charset="0"/>
                <a:cs typeface="Arial" charset="0"/>
              </a:rPr>
              <a:t> </a:t>
            </a:r>
            <a:r>
              <a:rPr lang="en-US" altLang="en-US" sz="1400" dirty="0" err="1" smtClean="0">
                <a:latin typeface="Arial" charset="0"/>
                <a:cs typeface="Arial" charset="0"/>
              </a:rPr>
              <a:t>uti</a:t>
            </a:r>
            <a:r>
              <a:rPr lang="en-US" altLang="en-US" sz="1400" dirty="0" smtClean="0">
                <a:latin typeface="Arial" charset="0"/>
                <a:cs typeface="Arial" charset="0"/>
              </a:rPr>
              <a:t> </a:t>
            </a:r>
            <a:r>
              <a:rPr lang="en-US" altLang="en-US" sz="1400" dirty="0" err="1" smtClean="0">
                <a:latin typeface="Arial" charset="0"/>
                <a:cs typeface="Arial" charset="0"/>
              </a:rPr>
              <a:t>sies</a:t>
            </a:r>
            <a:r>
              <a:rPr lang="en-US" altLang="en-US" sz="1400" dirty="0" smtClean="0">
                <a:latin typeface="Arial" charset="0"/>
                <a:cs typeface="Arial" charset="0"/>
              </a:rPr>
              <a:t> </a:t>
            </a:r>
            <a:r>
              <a:rPr lang="en-US" altLang="en-US" sz="1400" dirty="0" err="1" smtClean="0">
                <a:latin typeface="Arial" charset="0"/>
                <a:cs typeface="Arial" charset="0"/>
              </a:rPr>
              <a:t>volens</a:t>
            </a:r>
            <a:r>
              <a:rPr lang="en-US" altLang="en-US" sz="1400" dirty="0" smtClean="0">
                <a:latin typeface="Arial" charset="0"/>
                <a:cs typeface="Arial" charset="0"/>
              </a:rPr>
              <a:t> </a:t>
            </a:r>
            <a:r>
              <a:rPr lang="en-US" altLang="en-US" sz="1400" dirty="0" err="1" smtClean="0">
                <a:latin typeface="Arial" charset="0"/>
                <a:cs typeface="Arial" charset="0"/>
              </a:rPr>
              <a:t>propitius</a:t>
            </a:r>
            <a:r>
              <a:rPr lang="en-US" altLang="en-US" sz="1400" dirty="0" smtClean="0">
                <a:latin typeface="Arial" charset="0"/>
                <a:cs typeface="Arial" charset="0"/>
              </a:rPr>
              <a:t> </a:t>
            </a:r>
            <a:r>
              <a:rPr lang="en-US" altLang="en-US" sz="1400" dirty="0" err="1" smtClean="0">
                <a:latin typeface="Arial" charset="0"/>
                <a:cs typeface="Arial" charset="0"/>
              </a:rPr>
              <a:t>mihi</a:t>
            </a:r>
            <a:r>
              <a:rPr lang="en-US" altLang="en-US" sz="1400" dirty="0" smtClean="0">
                <a:latin typeface="Arial" charset="0"/>
                <a:cs typeface="Arial" charset="0"/>
              </a:rPr>
              <a:t> domo </a:t>
            </a:r>
            <a:r>
              <a:rPr lang="en-US" altLang="en-US" sz="1400" dirty="0" err="1" smtClean="0">
                <a:latin typeface="Arial" charset="0"/>
                <a:cs typeface="Arial" charset="0"/>
              </a:rPr>
              <a:t>familiaeque</a:t>
            </a:r>
            <a:r>
              <a:rPr lang="en-US" altLang="en-US" sz="1400" dirty="0" smtClean="0">
                <a:latin typeface="Arial" charset="0"/>
                <a:cs typeface="Arial" charset="0"/>
              </a:rPr>
              <a:t> </a:t>
            </a:r>
            <a:r>
              <a:rPr lang="en-US" altLang="en-US" sz="1400" dirty="0" err="1" smtClean="0">
                <a:latin typeface="Arial" charset="0"/>
                <a:cs typeface="Arial" charset="0"/>
              </a:rPr>
              <a:t>nostrae</a:t>
            </a:r>
            <a:r>
              <a:rPr lang="en-US" altLang="en-US" sz="1400" dirty="0" smtClean="0">
                <a:latin typeface="Arial" charset="0"/>
                <a:cs typeface="Arial" charset="0"/>
              </a:rPr>
              <a:t>, </a:t>
            </a:r>
            <a:r>
              <a:rPr lang="en-US" altLang="en-US" sz="1400" dirty="0" err="1" smtClean="0">
                <a:latin typeface="Arial" charset="0"/>
                <a:cs typeface="Arial" charset="0"/>
              </a:rPr>
              <a:t>quoius</a:t>
            </a:r>
            <a:r>
              <a:rPr lang="en-US" altLang="en-US" sz="1400" dirty="0" smtClean="0">
                <a:latin typeface="Arial" charset="0"/>
                <a:cs typeface="Arial" charset="0"/>
              </a:rPr>
              <a:t> re ergo </a:t>
            </a:r>
            <a:r>
              <a:rPr lang="en-US" altLang="en-US" sz="1400" dirty="0" err="1" smtClean="0">
                <a:latin typeface="Arial" charset="0"/>
                <a:cs typeface="Arial" charset="0"/>
              </a:rPr>
              <a:t>agrum</a:t>
            </a:r>
            <a:r>
              <a:rPr lang="en-US" altLang="en-US" sz="1400" dirty="0" smtClean="0">
                <a:latin typeface="Arial" charset="0"/>
                <a:cs typeface="Arial" charset="0"/>
              </a:rPr>
              <a:t> </a:t>
            </a:r>
            <a:r>
              <a:rPr lang="en-US" altLang="en-US" sz="1400" dirty="0" err="1" smtClean="0">
                <a:latin typeface="Arial" charset="0"/>
                <a:cs typeface="Arial" charset="0"/>
              </a:rPr>
              <a:t>terram</a:t>
            </a:r>
            <a:r>
              <a:rPr lang="en-US" altLang="en-US" sz="1400" dirty="0" smtClean="0">
                <a:latin typeface="Arial" charset="0"/>
                <a:cs typeface="Arial" charset="0"/>
              </a:rPr>
              <a:t> </a:t>
            </a:r>
            <a:r>
              <a:rPr lang="en-US" altLang="en-US" sz="1400" dirty="0" err="1" smtClean="0">
                <a:latin typeface="Arial" charset="0"/>
                <a:cs typeface="Arial" charset="0"/>
              </a:rPr>
              <a:t>fundumque</a:t>
            </a:r>
            <a:r>
              <a:rPr lang="en-US" altLang="en-US" sz="1400" dirty="0" smtClean="0">
                <a:latin typeface="Arial" charset="0"/>
                <a:cs typeface="Arial" charset="0"/>
              </a:rPr>
              <a:t> </a:t>
            </a:r>
            <a:r>
              <a:rPr lang="en-US" altLang="en-US" sz="1400" dirty="0" err="1" smtClean="0">
                <a:latin typeface="Arial" charset="0"/>
                <a:cs typeface="Arial" charset="0"/>
              </a:rPr>
              <a:t>meum</a:t>
            </a:r>
            <a:r>
              <a:rPr lang="en-US" altLang="en-US" sz="1400" dirty="0" smtClean="0">
                <a:latin typeface="Arial" charset="0"/>
                <a:cs typeface="Arial" charset="0"/>
              </a:rPr>
              <a:t> </a:t>
            </a:r>
            <a:r>
              <a:rPr lang="en-US" altLang="en-US" sz="1400" dirty="0" err="1" smtClean="0">
                <a:latin typeface="Arial" charset="0"/>
                <a:cs typeface="Arial" charset="0"/>
              </a:rPr>
              <a:t>suovitaurilia</a:t>
            </a:r>
            <a:r>
              <a:rPr lang="en-US" altLang="en-US" sz="1400" dirty="0" smtClean="0">
                <a:latin typeface="Arial" charset="0"/>
                <a:cs typeface="Arial" charset="0"/>
              </a:rPr>
              <a:t> </a:t>
            </a:r>
            <a:r>
              <a:rPr lang="en-US" altLang="en-US" sz="1400" dirty="0" err="1" smtClean="0">
                <a:latin typeface="Arial" charset="0"/>
                <a:cs typeface="Arial" charset="0"/>
              </a:rPr>
              <a:t>circumagi</a:t>
            </a:r>
            <a:r>
              <a:rPr lang="en-US" altLang="en-US" sz="1400" dirty="0" smtClean="0">
                <a:latin typeface="Arial" charset="0"/>
                <a:cs typeface="Arial" charset="0"/>
              </a:rPr>
              <a:t> </a:t>
            </a:r>
            <a:r>
              <a:rPr lang="en-US" altLang="en-US" sz="1400" dirty="0" err="1" smtClean="0">
                <a:latin typeface="Arial" charset="0"/>
                <a:cs typeface="Arial" charset="0"/>
              </a:rPr>
              <a:t>iussi</a:t>
            </a:r>
            <a:r>
              <a:rPr lang="en-US" altLang="en-US" sz="1400" dirty="0" smtClean="0">
                <a:latin typeface="Arial" charset="0"/>
                <a:cs typeface="Arial" charset="0"/>
              </a:rPr>
              <a:t>, </a:t>
            </a:r>
            <a:r>
              <a:rPr lang="en-US" altLang="en-US" sz="1400" dirty="0" err="1" smtClean="0">
                <a:latin typeface="Arial" charset="0"/>
                <a:cs typeface="Arial" charset="0"/>
              </a:rPr>
              <a:t>uti</a:t>
            </a:r>
            <a:r>
              <a:rPr lang="en-US" altLang="en-US" sz="1400" dirty="0" smtClean="0">
                <a:latin typeface="Arial" charset="0"/>
                <a:cs typeface="Arial" charset="0"/>
              </a:rPr>
              <a:t> </a:t>
            </a:r>
            <a:r>
              <a:rPr lang="en-US" altLang="en-US" sz="1400" dirty="0" err="1" smtClean="0">
                <a:latin typeface="Arial" charset="0"/>
                <a:cs typeface="Arial" charset="0"/>
              </a:rPr>
              <a:t>tu</a:t>
            </a:r>
            <a:r>
              <a:rPr lang="en-US" altLang="en-US" sz="1400" dirty="0" smtClean="0">
                <a:latin typeface="Arial" charset="0"/>
                <a:cs typeface="Arial" charset="0"/>
              </a:rPr>
              <a:t> </a:t>
            </a:r>
            <a:r>
              <a:rPr lang="en-US" altLang="en-US" sz="1400" dirty="0" err="1" smtClean="0">
                <a:latin typeface="Arial" charset="0"/>
                <a:cs typeface="Arial" charset="0"/>
              </a:rPr>
              <a:t>morbos</a:t>
            </a:r>
            <a:r>
              <a:rPr lang="en-US" altLang="en-US" sz="1400" dirty="0" smtClean="0">
                <a:latin typeface="Arial" charset="0"/>
                <a:cs typeface="Arial" charset="0"/>
              </a:rPr>
              <a:t> </a:t>
            </a:r>
            <a:r>
              <a:rPr lang="en-US" altLang="en-US" sz="1400" dirty="0" err="1" smtClean="0">
                <a:latin typeface="Arial" charset="0"/>
                <a:cs typeface="Arial" charset="0"/>
              </a:rPr>
              <a:t>visos</a:t>
            </a:r>
            <a:r>
              <a:rPr lang="en-US" altLang="en-US" sz="1400" dirty="0" smtClean="0">
                <a:latin typeface="Arial" charset="0"/>
                <a:cs typeface="Arial" charset="0"/>
              </a:rPr>
              <a:t> </a:t>
            </a:r>
            <a:r>
              <a:rPr lang="en-US" altLang="en-US" sz="1400" dirty="0" err="1" smtClean="0">
                <a:latin typeface="Arial" charset="0"/>
                <a:cs typeface="Arial" charset="0"/>
              </a:rPr>
              <a:t>invisosque</a:t>
            </a:r>
            <a:r>
              <a:rPr lang="en-US" altLang="en-US" sz="1400" dirty="0" smtClean="0">
                <a:latin typeface="Arial" charset="0"/>
                <a:cs typeface="Arial" charset="0"/>
              </a:rPr>
              <a:t>, </a:t>
            </a:r>
            <a:r>
              <a:rPr lang="en-US" altLang="en-US" sz="1400" dirty="0" err="1" smtClean="0">
                <a:latin typeface="Arial" charset="0"/>
                <a:cs typeface="Arial" charset="0"/>
              </a:rPr>
              <a:t>viduertatem</a:t>
            </a:r>
            <a:r>
              <a:rPr lang="en-US" altLang="en-US" sz="1400" dirty="0" smtClean="0">
                <a:latin typeface="Arial" charset="0"/>
                <a:cs typeface="Arial" charset="0"/>
              </a:rPr>
              <a:t> </a:t>
            </a:r>
            <a:r>
              <a:rPr lang="en-US" altLang="en-US" sz="1400" dirty="0" err="1" smtClean="0">
                <a:latin typeface="Arial" charset="0"/>
                <a:cs typeface="Arial" charset="0"/>
              </a:rPr>
              <a:t>vastitudinemque</a:t>
            </a:r>
            <a:r>
              <a:rPr lang="en-US" altLang="en-US" sz="1400" dirty="0" smtClean="0">
                <a:latin typeface="Arial" charset="0"/>
                <a:cs typeface="Arial" charset="0"/>
              </a:rPr>
              <a:t>, </a:t>
            </a:r>
            <a:r>
              <a:rPr lang="en-US" altLang="en-US" sz="1400" dirty="0" err="1" smtClean="0">
                <a:latin typeface="Arial" charset="0"/>
                <a:cs typeface="Arial" charset="0"/>
              </a:rPr>
              <a:t>calamitates</a:t>
            </a:r>
            <a:r>
              <a:rPr lang="en-US" altLang="en-US" sz="1400" dirty="0" smtClean="0">
                <a:latin typeface="Arial" charset="0"/>
                <a:cs typeface="Arial" charset="0"/>
              </a:rPr>
              <a:t> </a:t>
            </a:r>
            <a:r>
              <a:rPr lang="en-US" altLang="en-US" sz="1400" dirty="0" err="1" smtClean="0">
                <a:latin typeface="Arial" charset="0"/>
                <a:cs typeface="Arial" charset="0"/>
              </a:rPr>
              <a:t>intemperiasque</a:t>
            </a:r>
            <a:r>
              <a:rPr lang="en-US" altLang="en-US" sz="1400" dirty="0" smtClean="0">
                <a:latin typeface="Arial" charset="0"/>
                <a:cs typeface="Arial" charset="0"/>
              </a:rPr>
              <a:t> </a:t>
            </a:r>
            <a:r>
              <a:rPr lang="en-US" altLang="en-US" sz="1400" dirty="0" err="1" smtClean="0">
                <a:latin typeface="Arial" charset="0"/>
                <a:cs typeface="Arial" charset="0"/>
              </a:rPr>
              <a:t>prohibessis</a:t>
            </a:r>
            <a:r>
              <a:rPr lang="en-US" altLang="en-US" sz="1400" dirty="0" smtClean="0">
                <a:latin typeface="Arial" charset="0"/>
                <a:cs typeface="Arial" charset="0"/>
              </a:rPr>
              <a:t> </a:t>
            </a:r>
            <a:r>
              <a:rPr lang="en-US" altLang="en-US" sz="1400" dirty="0" err="1" smtClean="0">
                <a:latin typeface="Arial" charset="0"/>
                <a:cs typeface="Arial" charset="0"/>
              </a:rPr>
              <a:t>defendas</a:t>
            </a:r>
            <a:r>
              <a:rPr lang="en-US" altLang="en-US" sz="1400" dirty="0" smtClean="0">
                <a:latin typeface="Arial" charset="0"/>
                <a:cs typeface="Arial" charset="0"/>
              </a:rPr>
              <a:t> </a:t>
            </a:r>
            <a:r>
              <a:rPr lang="en-US" altLang="en-US" sz="1400" dirty="0" err="1" smtClean="0">
                <a:latin typeface="Arial" charset="0"/>
                <a:cs typeface="Arial" charset="0"/>
              </a:rPr>
              <a:t>averruncesque</a:t>
            </a:r>
            <a:r>
              <a:rPr lang="en-US" altLang="en-US" sz="1400" dirty="0" smtClean="0">
                <a:latin typeface="Arial" charset="0"/>
                <a:cs typeface="Arial" charset="0"/>
              </a:rPr>
              <a:t>; </a:t>
            </a:r>
            <a:r>
              <a:rPr lang="en-US" altLang="en-US" sz="1400" dirty="0" err="1" smtClean="0">
                <a:latin typeface="Arial" charset="0"/>
                <a:cs typeface="Arial" charset="0"/>
              </a:rPr>
              <a:t>utique</a:t>
            </a:r>
            <a:r>
              <a:rPr lang="en-US" altLang="en-US" sz="1400" dirty="0" smtClean="0">
                <a:latin typeface="Arial" charset="0"/>
                <a:cs typeface="Arial" charset="0"/>
              </a:rPr>
              <a:t> </a:t>
            </a:r>
            <a:r>
              <a:rPr lang="en-US" altLang="en-US" sz="1400" dirty="0" err="1" smtClean="0">
                <a:latin typeface="Arial" charset="0"/>
                <a:cs typeface="Arial" charset="0"/>
              </a:rPr>
              <a:t>tu</a:t>
            </a:r>
            <a:r>
              <a:rPr lang="en-US" altLang="en-US" sz="1400" dirty="0" smtClean="0">
                <a:latin typeface="Arial" charset="0"/>
                <a:cs typeface="Arial" charset="0"/>
              </a:rPr>
              <a:t> </a:t>
            </a:r>
            <a:r>
              <a:rPr lang="en-US" altLang="en-US" sz="1400" dirty="0" err="1" smtClean="0">
                <a:latin typeface="Arial" charset="0"/>
                <a:cs typeface="Arial" charset="0"/>
              </a:rPr>
              <a:t>fruges</a:t>
            </a:r>
            <a:r>
              <a:rPr lang="en-US" altLang="en-US" sz="1400" dirty="0" smtClean="0">
                <a:latin typeface="Arial" charset="0"/>
                <a:cs typeface="Arial" charset="0"/>
              </a:rPr>
              <a:t>, </a:t>
            </a:r>
            <a:r>
              <a:rPr lang="en-US" altLang="en-US" sz="1400" dirty="0" err="1" smtClean="0">
                <a:latin typeface="Arial" charset="0"/>
                <a:cs typeface="Arial" charset="0"/>
              </a:rPr>
              <a:t>frumenta</a:t>
            </a:r>
            <a:r>
              <a:rPr lang="en-US" altLang="en-US" sz="1400" dirty="0" smtClean="0">
                <a:latin typeface="Arial" charset="0"/>
                <a:cs typeface="Arial" charset="0"/>
              </a:rPr>
              <a:t>, </a:t>
            </a:r>
            <a:r>
              <a:rPr lang="en-US" altLang="en-US" sz="1400" dirty="0" err="1" smtClean="0">
                <a:latin typeface="Arial" charset="0"/>
                <a:cs typeface="Arial" charset="0"/>
              </a:rPr>
              <a:t>vineta</a:t>
            </a:r>
            <a:r>
              <a:rPr lang="en-US" altLang="en-US" sz="1400" dirty="0" smtClean="0">
                <a:latin typeface="Arial" charset="0"/>
                <a:cs typeface="Arial" charset="0"/>
              </a:rPr>
              <a:t> </a:t>
            </a:r>
            <a:r>
              <a:rPr lang="en-US" altLang="en-US" sz="1400" dirty="0" err="1" smtClean="0">
                <a:latin typeface="Arial" charset="0"/>
                <a:cs typeface="Arial" charset="0"/>
              </a:rPr>
              <a:t>virgultaque</a:t>
            </a:r>
            <a:r>
              <a:rPr lang="en-US" altLang="en-US" sz="1400" dirty="0" smtClean="0">
                <a:latin typeface="Arial" charset="0"/>
                <a:cs typeface="Arial" charset="0"/>
              </a:rPr>
              <a:t> </a:t>
            </a:r>
            <a:r>
              <a:rPr lang="en-US" altLang="en-US" sz="1400" dirty="0" err="1" smtClean="0">
                <a:latin typeface="Arial" charset="0"/>
                <a:cs typeface="Arial" charset="0"/>
              </a:rPr>
              <a:t>grandire</a:t>
            </a:r>
            <a:r>
              <a:rPr lang="en-US" altLang="en-US" sz="1400" dirty="0" smtClean="0">
                <a:latin typeface="Arial" charset="0"/>
                <a:cs typeface="Arial" charset="0"/>
              </a:rPr>
              <a:t> </a:t>
            </a:r>
            <a:r>
              <a:rPr lang="en-US" altLang="en-US" sz="1400" dirty="0" err="1" smtClean="0">
                <a:latin typeface="Arial" charset="0"/>
                <a:cs typeface="Arial" charset="0"/>
              </a:rPr>
              <a:t>beneque</a:t>
            </a:r>
            <a:r>
              <a:rPr lang="en-US" altLang="en-US" sz="1400" dirty="0" smtClean="0">
                <a:latin typeface="Arial" charset="0"/>
                <a:cs typeface="Arial" charset="0"/>
              </a:rPr>
              <a:t> </a:t>
            </a:r>
            <a:r>
              <a:rPr lang="en-US" altLang="en-US" sz="1400" dirty="0" err="1" smtClean="0">
                <a:latin typeface="Arial" charset="0"/>
                <a:cs typeface="Arial" charset="0"/>
              </a:rPr>
              <a:t>evenire</a:t>
            </a:r>
            <a:r>
              <a:rPr lang="en-US" altLang="en-US" sz="1400" dirty="0" smtClean="0">
                <a:latin typeface="Arial" charset="0"/>
                <a:cs typeface="Arial" charset="0"/>
              </a:rPr>
              <a:t> </a:t>
            </a:r>
            <a:r>
              <a:rPr lang="en-US" altLang="en-US" sz="1400" dirty="0" err="1" smtClean="0">
                <a:latin typeface="Arial" charset="0"/>
                <a:cs typeface="Arial" charset="0"/>
              </a:rPr>
              <a:t>siris</a:t>
            </a:r>
            <a:r>
              <a:rPr lang="en-US" altLang="en-US" sz="1400" dirty="0" smtClean="0">
                <a:latin typeface="Arial" charset="0"/>
                <a:cs typeface="Arial" charset="0"/>
              </a:rPr>
              <a:t>, </a:t>
            </a:r>
            <a:r>
              <a:rPr lang="en-US" altLang="en-US" sz="1400" dirty="0" err="1" smtClean="0">
                <a:latin typeface="Arial" charset="0"/>
                <a:cs typeface="Arial" charset="0"/>
              </a:rPr>
              <a:t>pastores</a:t>
            </a:r>
            <a:r>
              <a:rPr lang="en-US" altLang="en-US" sz="1400" dirty="0" smtClean="0">
                <a:latin typeface="Arial" charset="0"/>
                <a:cs typeface="Arial" charset="0"/>
              </a:rPr>
              <a:t> </a:t>
            </a:r>
            <a:r>
              <a:rPr lang="en-US" altLang="en-US" sz="1400" dirty="0" err="1" smtClean="0">
                <a:latin typeface="Arial" charset="0"/>
                <a:cs typeface="Arial" charset="0"/>
              </a:rPr>
              <a:t>pecuaque</a:t>
            </a:r>
            <a:r>
              <a:rPr lang="en-US" altLang="en-US" sz="1400" dirty="0" smtClean="0">
                <a:latin typeface="Arial" charset="0"/>
                <a:cs typeface="Arial" charset="0"/>
              </a:rPr>
              <a:t> </a:t>
            </a:r>
            <a:r>
              <a:rPr lang="en-US" altLang="en-US" sz="1400" dirty="0" err="1" smtClean="0">
                <a:latin typeface="Arial" charset="0"/>
                <a:cs typeface="Arial" charset="0"/>
              </a:rPr>
              <a:t>salva</a:t>
            </a:r>
            <a:r>
              <a:rPr lang="en-US" altLang="en-US" sz="1400" dirty="0" smtClean="0">
                <a:latin typeface="Arial" charset="0"/>
                <a:cs typeface="Arial" charset="0"/>
              </a:rPr>
              <a:t> </a:t>
            </a:r>
            <a:r>
              <a:rPr lang="en-US" altLang="en-US" sz="1400" dirty="0" err="1" smtClean="0">
                <a:latin typeface="Arial" charset="0"/>
                <a:cs typeface="Arial" charset="0"/>
              </a:rPr>
              <a:t>servassis</a:t>
            </a:r>
            <a:r>
              <a:rPr lang="en-US" altLang="en-US" sz="1400" dirty="0" smtClean="0">
                <a:latin typeface="Arial" charset="0"/>
                <a:cs typeface="Arial" charset="0"/>
              </a:rPr>
              <a:t> </a:t>
            </a:r>
            <a:r>
              <a:rPr lang="en-US" altLang="en-US" sz="1400" dirty="0" err="1" smtClean="0">
                <a:latin typeface="Arial" charset="0"/>
                <a:cs typeface="Arial" charset="0"/>
              </a:rPr>
              <a:t>duisque</a:t>
            </a:r>
            <a:r>
              <a:rPr lang="en-US" altLang="en-US" sz="1400" dirty="0" smtClean="0">
                <a:latin typeface="Arial" charset="0"/>
                <a:cs typeface="Arial" charset="0"/>
              </a:rPr>
              <a:t> </a:t>
            </a:r>
            <a:r>
              <a:rPr lang="en-US" altLang="en-US" sz="1400" dirty="0" err="1" smtClean="0">
                <a:latin typeface="Arial" charset="0"/>
                <a:cs typeface="Arial" charset="0"/>
              </a:rPr>
              <a:t>bonam</a:t>
            </a:r>
            <a:r>
              <a:rPr lang="en-US" altLang="en-US" sz="1400" dirty="0" smtClean="0">
                <a:latin typeface="Arial" charset="0"/>
                <a:cs typeface="Arial" charset="0"/>
              </a:rPr>
              <a:t> </a:t>
            </a:r>
            <a:r>
              <a:rPr lang="en-US" altLang="en-US" sz="1400" dirty="0" err="1" smtClean="0">
                <a:latin typeface="Arial" charset="0"/>
                <a:cs typeface="Arial" charset="0"/>
              </a:rPr>
              <a:t>salutem</a:t>
            </a:r>
            <a:r>
              <a:rPr lang="en-US" altLang="en-US" sz="1400" dirty="0" smtClean="0">
                <a:latin typeface="Arial" charset="0"/>
                <a:cs typeface="Arial" charset="0"/>
              </a:rPr>
              <a:t> </a:t>
            </a:r>
            <a:r>
              <a:rPr lang="en-US" altLang="en-US" sz="1400" dirty="0" err="1" smtClean="0">
                <a:latin typeface="Arial" charset="0"/>
                <a:cs typeface="Arial" charset="0"/>
              </a:rPr>
              <a:t>valetudinemque</a:t>
            </a:r>
            <a:r>
              <a:rPr lang="en-US" altLang="en-US" sz="1400" dirty="0" smtClean="0">
                <a:latin typeface="Arial" charset="0"/>
                <a:cs typeface="Arial" charset="0"/>
              </a:rPr>
              <a:t> </a:t>
            </a:r>
            <a:r>
              <a:rPr lang="en-US" altLang="en-US" sz="1400" dirty="0" err="1" smtClean="0">
                <a:latin typeface="Arial" charset="0"/>
                <a:cs typeface="Arial" charset="0"/>
              </a:rPr>
              <a:t>mihi</a:t>
            </a:r>
            <a:r>
              <a:rPr lang="en-US" altLang="en-US" sz="1400" dirty="0" smtClean="0">
                <a:latin typeface="Arial" charset="0"/>
                <a:cs typeface="Arial" charset="0"/>
              </a:rPr>
              <a:t> domo </a:t>
            </a:r>
            <a:r>
              <a:rPr lang="en-US" altLang="en-US" sz="1400" dirty="0" err="1" smtClean="0">
                <a:latin typeface="Arial" charset="0"/>
                <a:cs typeface="Arial" charset="0"/>
              </a:rPr>
              <a:t>familiaeque</a:t>
            </a:r>
            <a:r>
              <a:rPr lang="en-US" altLang="en-US" sz="1400" dirty="0" smtClean="0">
                <a:latin typeface="Arial" charset="0"/>
                <a:cs typeface="Arial" charset="0"/>
              </a:rPr>
              <a:t> </a:t>
            </a:r>
            <a:r>
              <a:rPr lang="en-US" altLang="en-US" sz="1400" dirty="0" err="1" smtClean="0">
                <a:latin typeface="Arial" charset="0"/>
                <a:cs typeface="Arial" charset="0"/>
              </a:rPr>
              <a:t>nostrae</a:t>
            </a:r>
            <a:r>
              <a:rPr lang="en-US" altLang="en-US" sz="1400" dirty="0" smtClean="0">
                <a:latin typeface="Arial" charset="0"/>
                <a:cs typeface="Arial" charset="0"/>
              </a:rPr>
              <a:t>; </a:t>
            </a:r>
            <a:r>
              <a:rPr lang="en-US" altLang="en-US" sz="1400" dirty="0" err="1" smtClean="0">
                <a:latin typeface="Arial" charset="0"/>
                <a:cs typeface="Arial" charset="0"/>
              </a:rPr>
              <a:t>harumce</a:t>
            </a:r>
            <a:r>
              <a:rPr lang="en-US" altLang="en-US" sz="1400" dirty="0" smtClean="0">
                <a:latin typeface="Arial" charset="0"/>
                <a:cs typeface="Arial" charset="0"/>
              </a:rPr>
              <a:t> </a:t>
            </a:r>
            <a:r>
              <a:rPr lang="en-US" altLang="en-US" sz="1400" dirty="0" err="1" smtClean="0">
                <a:latin typeface="Arial" charset="0"/>
                <a:cs typeface="Arial" charset="0"/>
              </a:rPr>
              <a:t>rerum</a:t>
            </a:r>
            <a:r>
              <a:rPr lang="en-US" altLang="en-US" sz="1400" dirty="0" smtClean="0">
                <a:latin typeface="Arial" charset="0"/>
                <a:cs typeface="Arial" charset="0"/>
              </a:rPr>
              <a:t> ergo, fundi terrae </a:t>
            </a:r>
            <a:r>
              <a:rPr lang="en-US" altLang="en-US" sz="1400" dirty="0" err="1" smtClean="0">
                <a:latin typeface="Arial" charset="0"/>
                <a:cs typeface="Arial" charset="0"/>
              </a:rPr>
              <a:t>agrique</a:t>
            </a:r>
            <a:r>
              <a:rPr lang="en-US" altLang="en-US" sz="1400" dirty="0" smtClean="0">
                <a:latin typeface="Arial" charset="0"/>
                <a:cs typeface="Arial" charset="0"/>
              </a:rPr>
              <a:t> </a:t>
            </a:r>
            <a:r>
              <a:rPr lang="en-US" altLang="en-US" sz="1400" dirty="0" err="1" smtClean="0">
                <a:latin typeface="Arial" charset="0"/>
                <a:cs typeface="Arial" charset="0"/>
              </a:rPr>
              <a:t>mei</a:t>
            </a:r>
            <a:r>
              <a:rPr lang="en-US" altLang="en-US" sz="1400" dirty="0" smtClean="0">
                <a:latin typeface="Arial" charset="0"/>
                <a:cs typeface="Arial" charset="0"/>
              </a:rPr>
              <a:t> </a:t>
            </a:r>
            <a:r>
              <a:rPr lang="en-US" altLang="en-US" sz="1400" dirty="0" err="1" smtClean="0">
                <a:latin typeface="Arial" charset="0"/>
                <a:cs typeface="Arial" charset="0"/>
              </a:rPr>
              <a:t>lustrandi</a:t>
            </a:r>
            <a:r>
              <a:rPr lang="en-US" altLang="en-US" sz="1400" dirty="0" smtClean="0">
                <a:latin typeface="Arial" charset="0"/>
                <a:cs typeface="Arial" charset="0"/>
              </a:rPr>
              <a:t> </a:t>
            </a:r>
            <a:r>
              <a:rPr lang="en-US" altLang="en-US" sz="1400" dirty="0" err="1" smtClean="0">
                <a:latin typeface="Arial" charset="0"/>
                <a:cs typeface="Arial" charset="0"/>
              </a:rPr>
              <a:t>lustrique</a:t>
            </a:r>
            <a:r>
              <a:rPr lang="en-US" altLang="en-US" sz="1400" dirty="0" smtClean="0">
                <a:latin typeface="Arial" charset="0"/>
                <a:cs typeface="Arial" charset="0"/>
              </a:rPr>
              <a:t> </a:t>
            </a:r>
            <a:r>
              <a:rPr lang="en-US" altLang="en-US" sz="1400" dirty="0" err="1" smtClean="0">
                <a:latin typeface="Arial" charset="0"/>
                <a:cs typeface="Arial" charset="0"/>
              </a:rPr>
              <a:t>faciendi</a:t>
            </a:r>
            <a:r>
              <a:rPr lang="en-US" altLang="en-US" sz="1400" dirty="0" smtClean="0">
                <a:latin typeface="Arial" charset="0"/>
                <a:cs typeface="Arial" charset="0"/>
              </a:rPr>
              <a:t> ergo, </a:t>
            </a:r>
            <a:r>
              <a:rPr lang="en-US" altLang="en-US" sz="1400" dirty="0" err="1" smtClean="0">
                <a:latin typeface="Arial" charset="0"/>
                <a:cs typeface="Arial" charset="0"/>
              </a:rPr>
              <a:t>sicuti</a:t>
            </a:r>
            <a:r>
              <a:rPr lang="en-US" altLang="en-US" sz="1400" dirty="0" smtClean="0">
                <a:latin typeface="Arial" charset="0"/>
                <a:cs typeface="Arial" charset="0"/>
              </a:rPr>
              <a:t> </a:t>
            </a:r>
            <a:r>
              <a:rPr lang="en-US" altLang="en-US" sz="1400" dirty="0" err="1" smtClean="0">
                <a:latin typeface="Arial" charset="0"/>
                <a:cs typeface="Arial" charset="0"/>
              </a:rPr>
              <a:t>dixi</a:t>
            </a:r>
            <a:r>
              <a:rPr lang="en-US" altLang="en-US" sz="1400" dirty="0" smtClean="0">
                <a:latin typeface="Arial" charset="0"/>
                <a:cs typeface="Arial" charset="0"/>
              </a:rPr>
              <a:t>, </a:t>
            </a:r>
            <a:r>
              <a:rPr lang="en-US" altLang="en-US" sz="1400" dirty="0" err="1" smtClean="0">
                <a:latin typeface="Arial" charset="0"/>
                <a:cs typeface="Arial" charset="0"/>
              </a:rPr>
              <a:t>macte</a:t>
            </a:r>
            <a:r>
              <a:rPr lang="en-US" altLang="en-US" sz="1400" dirty="0" smtClean="0">
                <a:latin typeface="Arial" charset="0"/>
                <a:cs typeface="Arial" charset="0"/>
              </a:rPr>
              <a:t> </a:t>
            </a:r>
            <a:r>
              <a:rPr lang="en-US" altLang="en-US" sz="1400" dirty="0" err="1" smtClean="0">
                <a:latin typeface="Arial" charset="0"/>
                <a:cs typeface="Arial" charset="0"/>
              </a:rPr>
              <a:t>hisce</a:t>
            </a:r>
            <a:r>
              <a:rPr lang="en-US" altLang="en-US" sz="1400" dirty="0" smtClean="0">
                <a:latin typeface="Arial" charset="0"/>
                <a:cs typeface="Arial" charset="0"/>
              </a:rPr>
              <a:t> </a:t>
            </a:r>
            <a:r>
              <a:rPr lang="en-US" altLang="en-US" sz="1400" dirty="0" err="1" smtClean="0">
                <a:latin typeface="Arial" charset="0"/>
                <a:cs typeface="Arial" charset="0"/>
              </a:rPr>
              <a:t>suovitaurilibus</a:t>
            </a:r>
            <a:r>
              <a:rPr lang="en-US" altLang="en-US" sz="1400" dirty="0" smtClean="0">
                <a:latin typeface="Arial" charset="0"/>
                <a:cs typeface="Arial" charset="0"/>
              </a:rPr>
              <a:t> </a:t>
            </a:r>
            <a:r>
              <a:rPr lang="en-US" altLang="en-US" sz="1400" dirty="0" err="1" smtClean="0">
                <a:latin typeface="Arial" charset="0"/>
                <a:cs typeface="Arial" charset="0"/>
              </a:rPr>
              <a:t>lactentibus</a:t>
            </a:r>
            <a:r>
              <a:rPr lang="en-US" altLang="en-US" sz="1400" dirty="0" smtClean="0">
                <a:latin typeface="Arial" charset="0"/>
                <a:cs typeface="Arial" charset="0"/>
              </a:rPr>
              <a:t> </a:t>
            </a:r>
            <a:r>
              <a:rPr lang="en-US" altLang="en-US" sz="1400" dirty="0" err="1" smtClean="0">
                <a:latin typeface="Arial" charset="0"/>
                <a:cs typeface="Arial" charset="0"/>
              </a:rPr>
              <a:t>inmolandis</a:t>
            </a:r>
            <a:r>
              <a:rPr lang="en-US" altLang="en-US" sz="1400" dirty="0" smtClean="0">
                <a:latin typeface="Arial" charset="0"/>
                <a:cs typeface="Arial" charset="0"/>
              </a:rPr>
              <a:t> </a:t>
            </a:r>
            <a:r>
              <a:rPr lang="en-US" altLang="en-US" sz="1400" dirty="0" err="1" smtClean="0">
                <a:latin typeface="Arial" charset="0"/>
                <a:cs typeface="Arial" charset="0"/>
              </a:rPr>
              <a:t>esto</a:t>
            </a:r>
            <a:r>
              <a:rPr lang="en-US" altLang="en-US" sz="1400" dirty="0" smtClean="0">
                <a:latin typeface="Arial" charset="0"/>
                <a:cs typeface="Arial" charset="0"/>
              </a:rPr>
              <a:t>; Mars pater, </a:t>
            </a:r>
            <a:r>
              <a:rPr lang="en-US" altLang="en-US" sz="1400" dirty="0" err="1" smtClean="0">
                <a:latin typeface="Arial" charset="0"/>
                <a:cs typeface="Arial" charset="0"/>
              </a:rPr>
              <a:t>eiusdem</a:t>
            </a:r>
            <a:r>
              <a:rPr lang="en-US" altLang="en-US" sz="1400" dirty="0" smtClean="0">
                <a:latin typeface="Arial" charset="0"/>
                <a:cs typeface="Arial" charset="0"/>
              </a:rPr>
              <a:t> </a:t>
            </a:r>
            <a:r>
              <a:rPr lang="en-US" altLang="en-US" sz="1400" dirty="0" err="1" smtClean="0">
                <a:latin typeface="Arial" charset="0"/>
                <a:cs typeface="Arial" charset="0"/>
              </a:rPr>
              <a:t>rei</a:t>
            </a:r>
            <a:r>
              <a:rPr lang="en-US" altLang="en-US" sz="1400" dirty="0" smtClean="0">
                <a:latin typeface="Arial" charset="0"/>
                <a:cs typeface="Arial" charset="0"/>
              </a:rPr>
              <a:t> ergo </a:t>
            </a:r>
            <a:r>
              <a:rPr lang="en-US" altLang="en-US" sz="1400" dirty="0" err="1" smtClean="0">
                <a:latin typeface="Arial" charset="0"/>
                <a:cs typeface="Arial" charset="0"/>
              </a:rPr>
              <a:t>macte</a:t>
            </a:r>
            <a:r>
              <a:rPr lang="en-US" altLang="en-US" sz="1400" dirty="0" smtClean="0">
                <a:latin typeface="Arial" charset="0"/>
                <a:cs typeface="Arial" charset="0"/>
              </a:rPr>
              <a:t> </a:t>
            </a:r>
            <a:r>
              <a:rPr lang="en-US" altLang="en-US" sz="1400" dirty="0" err="1" smtClean="0">
                <a:latin typeface="Arial" charset="0"/>
                <a:cs typeface="Arial" charset="0"/>
              </a:rPr>
              <a:t>hisce</a:t>
            </a:r>
            <a:r>
              <a:rPr lang="en-US" altLang="en-US" sz="1400" dirty="0" smtClean="0">
                <a:latin typeface="Arial" charset="0"/>
                <a:cs typeface="Arial" charset="0"/>
              </a:rPr>
              <a:t> </a:t>
            </a:r>
            <a:r>
              <a:rPr lang="en-US" altLang="en-US" sz="1400" dirty="0" err="1" smtClean="0">
                <a:latin typeface="Arial" charset="0"/>
                <a:cs typeface="Arial" charset="0"/>
              </a:rPr>
              <a:t>suovitaurilibus</a:t>
            </a:r>
            <a:r>
              <a:rPr lang="en-US" altLang="en-US" sz="1400" dirty="0" smtClean="0">
                <a:latin typeface="Arial" charset="0"/>
                <a:cs typeface="Arial" charset="0"/>
              </a:rPr>
              <a:t> </a:t>
            </a:r>
            <a:r>
              <a:rPr lang="en-US" altLang="en-US" sz="1400" dirty="0" err="1" smtClean="0">
                <a:latin typeface="Arial" charset="0"/>
                <a:cs typeface="Arial" charset="0"/>
              </a:rPr>
              <a:t>lactentibus</a:t>
            </a:r>
            <a:r>
              <a:rPr lang="en-US" altLang="en-US" sz="1400" dirty="0" smtClean="0">
                <a:latin typeface="Arial" charset="0"/>
                <a:cs typeface="Arial" charset="0"/>
              </a:rPr>
              <a:t> </a:t>
            </a:r>
            <a:r>
              <a:rPr lang="en-US" altLang="en-US" sz="1400" dirty="0" err="1" smtClean="0">
                <a:latin typeface="Arial" charset="0"/>
                <a:cs typeface="Arial" charset="0"/>
              </a:rPr>
              <a:t>esto</a:t>
            </a:r>
            <a:endParaRPr lang="en-US" altLang="en-US" sz="1400" dirty="0" smtClean="0">
              <a:latin typeface="Arial" charset="0"/>
              <a:cs typeface="Arial" charset="0"/>
            </a:endParaRPr>
          </a:p>
          <a:p>
            <a:pPr lvl="0" eaLnBrk="0" fontAlgn="base" hangingPunct="0">
              <a:spcBef>
                <a:spcPct val="0"/>
              </a:spcBef>
              <a:spcAft>
                <a:spcPct val="0"/>
              </a:spcAft>
            </a:pPr>
            <a:endParaRPr lang="en-US" altLang="en-US" sz="1400" dirty="0" smtClean="0">
              <a:latin typeface="Arial" charset="0"/>
              <a:cs typeface="Arial" charset="0"/>
            </a:endParaRPr>
          </a:p>
          <a:p>
            <a:pPr lvl="0" eaLnBrk="0" fontAlgn="base" hangingPunct="0">
              <a:spcBef>
                <a:spcPct val="0"/>
              </a:spcBef>
              <a:spcAft>
                <a:spcPct val="0"/>
              </a:spcAft>
            </a:pPr>
            <a:endParaRPr lang="en-US" altLang="en-US" sz="1400" dirty="0" smtClean="0">
              <a:latin typeface="Arial" charset="0"/>
              <a:cs typeface="Arial" charset="0"/>
            </a:endParaRPr>
          </a:p>
          <a:p>
            <a:pPr lvl="0" eaLnBrk="0" fontAlgn="base" hangingPunct="0">
              <a:spcBef>
                <a:spcPct val="0"/>
              </a:spcBef>
              <a:spcAft>
                <a:spcPct val="0"/>
              </a:spcAft>
            </a:pPr>
            <a:r>
              <a:rPr lang="en-US" altLang="en-US" sz="1400" dirty="0" smtClean="0">
                <a:latin typeface="Arial" charset="0"/>
                <a:cs typeface="Arial" charset="0"/>
              </a:rPr>
              <a:t>"Father Mars, I pray and beseech thee that thou be gracious and merciful to me, my house, and my household; to which intent I have bidden this </a:t>
            </a:r>
            <a:r>
              <a:rPr lang="en-US" altLang="en-US" sz="1400" dirty="0" err="1" smtClean="0">
                <a:latin typeface="Arial" charset="0"/>
                <a:cs typeface="Arial" charset="0"/>
              </a:rPr>
              <a:t>suovetaurilia</a:t>
            </a:r>
            <a:r>
              <a:rPr lang="en-US" altLang="en-US" sz="1400" dirty="0" smtClean="0">
                <a:latin typeface="Arial" charset="0"/>
                <a:cs typeface="Arial" charset="0"/>
              </a:rPr>
              <a:t> to be led around my land, my ground, my farm; that thou keep away, ward off, and remove sickness, seen and unseen, barrenness and destruction, ruin and unseasonable influence; and that thou permit my harvests, my grain, my vineyards, and my plantations to flourish and to come to good issue, preserve in health my shepherds and my flocks, and give good health and strength to me, my house, and my household. To this intent, to the intent of purifying my farm, my land, my ground, and of making an expiation, as I have said, deign to accept the offering of these suckling victims; Father Mars, to the same intent deign to accept the offering of these suckling offering."</a:t>
            </a:r>
          </a:p>
          <a:p>
            <a:pPr lvl="0" eaLnBrk="0" fontAlgn="base" hangingPunct="0">
              <a:spcBef>
                <a:spcPct val="0"/>
              </a:spcBef>
              <a:spcAft>
                <a:spcPct val="0"/>
              </a:spcAft>
            </a:pPr>
            <a:endParaRPr lang="en-US" altLang="en-US" dirty="0">
              <a:latin typeface="Arial" charset="0"/>
              <a:cs typeface="Arial" charset="0"/>
            </a:endParaRPr>
          </a:p>
        </p:txBody>
      </p:sp>
    </p:spTree>
    <p:extLst>
      <p:ext uri="{BB962C8B-B14F-4D97-AF65-F5344CB8AC3E}">
        <p14:creationId xmlns:p14="http://schemas.microsoft.com/office/powerpoint/2010/main" val="54144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thumb/7/74/010_Conrad_Cichorius%2C_Die_Reliefs_der_Traianss%C3%A4ule%2C_Tafel_X.jpg/1920px-010_Conrad_Cichorius%2C_Die_Reliefs_der_Traianss%C3%A4ule%2C_Tafel_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1049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1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52400" y="4800600"/>
            <a:ext cx="3124200" cy="646331"/>
          </a:xfrm>
          <a:prstGeom prst="rect">
            <a:avLst/>
          </a:prstGeom>
        </p:spPr>
        <p:txBody>
          <a:bodyPr wrap="square">
            <a:spAutoFit/>
          </a:bodyPr>
          <a:lstStyle/>
          <a:p>
            <a:r>
              <a:rPr lang="en-US" dirty="0"/>
              <a:t>Sacrifice of a bull. </a:t>
            </a:r>
            <a:r>
              <a:rPr lang="en-US" dirty="0" smtClean="0"/>
              <a:t>(Temple </a:t>
            </a:r>
            <a:r>
              <a:rPr lang="en-US" dirty="0"/>
              <a:t>of Vespasian, </a:t>
            </a:r>
            <a:r>
              <a:rPr lang="en-US" dirty="0" smtClean="0"/>
              <a:t>Pompeii)</a:t>
            </a:r>
            <a:endParaRPr lang="en-US" dirty="0"/>
          </a:p>
        </p:txBody>
      </p:sp>
      <p:pic>
        <p:nvPicPr>
          <p:cNvPr id="5124" name="Picture 4" descr="slide26.jpg (450×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93"/>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oniahalliday.com/images/IT3-1-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847974"/>
            <a:ext cx="4762500" cy="39052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upload.wikimedia.org/wikipedia/commons/6/68/Pompeii_Temple_of_Vespasian_altar.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486401" y="31257"/>
            <a:ext cx="36575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44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Marcus Aurelius sacrifi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
            <a:ext cx="3048000" cy="32099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14800" y="4294094"/>
            <a:ext cx="4572000" cy="1200329"/>
          </a:xfrm>
          <a:prstGeom prst="rect">
            <a:avLst/>
          </a:prstGeom>
        </p:spPr>
        <p:txBody>
          <a:bodyPr>
            <a:spAutoFit/>
          </a:bodyPr>
          <a:lstStyle/>
          <a:p>
            <a:r>
              <a:rPr lang="en-US" dirty="0"/>
              <a:t>The emperor Marcus Aurelius sacrificing in front of the temple of Jupiter; the flute player stands opposite him. (</a:t>
            </a:r>
            <a:r>
              <a:rPr lang="en-US" dirty="0" err="1"/>
              <a:t>VRoma</a:t>
            </a:r>
            <a:r>
              <a:rPr lang="en-US" dirty="0"/>
              <a:t>: Capitoline Museums, Rome: Susan </a:t>
            </a:r>
            <a:r>
              <a:rPr lang="en-US" dirty="0" err="1"/>
              <a:t>Bonvallet</a:t>
            </a:r>
            <a:r>
              <a:rPr lang="en-US" dirty="0"/>
              <a:t>)</a:t>
            </a:r>
          </a:p>
        </p:txBody>
      </p:sp>
      <p:pic>
        <p:nvPicPr>
          <p:cNvPr id="6" name="Picture 2" descr="C:\Users\Owner\Pictures\roman_religion_marcusaurelius.jpg"/>
          <p:cNvPicPr>
            <a:picLocks noChangeAspect="1" noChangeArrowheads="1"/>
          </p:cNvPicPr>
          <p:nvPr/>
        </p:nvPicPr>
        <p:blipFill>
          <a:blip r:embed="rId3" cstate="print"/>
          <a:srcRect/>
          <a:stretch>
            <a:fillRect/>
          </a:stretch>
        </p:blipFill>
        <p:spPr bwMode="auto">
          <a:xfrm>
            <a:off x="289995" y="304800"/>
            <a:ext cx="3824805" cy="5486400"/>
          </a:xfrm>
          <a:prstGeom prst="rect">
            <a:avLst/>
          </a:prstGeom>
          <a:noFill/>
        </p:spPr>
      </p:pic>
    </p:spTree>
    <p:extLst>
      <p:ext uri="{BB962C8B-B14F-4D97-AF65-F5344CB8AC3E}">
        <p14:creationId xmlns:p14="http://schemas.microsoft.com/office/powerpoint/2010/main" val="183562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Roman Religious Practice: </a:t>
            </a:r>
            <a:br>
              <a:rPr lang="en-US" dirty="0" smtClean="0"/>
            </a:br>
            <a:r>
              <a:rPr lang="en-US" dirty="0" smtClean="0"/>
              <a:t>Animal Sacrifice</a:t>
            </a:r>
            <a:endParaRPr lang="en-US" dirty="0"/>
          </a:p>
        </p:txBody>
      </p:sp>
      <p:sp>
        <p:nvSpPr>
          <p:cNvPr id="3" name="Content Placeholder 2"/>
          <p:cNvSpPr>
            <a:spLocks noGrp="1"/>
          </p:cNvSpPr>
          <p:nvPr>
            <p:ph idx="1"/>
          </p:nvPr>
        </p:nvSpPr>
        <p:spPr/>
        <p:txBody>
          <a:bodyPr/>
          <a:lstStyle/>
          <a:p>
            <a:endParaRPr lang="en-US" dirty="0"/>
          </a:p>
        </p:txBody>
      </p:sp>
      <p:pic>
        <p:nvPicPr>
          <p:cNvPr id="8" name="Picture 2" descr="http://upload.wikimedia.org/wikipedia/commons/thumb/1/16/AUGUSTUS_RIC_I_368-711372.jpg/290px-AUGUSTUS_RIC_I_368-7113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313714"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62200" y="4953000"/>
            <a:ext cx="4572000" cy="1323439"/>
          </a:xfrm>
          <a:prstGeom prst="rect">
            <a:avLst/>
          </a:prstGeom>
        </p:spPr>
        <p:txBody>
          <a:bodyPr>
            <a:spAutoFit/>
          </a:bodyPr>
          <a:lstStyle/>
          <a:p>
            <a:r>
              <a:rPr lang="en-US" sz="1600" dirty="0"/>
              <a:t>Denarius issued under Augustus, with a bust of Venus on the obverse, and ritual implements on the reverse: clockwise from top right, the augur's staff (</a:t>
            </a:r>
            <a:r>
              <a:rPr lang="en-US" sz="1600" dirty="0" err="1"/>
              <a:t>lituus</a:t>
            </a:r>
            <a:r>
              <a:rPr lang="en-US" sz="1600" dirty="0"/>
              <a:t>), libation bowl (</a:t>
            </a:r>
            <a:r>
              <a:rPr lang="en-US" sz="1600" dirty="0" err="1"/>
              <a:t>patera</a:t>
            </a:r>
            <a:r>
              <a:rPr lang="en-US" sz="1600" dirty="0"/>
              <a:t>), tripod, and ladle (</a:t>
            </a:r>
            <a:r>
              <a:rPr lang="en-US" sz="1600" dirty="0" err="1"/>
              <a:t>simpulum</a:t>
            </a:r>
            <a:r>
              <a:rPr lang="en-US" sz="1600" dirty="0"/>
              <a:t>)</a:t>
            </a:r>
          </a:p>
        </p:txBody>
      </p:sp>
    </p:spTree>
    <p:extLst>
      <p:ext uri="{BB962C8B-B14F-4D97-AF65-F5344CB8AC3E}">
        <p14:creationId xmlns:p14="http://schemas.microsoft.com/office/powerpoint/2010/main" val="37248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589</Words>
  <Application>Microsoft Office PowerPoint</Application>
  <PresentationFormat>On-screen Show (4:3)</PresentationFormat>
  <Paragraphs>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Roman Animal Sacrifice</vt:lpstr>
      <vt:lpstr>Roman Sacrifice </vt:lpstr>
      <vt:lpstr>Suovetaurilia</vt:lpstr>
      <vt:lpstr>PowerPoint Presentation</vt:lpstr>
      <vt:lpstr>PowerPoint Presentation</vt:lpstr>
      <vt:lpstr>PowerPoint Presentation</vt:lpstr>
      <vt:lpstr>PowerPoint Presentation</vt:lpstr>
      <vt:lpstr>PowerPoint Presentation</vt:lpstr>
      <vt:lpstr>Roman Religious Practice:  Animal Sacrifice</vt:lpstr>
      <vt:lpstr>PowerPoint Presentation</vt:lpstr>
      <vt:lpstr>PowerPoint Presentation</vt:lpstr>
      <vt:lpstr>PowerPoint Presentation</vt:lpstr>
    </vt:vector>
  </TitlesOfParts>
  <Company>Monmouth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User</dc:creator>
  <cp:lastModifiedBy>Default User</cp:lastModifiedBy>
  <cp:revision>11</cp:revision>
  <dcterms:created xsi:type="dcterms:W3CDTF">2014-10-27T14:16:01Z</dcterms:created>
  <dcterms:modified xsi:type="dcterms:W3CDTF">2014-10-28T15:41:05Z</dcterms:modified>
</cp:coreProperties>
</file>