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  <p:sldMasterId id="2147484098" r:id="rId2"/>
    <p:sldMasterId id="2147484152" r:id="rId3"/>
    <p:sldMasterId id="2147484170" r:id="rId4"/>
    <p:sldMasterId id="2147484206" r:id="rId5"/>
  </p:sldMasterIdLst>
  <p:notesMasterIdLst>
    <p:notesMasterId r:id="rId49"/>
  </p:notesMasterIdLst>
  <p:sldIdLst>
    <p:sldId id="256" r:id="rId6"/>
    <p:sldId id="299" r:id="rId7"/>
    <p:sldId id="303" r:id="rId8"/>
    <p:sldId id="302" r:id="rId9"/>
    <p:sldId id="304" r:id="rId10"/>
    <p:sldId id="281" r:id="rId11"/>
    <p:sldId id="261" r:id="rId12"/>
    <p:sldId id="305" r:id="rId13"/>
    <p:sldId id="270" r:id="rId14"/>
    <p:sldId id="271" r:id="rId15"/>
    <p:sldId id="267" r:id="rId16"/>
    <p:sldId id="286" r:id="rId17"/>
    <p:sldId id="301" r:id="rId18"/>
    <p:sldId id="292" r:id="rId19"/>
    <p:sldId id="293" r:id="rId20"/>
    <p:sldId id="275" r:id="rId21"/>
    <p:sldId id="268" r:id="rId22"/>
    <p:sldId id="264" r:id="rId23"/>
    <p:sldId id="269" r:id="rId24"/>
    <p:sldId id="307" r:id="rId25"/>
    <p:sldId id="306" r:id="rId26"/>
    <p:sldId id="260" r:id="rId27"/>
    <p:sldId id="265" r:id="rId28"/>
    <p:sldId id="266" r:id="rId29"/>
    <p:sldId id="282" r:id="rId30"/>
    <p:sldId id="284" r:id="rId31"/>
    <p:sldId id="285" r:id="rId32"/>
    <p:sldId id="277" r:id="rId33"/>
    <p:sldId id="262" r:id="rId34"/>
    <p:sldId id="263" r:id="rId35"/>
    <p:sldId id="289" r:id="rId36"/>
    <p:sldId id="290" r:id="rId37"/>
    <p:sldId id="272" r:id="rId38"/>
    <p:sldId id="278" r:id="rId39"/>
    <p:sldId id="279" r:id="rId40"/>
    <p:sldId id="280" r:id="rId41"/>
    <p:sldId id="287" r:id="rId42"/>
    <p:sldId id="288" r:id="rId43"/>
    <p:sldId id="294" r:id="rId44"/>
    <p:sldId id="295" r:id="rId45"/>
    <p:sldId id="296" r:id="rId46"/>
    <p:sldId id="297" r:id="rId47"/>
    <p:sldId id="29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6362" autoAdjust="0"/>
  </p:normalViewPr>
  <p:slideViewPr>
    <p:cSldViewPr snapToGrid="0" showGuides="1">
      <p:cViewPr>
        <p:scale>
          <a:sx n="52" d="100"/>
          <a:sy n="52" d="100"/>
        </p:scale>
        <p:origin x="-120" y="-3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61D4E-56CC-414D-BD87-179344D6A1F5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6B9D3-1B6C-48A1-8836-9E8287C87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3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blical_paraphras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Incunabulum" TargetMode="External"/><Relationship Id="rId4" Type="http://schemas.openxmlformats.org/officeDocument/2006/relationships/hyperlink" Target="http://en.wikipedia.org/wiki/Hartmann_Schede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Nuremberg Chronicle</a:t>
            </a:r>
            <a:r>
              <a:rPr lang="en-US" dirty="0" smtClean="0"/>
              <a:t> is an illustrated </a:t>
            </a:r>
            <a:r>
              <a:rPr lang="en-US" dirty="0" smtClean="0">
                <a:hlinkClick r:id="rId3" tooltip="Biblical paraphrase"/>
              </a:rPr>
              <a:t>biblical paraphrase</a:t>
            </a:r>
            <a:r>
              <a:rPr lang="en-US" dirty="0" smtClean="0"/>
              <a:t> and world history that follows the story of human history related in the Bible; it includes the histories of a number of important Western cities. Written in Latin by </a:t>
            </a:r>
            <a:r>
              <a:rPr lang="en-US" dirty="0" smtClean="0">
                <a:hlinkClick r:id="rId4" tooltip="Hartmann Schedel"/>
              </a:rPr>
              <a:t>Hartmann </a:t>
            </a:r>
            <a:r>
              <a:rPr lang="en-US" dirty="0" err="1" smtClean="0">
                <a:hlinkClick r:id="rId4" tooltip="Hartmann Schedel"/>
              </a:rPr>
              <a:t>Schedel</a:t>
            </a:r>
            <a:r>
              <a:rPr lang="en-US" dirty="0" smtClean="0"/>
              <a:t>, with a version in German, translation by Georg Alt, it appeared in 1493. It is one of the best-documented early printed books—an </a:t>
            </a:r>
            <a:r>
              <a:rPr lang="en-US" dirty="0" smtClean="0">
                <a:hlinkClick r:id="rId5" tooltip="Incunabulum"/>
              </a:rPr>
              <a:t>incunabulum</a:t>
            </a:r>
            <a:r>
              <a:rPr lang="en-US" dirty="0" smtClean="0"/>
              <a:t> —and one of the first to successfully integrate illustrations and 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B9D3-1B6C-48A1-8836-9E8287C87E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38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Glossa</a:t>
            </a:r>
            <a:r>
              <a:rPr lang="en-US" sz="1200" dirty="0" smtClean="0"/>
              <a:t> </a:t>
            </a:r>
            <a:r>
              <a:rPr lang="en-US" sz="1200" dirty="0" err="1" smtClean="0"/>
              <a:t>ordinaria</a:t>
            </a:r>
            <a:r>
              <a:rPr lang="en-US" sz="1200" dirty="0" smtClean="0"/>
              <a:t>, Psalter (conclusion Psalm 36 &amp; Psalm 37)</a:t>
            </a:r>
          </a:p>
          <a:p>
            <a:r>
              <a:rPr lang="en-US" sz="1200" i="1" dirty="0" smtClean="0"/>
              <a:t>Format</a:t>
            </a:r>
            <a:r>
              <a:rPr lang="en-US" sz="1200" dirty="0" smtClean="0"/>
              <a:t>: Simple</a:t>
            </a:r>
          </a:p>
          <a:p>
            <a:r>
              <a:rPr lang="en-US" sz="1200" dirty="0" err="1" smtClean="0"/>
              <a:t>Rebdorf</a:t>
            </a:r>
            <a:r>
              <a:rPr lang="en-US" sz="1200" dirty="0" smtClean="0"/>
              <a:t>, Germany</a:t>
            </a:r>
          </a:p>
          <a:p>
            <a:r>
              <a:rPr lang="en-US" sz="1200" dirty="0" smtClean="0"/>
              <a:t>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half 12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century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B9D3-1B6C-48A1-8836-9E8287C87E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22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Right: </a:t>
            </a:r>
            <a:r>
              <a:rPr lang="en-US" sz="1200" dirty="0" err="1" smtClean="0"/>
              <a:t>Glossa</a:t>
            </a:r>
            <a:r>
              <a:rPr lang="en-US" sz="1200" dirty="0" smtClean="0"/>
              <a:t> </a:t>
            </a:r>
            <a:r>
              <a:rPr lang="en-US" sz="1200" dirty="0" err="1" smtClean="0"/>
              <a:t>ordinaria</a:t>
            </a:r>
            <a:r>
              <a:rPr lang="en-US" sz="1200" dirty="0" smtClean="0"/>
              <a:t>, Proverbs 1: 1-4, France, early 13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cent. </a:t>
            </a:r>
            <a:r>
              <a:rPr lang="en-US" sz="1200" i="1" dirty="0" smtClean="0"/>
              <a:t>Format</a:t>
            </a:r>
            <a:r>
              <a:rPr lang="en-US" sz="1200" dirty="0" smtClean="0"/>
              <a:t>: Simple, </a:t>
            </a:r>
            <a:r>
              <a:rPr lang="en-US" sz="1200" i="1" dirty="0" smtClean="0"/>
              <a:t>Materials</a:t>
            </a:r>
            <a:r>
              <a:rPr lang="en-US" sz="1200" dirty="0" smtClean="0"/>
              <a:t>: Parchment</a:t>
            </a:r>
          </a:p>
          <a:p>
            <a:r>
              <a:rPr lang="en-US" sz="1200" i="1" dirty="0" smtClean="0"/>
              <a:t>Dimensions</a:t>
            </a:r>
            <a:r>
              <a:rPr lang="en-US" sz="1200" dirty="0" smtClean="0"/>
              <a:t>: 9.4” x 6.3”;</a:t>
            </a:r>
            <a:r>
              <a:rPr lang="en-US" sz="1200" baseline="0" dirty="0" smtClean="0"/>
              <a:t> </a:t>
            </a:r>
            <a:r>
              <a:rPr lang="en-US" sz="1200" dirty="0" smtClean="0"/>
              <a:t>Left: </a:t>
            </a:r>
            <a:r>
              <a:rPr lang="en-US" sz="1200" dirty="0" err="1" smtClean="0"/>
              <a:t>Glossa</a:t>
            </a:r>
            <a:r>
              <a:rPr lang="en-US" sz="1200" dirty="0" smtClean="0"/>
              <a:t> </a:t>
            </a:r>
            <a:r>
              <a:rPr lang="en-US" sz="1200" dirty="0" err="1" smtClean="0"/>
              <a:t>ordinaria</a:t>
            </a:r>
            <a:r>
              <a:rPr lang="en-US" sz="1200" dirty="0" smtClean="0"/>
              <a:t>;</a:t>
            </a:r>
            <a:r>
              <a:rPr lang="en-US" sz="1200" baseline="0" dirty="0" smtClean="0"/>
              <a:t> </a:t>
            </a:r>
            <a:r>
              <a:rPr lang="en-US" sz="1200" dirty="0" smtClean="0"/>
              <a:t>Gospel of Luke 1: 4 &amp; 5; </a:t>
            </a:r>
            <a:r>
              <a:rPr lang="en-US" sz="1200" i="1" dirty="0" smtClean="0"/>
              <a:t>Image</a:t>
            </a:r>
            <a:r>
              <a:rPr lang="en-US" sz="1200" dirty="0" smtClean="0"/>
              <a:t>: People of Jerusalem waiting for Zachary to return from the Holy of Holies; </a:t>
            </a:r>
            <a:r>
              <a:rPr lang="en-US" sz="1200" i="1" dirty="0" smtClean="0"/>
              <a:t>Format</a:t>
            </a:r>
            <a:r>
              <a:rPr lang="en-US" sz="1200" dirty="0" smtClean="0"/>
              <a:t>: Simple; </a:t>
            </a:r>
            <a:r>
              <a:rPr lang="en-US" sz="1200" i="1" dirty="0" smtClean="0"/>
              <a:t>Materials</a:t>
            </a:r>
            <a:r>
              <a:rPr lang="en-US" sz="1200" dirty="0" smtClean="0"/>
              <a:t>: Parchment.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B9D3-1B6C-48A1-8836-9E8287C87E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6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Basel, 1498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B9D3-1B6C-48A1-8836-9E8287C87E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27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Florence, 5 August 1482, Paper,</a:t>
            </a:r>
            <a:r>
              <a:rPr lang="en-US" baseline="0" dirty="0" smtClean="0"/>
              <a:t> running header, Commentary of </a:t>
            </a:r>
            <a:r>
              <a:rPr lang="en-US" baseline="0" dirty="0" err="1" smtClean="0"/>
              <a:t>Cristoforo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Landino</a:t>
            </a:r>
            <a:r>
              <a:rPr lang="en-US" baseline="0" dirty="0" smtClean="0"/>
              <a:t> on the </a:t>
            </a:r>
            <a:r>
              <a:rPr lang="en-US" i="1" baseline="0" dirty="0" smtClean="0"/>
              <a:t>Opera</a:t>
            </a:r>
            <a:r>
              <a:rPr lang="en-US" i="0" baseline="0" dirty="0" smtClean="0"/>
              <a:t> of Horace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B9D3-1B6C-48A1-8836-9E8287C87E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9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KGC 32 Italy (possibly Milan), 1510. Confession of debt by one Johannes Antonius de </a:t>
            </a:r>
            <a:r>
              <a:rPr lang="en-US" dirty="0" err="1" smtClean="0"/>
              <a:t>Salla</a:t>
            </a:r>
            <a:r>
              <a:rPr lang="en-US" dirty="0" smtClean="0"/>
              <a:t> to 3 brothers, Notary </a:t>
            </a:r>
            <a:r>
              <a:rPr lang="en-US" dirty="0" err="1" smtClean="0"/>
              <a:t>Franciscus</a:t>
            </a:r>
            <a:r>
              <a:rPr lang="en-US" dirty="0" smtClean="0"/>
              <a:t> Marla</a:t>
            </a:r>
            <a:r>
              <a:rPr lang="en-US" baseline="0" dirty="0" smtClean="0"/>
              <a:t> _____, 1510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B9D3-1B6C-48A1-8836-9E8287C87EC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47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KGC</a:t>
            </a:r>
            <a:r>
              <a:rPr lang="en-US" b="0" baseline="0" dirty="0" smtClean="0"/>
              <a:t> 33 </a:t>
            </a:r>
            <a:r>
              <a:rPr lang="en-US" b="0" dirty="0" smtClean="0"/>
              <a:t>Printed Parchment leaf containing prayers with illustrated borders (partial cropping at top and outer margin)</a:t>
            </a:r>
          </a:p>
          <a:p>
            <a:r>
              <a:rPr lang="en-US" dirty="0" smtClean="0"/>
              <a:t>Latin, France (printed Philippe </a:t>
            </a:r>
            <a:r>
              <a:rPr lang="en-US" dirty="0" err="1" smtClean="0"/>
              <a:t>Pigouchet</a:t>
            </a:r>
            <a:r>
              <a:rPr lang="en-US" dirty="0" smtClean="0"/>
              <a:t>, 1510)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B9D3-1B6C-48A1-8836-9E8287C87EC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New KGC-34 ¶Illuminated Missal</a:t>
            </a:r>
            <a:r>
              <a:rPr lang="en-GB" dirty="0" smtClean="0"/>
              <a:t>, in Latin.  Single large vellum leaf with a large painted initial ‘R’ against a burnished and tooled gold ground, marginal stylized foliate decoration.  15</a:t>
            </a:r>
            <a:r>
              <a:rPr lang="en-GB" baseline="0" dirty="0" smtClean="0"/>
              <a:t> x 11”</a:t>
            </a:r>
            <a:r>
              <a:rPr lang="en-GB" dirty="0" smtClean="0"/>
              <a:t>.  Southern Germany, 2</a:t>
            </a:r>
            <a:r>
              <a:rPr lang="en-GB" baseline="30000" dirty="0" smtClean="0"/>
              <a:t>nd</a:t>
            </a:r>
            <a:r>
              <a:rPr lang="en-GB" dirty="0" smtClean="0"/>
              <a:t> half of 15</a:t>
            </a:r>
            <a:r>
              <a:rPr lang="en-GB" baseline="30000" dirty="0" smtClean="0"/>
              <a:t>th</a:t>
            </a:r>
            <a:r>
              <a:rPr lang="en-GB" dirty="0" smtClean="0"/>
              <a:t> century.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B9D3-1B6C-48A1-8836-9E8287C87EC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76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smtClean="0">
                <a:latin typeface="+mj-lt"/>
              </a:rPr>
              <a:t>NEW KGC-35 ¶ </a:t>
            </a:r>
            <a:r>
              <a:rPr lang="en-GB" b="0" dirty="0" err="1" smtClean="0">
                <a:latin typeface="+mj-lt"/>
              </a:rPr>
              <a:t>Ranulph</a:t>
            </a:r>
            <a:r>
              <a:rPr lang="en-GB" b="0" dirty="0" smtClean="0">
                <a:latin typeface="+mj-lt"/>
              </a:rPr>
              <a:t> Higden</a:t>
            </a:r>
            <a:r>
              <a:rPr lang="en-GB" dirty="0" smtClean="0"/>
              <a:t>. </a:t>
            </a:r>
            <a:r>
              <a:rPr lang="en-GB" dirty="0" err="1" smtClean="0"/>
              <a:t>Polycronicon</a:t>
            </a:r>
            <a:r>
              <a:rPr lang="en-GB" dirty="0" smtClean="0"/>
              <a:t>.  Westminster, William Caxton, after 2 July, 1482.  Single leaf printed on paper, with a </a:t>
            </a:r>
            <a:r>
              <a:rPr lang="en-GB" dirty="0" err="1" smtClean="0"/>
              <a:t>rubricated</a:t>
            </a:r>
            <a:r>
              <a:rPr lang="en-GB" dirty="0" smtClean="0"/>
              <a:t> initial, paragraph marks &amp; marginalia, other early marginalia on the verso.  10.6</a:t>
            </a:r>
            <a:r>
              <a:rPr lang="en-GB" baseline="0" dirty="0" smtClean="0"/>
              <a:t> x 7.6”. </a:t>
            </a:r>
            <a:r>
              <a:rPr lang="en-GB" dirty="0" smtClean="0"/>
              <a:t>The text is the Middle English </a:t>
            </a:r>
            <a:r>
              <a:rPr lang="en-GB" dirty="0" err="1" smtClean="0"/>
              <a:t>translat</a:t>
            </a:r>
            <a:r>
              <a:rPr lang="en-GB" dirty="0" smtClean="0"/>
              <a:t> ion by John </a:t>
            </a:r>
            <a:r>
              <a:rPr lang="en-GB" dirty="0" err="1" smtClean="0"/>
              <a:t>Trevisa</a:t>
            </a:r>
            <a:r>
              <a:rPr lang="en-GB" dirty="0" smtClean="0"/>
              <a:t> (Benedictine monk of Chester, d. 1364) modernized by William Caxton.  It is printed with Caxton’s Type 4. 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B9D3-1B6C-48A1-8836-9E8287C87EC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5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3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22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613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07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29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88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03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7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02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4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83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1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28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12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06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89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45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9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24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28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98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73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1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71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03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81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30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60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17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6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9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3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38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98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09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77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51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05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1685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7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61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26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3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0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404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25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856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11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7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33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83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4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76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754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44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207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27826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30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070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4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106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366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6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40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221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30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11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020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28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90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14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689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7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9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27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90942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99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6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263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431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0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25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  <p:sldLayoutId id="214748404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93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  <p:sldLayoutId id="214748411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69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184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0B7633A-D7A6-4EB4-985C-02AF643B0EAB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20407B7-F5B9-4DA4-8BD2-CF738C7F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3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18" r:id="rId12"/>
    <p:sldLayoutId id="2147484219" r:id="rId13"/>
    <p:sldLayoutId id="2147484220" r:id="rId14"/>
    <p:sldLayoutId id="2147484221" r:id="rId15"/>
    <p:sldLayoutId id="2147484222" r:id="rId16"/>
    <p:sldLayoutId id="214748422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4000" dirty="0" smtClean="0"/>
              <a:t>Monmouth College</a:t>
            </a:r>
            <a:br>
              <a:rPr lang="en-US" sz="4000" dirty="0" smtClean="0"/>
            </a:br>
            <a:r>
              <a:rPr lang="en-US" sz="4000" dirty="0" smtClean="0"/>
              <a:t>27  October 2013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The Karen Gould Collection</a:t>
            </a:r>
          </a:p>
        </p:txBody>
      </p:sp>
    </p:spTree>
    <p:extLst>
      <p:ext uri="{BB962C8B-B14F-4D97-AF65-F5344CB8AC3E}">
        <p14:creationId xmlns:p14="http://schemas.microsoft.com/office/powerpoint/2010/main" val="26335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uropeanaregia.eu/sites/www.europeanaregia.eu/files/manuscripts/bnf-latin126-fol1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58" y="134384"/>
            <a:ext cx="4582414" cy="658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s. 1057 Vangelo di Luca con Glossa ordinaria da Santa Giustina XIII secolo, inizio – Sicilia  f. 3v L’Angelo preannuncia a Zaccaria la Nascita del Batti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24" y="134355"/>
            <a:ext cx="4398590" cy="658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8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65237"/>
            <a:ext cx="4524180" cy="6327526"/>
          </a:xfrm>
          <a:prstGeom prst="rect">
            <a:avLst/>
          </a:prstGeom>
        </p:spPr>
      </p:pic>
      <p:pic>
        <p:nvPicPr>
          <p:cNvPr id="3074" name="Picture 2" descr="Larger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19" y="1954899"/>
            <a:ext cx="3935848" cy="29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1138918"/>
            <a:ext cx="10979929" cy="465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7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llaborations.com/Ebay/zaqua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4671"/>
            <a:ext cx="5479858" cy="61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71" y="364671"/>
            <a:ext cx="4374329" cy="61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KGC 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Commentary on </a:t>
            </a:r>
            <a:r>
              <a:rPr lang="en-US" sz="2900" i="1" dirty="0" smtClean="0"/>
              <a:t>The Odes of Horace </a:t>
            </a:r>
            <a:r>
              <a:rPr lang="en-US" sz="2900" dirty="0" smtClean="0"/>
              <a:t>by </a:t>
            </a:r>
            <a:r>
              <a:rPr lang="en-US" sz="2900" dirty="0" err="1" smtClean="0"/>
              <a:t>Cristoforo</a:t>
            </a:r>
            <a:r>
              <a:rPr lang="en-US" sz="2900" dirty="0" smtClean="0"/>
              <a:t> </a:t>
            </a:r>
            <a:r>
              <a:rPr lang="en-US" sz="2900" dirty="0" err="1" smtClean="0"/>
              <a:t>Landino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1975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144" y="438474"/>
            <a:ext cx="4590955" cy="598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1" y="438474"/>
            <a:ext cx="4396312" cy="59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6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KGC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Peter Lombard, </a:t>
            </a:r>
            <a:r>
              <a:rPr lang="en-US" i="1" dirty="0" smtClean="0"/>
              <a:t>F0ur Books of Sentences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306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KGC 1 verso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5856" y="323498"/>
            <a:ext cx="4584700" cy="621100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Peter Lombard, </a:t>
            </a:r>
            <a:r>
              <a:rPr lang="en-US" sz="2400" i="1" dirty="0" smtClean="0"/>
              <a:t>Sentences</a:t>
            </a:r>
            <a:endParaRPr lang="en-US" sz="2400" dirty="0" smtClean="0"/>
          </a:p>
          <a:p>
            <a:r>
              <a:rPr lang="en-US" sz="2400" dirty="0" smtClean="0"/>
              <a:t>France, </a:t>
            </a:r>
            <a:r>
              <a:rPr lang="en-US" sz="2400" dirty="0" err="1" smtClean="0"/>
              <a:t>ca</a:t>
            </a:r>
            <a:r>
              <a:rPr lang="en-US" sz="2400" dirty="0" smtClean="0"/>
              <a:t> 1250</a:t>
            </a:r>
          </a:p>
          <a:p>
            <a:r>
              <a:rPr lang="en-US" sz="2400" i="1" dirty="0" smtClean="0"/>
              <a:t>Material</a:t>
            </a:r>
            <a:r>
              <a:rPr lang="en-US" sz="2400" dirty="0" smtClean="0"/>
              <a:t>: Translucent parchment</a:t>
            </a:r>
          </a:p>
          <a:p>
            <a:r>
              <a:rPr lang="en-US" sz="2400" i="1" dirty="0" smtClean="0"/>
              <a:t>Dimensions</a:t>
            </a:r>
            <a:r>
              <a:rPr lang="en-US" sz="2400" dirty="0" smtClean="0"/>
              <a:t>: 8.97” x 6.45”, text block  4.3” x 3”</a:t>
            </a:r>
          </a:p>
          <a:p>
            <a:r>
              <a:rPr lang="en-US" sz="2400" i="1" dirty="0" smtClean="0"/>
              <a:t>Script</a:t>
            </a:r>
            <a:r>
              <a:rPr lang="en-US" sz="2400" dirty="0" smtClean="0"/>
              <a:t>: Informal </a:t>
            </a:r>
            <a:r>
              <a:rPr lang="en-US" sz="2400" dirty="0" err="1" smtClean="0"/>
              <a:t>textura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7505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5" y="699397"/>
            <a:ext cx="4133850" cy="5600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4" y="703219"/>
            <a:ext cx="4086225" cy="55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93" y="329228"/>
            <a:ext cx="5238614" cy="61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The Spencer Art Reference Library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Nelson-Atkins Museum of 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0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KGC 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Thomas Aquinas, Commentary on the Lombard’s </a:t>
            </a:r>
            <a:r>
              <a:rPr lang="en-US" sz="2800" i="1" dirty="0" smtClean="0"/>
              <a:t> Sentences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1762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KGC 12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600" y="154709"/>
            <a:ext cx="4502150" cy="654858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Thomas Aquinas, </a:t>
            </a:r>
            <a:r>
              <a:rPr lang="en-US" sz="2400" i="1" dirty="0" smtClean="0"/>
              <a:t>Scriptum super </a:t>
            </a:r>
            <a:r>
              <a:rPr lang="en-US" sz="2400" i="1" dirty="0" err="1" smtClean="0"/>
              <a:t>libros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Sententiarum</a:t>
            </a:r>
            <a:r>
              <a:rPr lang="en-US" sz="2400" i="1" dirty="0" smtClean="0"/>
              <a:t>, </a:t>
            </a:r>
            <a:r>
              <a:rPr lang="en-US" sz="2400" dirty="0" smtClean="0"/>
              <a:t>Book 4, Distinctions 1 &amp; 2</a:t>
            </a:r>
          </a:p>
          <a:p>
            <a:r>
              <a:rPr lang="en-US" sz="2400" dirty="0" smtClean="0"/>
              <a:t>Venice, </a:t>
            </a:r>
            <a:r>
              <a:rPr lang="en-US" sz="2400" dirty="0" err="1" smtClean="0"/>
              <a:t>Bonetus</a:t>
            </a:r>
            <a:r>
              <a:rPr lang="en-US" sz="2400" dirty="0" smtClean="0"/>
              <a:t> </a:t>
            </a:r>
            <a:r>
              <a:rPr lang="en-US" sz="2400" dirty="0" err="1" smtClean="0"/>
              <a:t>Locatelli</a:t>
            </a:r>
            <a:r>
              <a:rPr lang="en-US" sz="2400" dirty="0" smtClean="0"/>
              <a:t>, 1497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4884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KGC 27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Book of Hours, Calendar,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6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KGC 27 recto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7800" y="298119"/>
            <a:ext cx="4559300" cy="599779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Book of Hours</a:t>
            </a:r>
          </a:p>
          <a:p>
            <a:r>
              <a:rPr lang="en-US" sz="2400" dirty="0"/>
              <a:t>France, 15th century</a:t>
            </a:r>
          </a:p>
          <a:p>
            <a:r>
              <a:rPr lang="en-US" sz="2400" dirty="0" smtClean="0"/>
              <a:t>Calendar page for May</a:t>
            </a:r>
          </a:p>
          <a:p>
            <a:r>
              <a:rPr lang="en-US" sz="2400" i="1" dirty="0" smtClean="0"/>
              <a:t>Material</a:t>
            </a:r>
            <a:r>
              <a:rPr lang="en-US" sz="2400" dirty="0" smtClean="0"/>
              <a:t>: Translucent parchment</a:t>
            </a:r>
          </a:p>
          <a:p>
            <a:r>
              <a:rPr lang="en-US" sz="2400" i="1" dirty="0" smtClean="0"/>
              <a:t>Dimensions</a:t>
            </a:r>
            <a:r>
              <a:rPr lang="en-US" sz="2400" dirty="0" smtClean="0"/>
              <a:t>: 6.6” x 4.8”, text block 3.6” x 2.2”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2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60" y="259174"/>
            <a:ext cx="4819166" cy="6339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36" y="259174"/>
            <a:ext cx="4735437" cy="6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84835"/>
            <a:ext cx="4762500" cy="60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6241"/>
            <a:ext cx="4660900" cy="609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6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28600"/>
            <a:ext cx="4392613" cy="588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4343400" y="11430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00" name="Picture 8" descr="File:St. Trope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1"/>
            <a:ext cx="3657600" cy="24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981200" y="9144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Saint Torpes of Pisa</a:t>
            </a:r>
          </a:p>
        </p:txBody>
      </p:sp>
      <p:pic>
        <p:nvPicPr>
          <p:cNvPr id="8203" name="Picture 11" descr="catacumba_santa_petrone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188619"/>
            <a:ext cx="35147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Line 12"/>
          <p:cNvSpPr>
            <a:spLocks noChangeShapeType="1"/>
          </p:cNvSpPr>
          <p:nvPr/>
        </p:nvSpPr>
        <p:spPr bwMode="auto">
          <a:xfrm flipV="1">
            <a:off x="6172200" y="3733800"/>
            <a:ext cx="1828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7239000" y="62484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Saint Petronilla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95300"/>
            <a:ext cx="44624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4800600" y="2209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09800" y="1981200"/>
            <a:ext cx="274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St Judas </a:t>
            </a:r>
            <a:r>
              <a:rPr lang="en-US" sz="2400" b="1" dirty="0" err="1"/>
              <a:t>Cyriacus</a:t>
            </a:r>
            <a:r>
              <a:rPr lang="en-US" sz="2400" b="1" dirty="0"/>
              <a:t> </a:t>
            </a:r>
          </a:p>
        </p:txBody>
      </p:sp>
      <p:pic>
        <p:nvPicPr>
          <p:cNvPr id="7175" name="Picture 7" descr="File:Saint quir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36" y="2671465"/>
            <a:ext cx="3151564" cy="38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KGC 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Breviary, Feast of the Visitation of the BVM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0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KGC 15 recto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7369" y="987425"/>
            <a:ext cx="3563838" cy="4873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813949" cy="38115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Breviary text</a:t>
            </a:r>
          </a:p>
          <a:p>
            <a:r>
              <a:rPr lang="en-US" sz="2400" dirty="0"/>
              <a:t>Italy, 15</a:t>
            </a:r>
            <a:r>
              <a:rPr lang="en-US" sz="2400" baseline="30000" dirty="0"/>
              <a:t>th</a:t>
            </a:r>
            <a:r>
              <a:rPr lang="en-US" sz="2400" dirty="0"/>
              <a:t> century</a:t>
            </a:r>
          </a:p>
          <a:p>
            <a:r>
              <a:rPr lang="en-US" sz="2400" dirty="0" smtClean="0"/>
              <a:t>Feast of the Visitation of the BVM</a:t>
            </a:r>
          </a:p>
          <a:p>
            <a:r>
              <a:rPr lang="en-US" sz="2400" i="1" dirty="0" smtClean="0"/>
              <a:t>Material: </a:t>
            </a:r>
            <a:r>
              <a:rPr lang="en-US" sz="2400" dirty="0" smtClean="0"/>
              <a:t>Translucent Parchment</a:t>
            </a:r>
          </a:p>
          <a:p>
            <a:r>
              <a:rPr lang="en-US" sz="2400" i="1" dirty="0" smtClean="0"/>
              <a:t>Dimensions</a:t>
            </a:r>
            <a:r>
              <a:rPr lang="en-US" sz="2400" dirty="0" smtClean="0"/>
              <a:t>: 5.2” x 4.25”, text block: 3.4” x 2.6”</a:t>
            </a:r>
            <a:endParaRPr lang="en-US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10879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KGC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Bible, Old Testament, I &amp; II Maccabees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03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283307"/>
            <a:ext cx="4600575" cy="6291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18" y="283306"/>
            <a:ext cx="4490477" cy="62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KGC 15 recto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0799" y="1690688"/>
            <a:ext cx="3768725" cy="4351338"/>
          </a:xfrm>
        </p:spPr>
        <p:txBody>
          <a:bodyPr>
            <a:normAutofit fontScale="92500" lnSpcReduction="10000"/>
          </a:bodyPr>
          <a:lstStyle/>
          <a:p>
            <a:pPr marL="91440" indent="-91440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First Vespers</a:t>
            </a:r>
          </a:p>
          <a:p>
            <a:pPr marL="91440" indent="-91440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Antiphons for psalmody</a:t>
            </a:r>
          </a:p>
          <a:p>
            <a:pPr marL="384048" lvl="1" indent="-182880"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rd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antiphon conclusion</a:t>
            </a:r>
          </a:p>
          <a:p>
            <a:pPr marL="384048" lvl="1" indent="-182880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antiphon</a:t>
            </a:r>
          </a:p>
          <a:p>
            <a:pPr marL="384048" lvl="1" indent="-182880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antiphon</a:t>
            </a:r>
          </a:p>
          <a:p>
            <a:pPr marL="91440" indent="-91440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Reading</a:t>
            </a:r>
          </a:p>
          <a:p>
            <a:pPr marL="91440" indent="-91440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Hymn</a:t>
            </a:r>
          </a:p>
          <a:p>
            <a:pPr marL="91440" indent="-91440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Versicle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response</a:t>
            </a:r>
          </a:p>
          <a:p>
            <a:pPr marL="91440" indent="-91440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Magnificat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antiphon</a:t>
            </a:r>
          </a:p>
          <a:p>
            <a:pPr marL="91440" indent="-91440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Oration beginning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276" y="1825625"/>
            <a:ext cx="3775075" cy="4351338"/>
          </a:xfrm>
        </p:spPr>
        <p:txBody>
          <a:bodyPr>
            <a:normAutofit fontScale="92500" lnSpcReduction="10000"/>
          </a:bodyPr>
          <a:lstStyle/>
          <a:p>
            <a:pPr marL="91440" indent="-91440">
              <a:defRPr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61" y="533400"/>
            <a:ext cx="44037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KCG 15 verso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Matins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dirty="0"/>
              <a:t>Invitatory antiphon 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dirty="0"/>
              <a:t>Hymn </a:t>
            </a:r>
          </a:p>
          <a:p>
            <a:pPr>
              <a:defRPr/>
            </a:pPr>
            <a:r>
              <a:rPr lang="en-US" dirty="0"/>
              <a:t> First </a:t>
            </a:r>
            <a:r>
              <a:rPr lang="en-US" dirty="0" err="1"/>
              <a:t>Nocturn</a:t>
            </a:r>
            <a:r>
              <a:rPr lang="en-US" dirty="0"/>
              <a:t> </a:t>
            </a:r>
          </a:p>
          <a:p>
            <a:pPr lvl="1">
              <a:defRPr/>
            </a:pP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antiphon </a:t>
            </a:r>
          </a:p>
          <a:p>
            <a:pPr lvl="1">
              <a:defRPr/>
            </a:pPr>
            <a:r>
              <a:rPr lang="en-US" sz="2800" dirty="0" smtClean="0"/>
              <a:t>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antiphon </a:t>
            </a:r>
          </a:p>
          <a:p>
            <a:pPr lvl="1">
              <a:defRPr/>
            </a:pPr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antiphon 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dirty="0"/>
              <a:t>Lesson 1</a:t>
            </a:r>
          </a:p>
        </p:txBody>
      </p:sp>
      <p:pic>
        <p:nvPicPr>
          <p:cNvPr id="819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86" y="533400"/>
            <a:ext cx="4340225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430" y="500062"/>
            <a:ext cx="428625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346200"/>
            <a:ext cx="8077200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1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3C2FD-D062-490D-AD87-5AF53081C31A}" type="slidenum">
              <a:rPr lang="en-US"/>
              <a:pPr>
                <a:defRPr/>
              </a:pPr>
              <a:t>35</a:t>
            </a:fld>
            <a:endParaRPr lang="en-US"/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18" y="307975"/>
            <a:ext cx="4424363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Line 8"/>
          <p:cNvSpPr>
            <a:spLocks noChangeShapeType="1"/>
          </p:cNvSpPr>
          <p:nvPr/>
        </p:nvSpPr>
        <p:spPr bwMode="auto">
          <a:xfrm>
            <a:off x="2895600" y="1752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2514600" y="13858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4342" name="Text Box 13"/>
          <p:cNvSpPr txBox="1">
            <a:spLocks noChangeArrowheads="1"/>
          </p:cNvSpPr>
          <p:nvPr/>
        </p:nvSpPr>
        <p:spPr bwMode="auto">
          <a:xfrm>
            <a:off x="2514600" y="22860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2552700" y="210185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4344" name="Line 15"/>
          <p:cNvSpPr>
            <a:spLocks noChangeShapeType="1"/>
          </p:cNvSpPr>
          <p:nvPr/>
        </p:nvSpPr>
        <p:spPr bwMode="auto">
          <a:xfrm>
            <a:off x="3048000" y="2301536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16"/>
          <p:cNvSpPr>
            <a:spLocks noChangeShapeType="1"/>
          </p:cNvSpPr>
          <p:nvPr/>
        </p:nvSpPr>
        <p:spPr bwMode="auto">
          <a:xfrm flipH="1">
            <a:off x="7696200" y="3581401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Text Box 17"/>
          <p:cNvSpPr txBox="1">
            <a:spLocks noChangeArrowheads="1"/>
          </p:cNvSpPr>
          <p:nvPr/>
        </p:nvSpPr>
        <p:spPr bwMode="auto">
          <a:xfrm>
            <a:off x="9144000" y="35814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22AC3-F662-49D1-B358-8A17D9185A28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7825"/>
            <a:ext cx="4308475" cy="597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Line 5"/>
          <p:cNvSpPr>
            <a:spLocks noChangeShapeType="1"/>
          </p:cNvSpPr>
          <p:nvPr/>
        </p:nvSpPr>
        <p:spPr bwMode="auto">
          <a:xfrm flipV="1">
            <a:off x="2743200" y="1370014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2362200" y="1186657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2667000" y="44196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2286000" y="42672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368" name="Line 12"/>
          <p:cNvSpPr>
            <a:spLocks noChangeShapeType="1"/>
          </p:cNvSpPr>
          <p:nvPr/>
        </p:nvSpPr>
        <p:spPr bwMode="auto">
          <a:xfrm flipH="1">
            <a:off x="7696200" y="1649414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8880475" y="1466057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Baskerville Old Face" panose="02020602080505020303" pitchFamily="18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Karen Gould Collection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Type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 manuscripts </a:t>
            </a:r>
          </a:p>
          <a:p>
            <a:r>
              <a:rPr lang="en-US" dirty="0" smtClean="0"/>
              <a:t>11 </a:t>
            </a:r>
            <a:r>
              <a:rPr lang="en-US" dirty="0" err="1" smtClean="0"/>
              <a:t>incunables</a:t>
            </a:r>
            <a:endParaRPr lang="en-US" dirty="0" smtClean="0"/>
          </a:p>
          <a:p>
            <a:r>
              <a:rPr lang="en-US" dirty="0" smtClean="0"/>
              <a:t>1 post-1500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 smtClean="0"/>
              <a:t>Origin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en-US" dirty="0" smtClean="0"/>
              <a:t>2 </a:t>
            </a:r>
            <a:r>
              <a:rPr lang="en-US" dirty="0"/>
              <a:t>Italy</a:t>
            </a:r>
          </a:p>
          <a:p>
            <a:r>
              <a:rPr lang="en-US" dirty="0"/>
              <a:t>9 France</a:t>
            </a:r>
          </a:p>
          <a:p>
            <a:r>
              <a:rPr lang="en-US" dirty="0"/>
              <a:t>4 Germany</a:t>
            </a:r>
          </a:p>
          <a:p>
            <a:r>
              <a:rPr lang="en-US" dirty="0"/>
              <a:t>3 Low Countries</a:t>
            </a:r>
          </a:p>
          <a:p>
            <a:r>
              <a:rPr lang="en-US" dirty="0"/>
              <a:t>1 England</a:t>
            </a:r>
          </a:p>
          <a:p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0747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Karen Gould Collection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Date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1 from 12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</a:p>
          <a:p>
            <a:r>
              <a:rPr lang="en-US" dirty="0" smtClean="0"/>
              <a:t>2 from 13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3 from 14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21 from 15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4 from 16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 smtClean="0"/>
              <a:t>Contents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8 </a:t>
            </a:r>
            <a:r>
              <a:rPr lang="en-US" dirty="0" smtClean="0"/>
              <a:t>liturgical texts </a:t>
            </a:r>
            <a:r>
              <a:rPr lang="en-US" dirty="0"/>
              <a:t>(4 breviary, 2 missals, 1 </a:t>
            </a:r>
            <a:r>
              <a:rPr lang="en-US" i="1" dirty="0"/>
              <a:t>graduale</a:t>
            </a:r>
            <a:r>
              <a:rPr lang="en-US" dirty="0"/>
              <a:t>, 1 psalter</a:t>
            </a:r>
            <a:r>
              <a:rPr lang="en-US" dirty="0" smtClean="0"/>
              <a:t>?)</a:t>
            </a:r>
            <a:endParaRPr lang="en-US" dirty="0"/>
          </a:p>
          <a:p>
            <a:r>
              <a:rPr lang="en-US" dirty="0"/>
              <a:t>9 Books of Hours</a:t>
            </a:r>
          </a:p>
          <a:p>
            <a:r>
              <a:rPr lang="en-US" dirty="0"/>
              <a:t>14 </a:t>
            </a:r>
            <a:r>
              <a:rPr lang="en-US" dirty="0" smtClean="0"/>
              <a:t>other (1 Bible, 6 theology texts, 3 </a:t>
            </a:r>
            <a:r>
              <a:rPr lang="en-US" dirty="0"/>
              <a:t>canon </a:t>
            </a:r>
            <a:r>
              <a:rPr lang="en-US" dirty="0" smtClean="0"/>
              <a:t>law texts, </a:t>
            </a:r>
            <a:r>
              <a:rPr lang="en-US" dirty="0"/>
              <a:t>2 letters,  2 literary </a:t>
            </a:r>
            <a:r>
              <a:rPr lang="en-US" dirty="0" smtClean="0"/>
              <a:t>texts)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Karen Gould Collectio</a:t>
            </a:r>
            <a:r>
              <a:rPr lang="en-US" dirty="0"/>
              <a:t>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New Additions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721" y="364671"/>
            <a:ext cx="4374329" cy="6128657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KGC 10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smtClean="0"/>
              <a:t>I &amp; II Maccabees</a:t>
            </a:r>
          </a:p>
          <a:p>
            <a:r>
              <a:rPr lang="en-US" sz="2800" i="1" dirty="0" smtClean="0"/>
              <a:t>Printed</a:t>
            </a:r>
            <a:r>
              <a:rPr lang="en-US" sz="2800" dirty="0" smtClean="0"/>
              <a:t>: Strasbourg, 1497</a:t>
            </a:r>
          </a:p>
          <a:p>
            <a:r>
              <a:rPr lang="en-US" sz="2800" i="1" dirty="0" smtClean="0"/>
              <a:t>Material</a:t>
            </a:r>
            <a:r>
              <a:rPr lang="en-US" sz="2800" dirty="0" smtClean="0"/>
              <a:t>: Paper</a:t>
            </a:r>
            <a:endParaRPr lang="en-US" sz="2800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9" y="310653"/>
            <a:ext cx="5323115" cy="6236693"/>
          </a:xfrm>
          <a:prstGeom prst="rect">
            <a:avLst/>
          </a:prstGeom>
        </p:spPr>
      </p:pic>
      <p:pic>
        <p:nvPicPr>
          <p:cNvPr id="3" name="Picture 2" descr="C:\Users\mcarbonell\AppData\Local\Microsoft\Windows\Temporary Internet Files\Content.IE5\Q2P1H1IV\color72.tif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/>
          <a:stretch/>
        </p:blipFill>
        <p:spPr bwMode="auto">
          <a:xfrm>
            <a:off x="10139667" y="791680"/>
            <a:ext cx="1447800" cy="10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1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45" y="590708"/>
            <a:ext cx="7793626" cy="5676583"/>
          </a:xfrm>
          <a:prstGeom prst="rect">
            <a:avLst/>
          </a:prstGeom>
        </p:spPr>
      </p:pic>
      <p:pic>
        <p:nvPicPr>
          <p:cNvPr id="3" name="Picture 2" descr="C:\Users\mcarbonell\AppData\Local\Microsoft\Windows\Temporary Internet Files\Content.IE5\Q2P1H1IV\color72.tif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/>
          <a:stretch/>
        </p:blipFill>
        <p:spPr bwMode="auto">
          <a:xfrm>
            <a:off x="10139667" y="721336"/>
            <a:ext cx="1447800" cy="10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56" y="267576"/>
            <a:ext cx="4742136" cy="6322848"/>
          </a:xfrm>
          <a:prstGeom prst="rect">
            <a:avLst/>
          </a:prstGeom>
        </p:spPr>
      </p:pic>
      <p:pic>
        <p:nvPicPr>
          <p:cNvPr id="3" name="Picture 2" descr="C:\Users\mcarbonell\AppData\Local\Microsoft\Windows\Temporary Internet Files\Content.IE5\Q2P1H1IV\color72.tif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/>
          <a:stretch/>
        </p:blipFill>
        <p:spPr bwMode="auto">
          <a:xfrm>
            <a:off x="10142483" y="727491"/>
            <a:ext cx="1447800" cy="10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3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73" y="363745"/>
            <a:ext cx="4363026" cy="6130509"/>
          </a:xfrm>
          <a:prstGeom prst="rect">
            <a:avLst/>
          </a:prstGeom>
        </p:spPr>
      </p:pic>
      <p:pic>
        <p:nvPicPr>
          <p:cNvPr id="3" name="Picture 2" descr="C:\Users\mcarbonell\AppData\Local\Microsoft\Windows\Temporary Internet Files\Content.IE5\Q2P1H1IV\color72.tif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/>
          <a:stretch/>
        </p:blipFill>
        <p:spPr bwMode="auto">
          <a:xfrm>
            <a:off x="10142483" y="727491"/>
            <a:ext cx="1447800" cy="10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Nuremberg chronicles - ARGENTI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023" y="435718"/>
            <a:ext cx="8901953" cy="59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0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KGC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GLOSSA ORDINARIA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5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KGC 3 recto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6967" y="987425"/>
            <a:ext cx="3484641" cy="4873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Glossa</a:t>
            </a:r>
            <a:r>
              <a:rPr lang="en-US" sz="2800" dirty="0" smtClean="0"/>
              <a:t> </a:t>
            </a:r>
            <a:r>
              <a:rPr lang="en-US" sz="2800" dirty="0" err="1" smtClean="0"/>
              <a:t>ordinaria</a:t>
            </a:r>
            <a:r>
              <a:rPr lang="en-US" sz="2800" dirty="0" smtClean="0"/>
              <a:t>, Hebrews 2: 1-7a</a:t>
            </a:r>
          </a:p>
          <a:p>
            <a:r>
              <a:rPr lang="en-US" sz="2800" i="1" dirty="0" smtClean="0"/>
              <a:t>Printed</a:t>
            </a:r>
            <a:r>
              <a:rPr lang="en-US" sz="2800" dirty="0" smtClean="0"/>
              <a:t>: Nuremberg, Anton </a:t>
            </a:r>
            <a:r>
              <a:rPr lang="en-US" sz="2800" dirty="0" err="1" smtClean="0"/>
              <a:t>Koberger</a:t>
            </a:r>
            <a:r>
              <a:rPr lang="en-US" sz="2800" dirty="0" smtClean="0"/>
              <a:t>, 1497</a:t>
            </a:r>
          </a:p>
          <a:p>
            <a:r>
              <a:rPr lang="en-US" sz="2800" i="1" dirty="0" smtClean="0"/>
              <a:t>Material</a:t>
            </a:r>
            <a:r>
              <a:rPr lang="en-US" sz="2800" dirty="0" smtClean="0"/>
              <a:t>: Paper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62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Nuremberg chronicles - Nuremberg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08" y="304968"/>
            <a:ext cx="9395584" cy="62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2.bp.blogspot.com/_3bF6oaGZf_o/S64uPHoh70I/AAAAAAAAA7k/HAIWCY2hAjA/s1600/Gloss+by+Anselm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8776" y="344269"/>
            <a:ext cx="8014447" cy="616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3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pth">
  <a:themeElements>
    <a:clrScheme name="Depth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3016C5A4-E631-4977-A608-ACFB47552625}"/>
    </a:ext>
  </a:extLst>
</a:theme>
</file>

<file path=ppt/theme/theme2.xml><?xml version="1.0" encoding="utf-8"?>
<a:theme xmlns:a="http://schemas.openxmlformats.org/drawingml/2006/main" name="1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C473073F-34A4-486A-BBA1-2A70AE921EB6}"/>
    </a:ext>
  </a:extLst>
</a:theme>
</file>

<file path=ppt/theme/theme4.xml><?xml version="1.0" encoding="utf-8"?>
<a:theme xmlns:a="http://schemas.openxmlformats.org/drawingml/2006/main" name="2_Depth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47428100-C732-4B2E-A30A-5273F581A0FA}"/>
    </a:ext>
  </a:extLst>
</a:theme>
</file>

<file path=ppt/theme/theme5.xml><?xml version="1.0" encoding="utf-8"?>
<a:theme xmlns:a="http://schemas.openxmlformats.org/drawingml/2006/main" name="4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5763</TotalTime>
  <Words>671</Words>
  <Application>Microsoft Office PowerPoint</Application>
  <PresentationFormat>Custom</PresentationFormat>
  <Paragraphs>125</Paragraphs>
  <Slides>43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3_Depth</vt:lpstr>
      <vt:lpstr>1_Depth</vt:lpstr>
      <vt:lpstr>Depth</vt:lpstr>
      <vt:lpstr>2_Depth</vt:lpstr>
      <vt:lpstr>4_Depth</vt:lpstr>
      <vt:lpstr> Monmouth College 27  October 2013</vt:lpstr>
      <vt:lpstr>The Spencer Art Reference Library</vt:lpstr>
      <vt:lpstr>KGC 1</vt:lpstr>
      <vt:lpstr>KGC 10</vt:lpstr>
      <vt:lpstr>PowerPoint Presentation</vt:lpstr>
      <vt:lpstr>KGC 3</vt:lpstr>
      <vt:lpstr>KGC 3 recto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KGC 7</vt:lpstr>
      <vt:lpstr>PowerPoint Presentation</vt:lpstr>
      <vt:lpstr>KGC 1</vt:lpstr>
      <vt:lpstr>KGC 1 verso</vt:lpstr>
      <vt:lpstr>PowerPoint Presentation</vt:lpstr>
      <vt:lpstr>PowerPoint Presentation</vt:lpstr>
      <vt:lpstr>KGC 12</vt:lpstr>
      <vt:lpstr>KGC 12</vt:lpstr>
      <vt:lpstr>KGC 27</vt:lpstr>
      <vt:lpstr>KGC 27 recto</vt:lpstr>
      <vt:lpstr>PowerPoint Presentation</vt:lpstr>
      <vt:lpstr>PowerPoint Presentation</vt:lpstr>
      <vt:lpstr>PowerPoint Presentation</vt:lpstr>
      <vt:lpstr>PowerPoint Presentation</vt:lpstr>
      <vt:lpstr>KGC 15</vt:lpstr>
      <vt:lpstr>KGC 15 recto</vt:lpstr>
      <vt:lpstr>PowerPoint Presentation</vt:lpstr>
      <vt:lpstr>KGC 15 recto</vt:lpstr>
      <vt:lpstr>KCG 15 verso</vt:lpstr>
      <vt:lpstr>PowerPoint Presentation</vt:lpstr>
      <vt:lpstr>PowerPoint Presentation</vt:lpstr>
      <vt:lpstr>PowerPoint Presentation</vt:lpstr>
      <vt:lpstr>PowerPoint Presentation</vt:lpstr>
      <vt:lpstr>Karen Gould Collection</vt:lpstr>
      <vt:lpstr>Karen Gould Collection</vt:lpstr>
      <vt:lpstr>Karen Gould Collection</vt:lpstr>
      <vt:lpstr>PowerPoint Presentation</vt:lpstr>
      <vt:lpstr>PowerPoint Presentation</vt:lpstr>
      <vt:lpstr>PowerPoint Presentation</vt:lpstr>
      <vt:lpstr>PowerPoint Presentation</vt:lpstr>
    </vt:vector>
  </TitlesOfParts>
  <Company>Conception Abbey,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Karen Gould Collection</dc:title>
  <dc:creator>Conception Abbey</dc:creator>
  <cp:lastModifiedBy>Default User</cp:lastModifiedBy>
  <cp:revision>57</cp:revision>
  <dcterms:created xsi:type="dcterms:W3CDTF">2013-10-20T00:08:53Z</dcterms:created>
  <dcterms:modified xsi:type="dcterms:W3CDTF">2013-10-25T13:56:56Z</dcterms:modified>
</cp:coreProperties>
</file>